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74" r:id="rId6"/>
    <p:sldId id="275" r:id="rId7"/>
    <p:sldId id="258" r:id="rId8"/>
    <p:sldId id="262" r:id="rId9"/>
    <p:sldId id="295" r:id="rId10"/>
    <p:sldId id="294" r:id="rId11"/>
    <p:sldId id="263" r:id="rId12"/>
    <p:sldId id="288" r:id="rId13"/>
    <p:sldId id="289" r:id="rId14"/>
    <p:sldId id="291" r:id="rId15"/>
    <p:sldId id="290" r:id="rId16"/>
    <p:sldId id="292" r:id="rId17"/>
    <p:sldId id="293" r:id="rId18"/>
    <p:sldId id="279" r:id="rId19"/>
    <p:sldId id="280" r:id="rId20"/>
    <p:sldId id="296" r:id="rId21"/>
    <p:sldId id="260" r:id="rId22"/>
    <p:sldId id="261" r:id="rId23"/>
    <p:sldId id="269" r:id="rId24"/>
    <p:sldId id="267" r:id="rId25"/>
    <p:sldId id="297" r:id="rId26"/>
    <p:sldId id="298" r:id="rId27"/>
    <p:sldId id="299" r:id="rId28"/>
    <p:sldId id="287" r:id="rId29"/>
  </p:sldIdLst>
  <p:sldSz cx="24384000" cy="13716000"/>
  <p:notesSz cx="6858000" cy="9144000"/>
  <p:custDataLst>
    <p:tags r:id="rId31"/>
  </p:custDataLst>
  <p:defaultTex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1pPr>
    <a:lvl2pPr marL="0" marR="0" indent="2286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2575D"/>
    <a:srgbClr val="253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AFD656-1196-B89C-9C25-B8BB9176F078}" v="4" dt="2020-09-14T08:07:14.560"/>
    <p1510:client id="{4310BE95-F0ED-85A8-7595-9FCF769760B1}" v="12" dt="2020-09-14T09:45:51.505"/>
    <p1510:client id="{4FA94937-7C4F-E3BA-AAF7-BD9386D8C936}" v="3" dt="2020-09-14T10:00:18.568"/>
    <p1510:client id="{BE0A9D11-AC97-3696-E9B5-9FD68B0FBF5A}" v="22" dt="2020-09-14T07:37:43.702"/>
    <p1510:client id="{FEE2FC93-17E0-00C0-9917-AA4053CF28AF}" v="125" dt="2020-09-14T09:56:13.881"/>
  </p1510:revLst>
</p1510:revInfo>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8467"/>
    <p:restoredTop sz="89154" autoAdjust="0"/>
  </p:normalViewPr>
  <p:slideViewPr>
    <p:cSldViewPr snapToGrid="0" snapToObjects="1">
      <p:cViewPr varScale="1">
        <p:scale>
          <a:sx n="50" d="100"/>
          <a:sy n="50" d="100"/>
        </p:scale>
        <p:origin x="1050" y="36"/>
      </p:cViewPr>
      <p:guideLst>
        <p:guide orient="horz" pos="4320"/>
        <p:guide pos="76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Markiewicz" userId="S::joanna.markiewicz@usz.edu.pl::8a9e13bd-d973-4853-8ade-96257f85c56c" providerId="AD" clId="Web-{4310BE95-F0ED-85A8-7595-9FCF769760B1}"/>
    <pc:docChg chg="addSld modSld">
      <pc:chgData name="Joanna Markiewicz" userId="S::joanna.markiewicz@usz.edu.pl::8a9e13bd-d973-4853-8ade-96257f85c56c" providerId="AD" clId="Web-{4310BE95-F0ED-85A8-7595-9FCF769760B1}" dt="2020-09-14T09:45:51.348" v="10" actId="1076"/>
      <pc:docMkLst>
        <pc:docMk/>
      </pc:docMkLst>
      <pc:sldChg chg="modSp add replId">
        <pc:chgData name="Joanna Markiewicz" userId="S::joanna.markiewicz@usz.edu.pl::8a9e13bd-d973-4853-8ade-96257f85c56c" providerId="AD" clId="Web-{4310BE95-F0ED-85A8-7595-9FCF769760B1}" dt="2020-09-14T09:45:51.348" v="10" actId="1076"/>
        <pc:sldMkLst>
          <pc:docMk/>
          <pc:sldMk cId="2677719027" sldId="297"/>
        </pc:sldMkLst>
        <pc:spChg chg="mod">
          <ac:chgData name="Joanna Markiewicz" userId="S::joanna.markiewicz@usz.edu.pl::8a9e13bd-d973-4853-8ade-96257f85c56c" providerId="AD" clId="Web-{4310BE95-F0ED-85A8-7595-9FCF769760B1}" dt="2020-09-14T09:45:51.348" v="10" actId="1076"/>
          <ac:spMkLst>
            <pc:docMk/>
            <pc:sldMk cId="2677719027" sldId="297"/>
            <ac:spMk id="226" creationId="{00000000-0000-0000-0000-000000000000}"/>
          </ac:spMkLst>
        </pc:spChg>
      </pc:sldChg>
    </pc:docChg>
  </pc:docChgLst>
  <pc:docChgLst>
    <pc:chgData name="Joanna Markiewicz" userId="S::joanna.markiewicz@usz.edu.pl::8a9e13bd-d973-4853-8ade-96257f85c56c" providerId="AD" clId="Web-{4FA94937-7C4F-E3BA-AAF7-BD9386D8C936}"/>
    <pc:docChg chg="modSld">
      <pc:chgData name="Joanna Markiewicz" userId="S::joanna.markiewicz@usz.edu.pl::8a9e13bd-d973-4853-8ade-96257f85c56c" providerId="AD" clId="Web-{4FA94937-7C4F-E3BA-AAF7-BD9386D8C936}" dt="2020-09-14T10:00:15.599" v="1" actId="20577"/>
      <pc:docMkLst>
        <pc:docMk/>
      </pc:docMkLst>
      <pc:sldChg chg="modSp">
        <pc:chgData name="Joanna Markiewicz" userId="S::joanna.markiewicz@usz.edu.pl::8a9e13bd-d973-4853-8ade-96257f85c56c" providerId="AD" clId="Web-{4FA94937-7C4F-E3BA-AAF7-BD9386D8C936}" dt="2020-09-14T10:00:15.599" v="1" actId="20577"/>
        <pc:sldMkLst>
          <pc:docMk/>
          <pc:sldMk cId="2677719027" sldId="297"/>
        </pc:sldMkLst>
        <pc:spChg chg="mod">
          <ac:chgData name="Joanna Markiewicz" userId="S::joanna.markiewicz@usz.edu.pl::8a9e13bd-d973-4853-8ade-96257f85c56c" providerId="AD" clId="Web-{4FA94937-7C4F-E3BA-AAF7-BD9386D8C936}" dt="2020-09-14T10:00:15.599" v="1" actId="20577"/>
          <ac:spMkLst>
            <pc:docMk/>
            <pc:sldMk cId="2677719027" sldId="297"/>
            <ac:spMk id="227" creationId="{00000000-0000-0000-0000-000000000000}"/>
          </ac:spMkLst>
        </pc:spChg>
      </pc:sldChg>
    </pc:docChg>
  </pc:docChgLst>
  <pc:docChgLst>
    <pc:chgData name="Joanna Markiewicz" userId="S::joanna.markiewicz@usz.edu.pl::8a9e13bd-d973-4853-8ade-96257f85c56c" providerId="AD" clId="Web-{FEE2FC93-17E0-00C0-9917-AA4053CF28AF}"/>
    <pc:docChg chg="addSld delSld modSld">
      <pc:chgData name="Joanna Markiewicz" userId="S::joanna.markiewicz@usz.edu.pl::8a9e13bd-d973-4853-8ade-96257f85c56c" providerId="AD" clId="Web-{FEE2FC93-17E0-00C0-9917-AA4053CF28AF}" dt="2020-09-14T09:56:13.881" v="123" actId="14100"/>
      <pc:docMkLst>
        <pc:docMk/>
      </pc:docMkLst>
      <pc:sldChg chg="modSp">
        <pc:chgData name="Joanna Markiewicz" userId="S::joanna.markiewicz@usz.edu.pl::8a9e13bd-d973-4853-8ade-96257f85c56c" providerId="AD" clId="Web-{FEE2FC93-17E0-00C0-9917-AA4053CF28AF}" dt="2020-09-14T09:50:17.812" v="65" actId="20577"/>
        <pc:sldMkLst>
          <pc:docMk/>
          <pc:sldMk cId="2677719027" sldId="297"/>
        </pc:sldMkLst>
        <pc:spChg chg="mod">
          <ac:chgData name="Joanna Markiewicz" userId="S::joanna.markiewicz@usz.edu.pl::8a9e13bd-d973-4853-8ade-96257f85c56c" providerId="AD" clId="Web-{FEE2FC93-17E0-00C0-9917-AA4053CF28AF}" dt="2020-09-14T09:50:17.812" v="65" actId="20577"/>
          <ac:spMkLst>
            <pc:docMk/>
            <pc:sldMk cId="2677719027" sldId="297"/>
            <ac:spMk id="227" creationId="{00000000-0000-0000-0000-000000000000}"/>
          </ac:spMkLst>
        </pc:spChg>
      </pc:sldChg>
      <pc:sldChg chg="modSp add replId">
        <pc:chgData name="Joanna Markiewicz" userId="S::joanna.markiewicz@usz.edu.pl::8a9e13bd-d973-4853-8ade-96257f85c56c" providerId="AD" clId="Web-{FEE2FC93-17E0-00C0-9917-AA4053CF28AF}" dt="2020-09-14T09:53:34.972" v="85" actId="20577"/>
        <pc:sldMkLst>
          <pc:docMk/>
          <pc:sldMk cId="127848499" sldId="298"/>
        </pc:sldMkLst>
        <pc:spChg chg="mod">
          <ac:chgData name="Joanna Markiewicz" userId="S::joanna.markiewicz@usz.edu.pl::8a9e13bd-d973-4853-8ade-96257f85c56c" providerId="AD" clId="Web-{FEE2FC93-17E0-00C0-9917-AA4053CF28AF}" dt="2020-09-14T09:53:34.972" v="85" actId="20577"/>
          <ac:spMkLst>
            <pc:docMk/>
            <pc:sldMk cId="127848499" sldId="298"/>
            <ac:spMk id="227" creationId="{00000000-0000-0000-0000-000000000000}"/>
          </ac:spMkLst>
        </pc:spChg>
      </pc:sldChg>
      <pc:sldChg chg="add del replId">
        <pc:chgData name="Joanna Markiewicz" userId="S::joanna.markiewicz@usz.edu.pl::8a9e13bd-d973-4853-8ade-96257f85c56c" providerId="AD" clId="Web-{FEE2FC93-17E0-00C0-9917-AA4053CF28AF}" dt="2020-09-14T09:52:48.830" v="80"/>
        <pc:sldMkLst>
          <pc:docMk/>
          <pc:sldMk cId="650802866" sldId="299"/>
        </pc:sldMkLst>
      </pc:sldChg>
      <pc:sldChg chg="addSp delSp modSp add replId">
        <pc:chgData name="Joanna Markiewicz" userId="S::joanna.markiewicz@usz.edu.pl::8a9e13bd-d973-4853-8ade-96257f85c56c" providerId="AD" clId="Web-{FEE2FC93-17E0-00C0-9917-AA4053CF28AF}" dt="2020-09-14T09:56:13.881" v="123" actId="14100"/>
        <pc:sldMkLst>
          <pc:docMk/>
          <pc:sldMk cId="1558676517" sldId="299"/>
        </pc:sldMkLst>
        <pc:spChg chg="del">
          <ac:chgData name="Joanna Markiewicz" userId="S::joanna.markiewicz@usz.edu.pl::8a9e13bd-d973-4853-8ade-96257f85c56c" providerId="AD" clId="Web-{FEE2FC93-17E0-00C0-9917-AA4053CF28AF}" dt="2020-09-14T09:54:22.238" v="100"/>
          <ac:spMkLst>
            <pc:docMk/>
            <pc:sldMk cId="1558676517" sldId="299"/>
            <ac:spMk id="5" creationId="{0CF4088D-0A09-7044-A639-4F6FF1CFDA69}"/>
          </ac:spMkLst>
        </pc:spChg>
        <pc:spChg chg="add del mod">
          <ac:chgData name="Joanna Markiewicz" userId="S::joanna.markiewicz@usz.edu.pl::8a9e13bd-d973-4853-8ade-96257f85c56c" providerId="AD" clId="Web-{FEE2FC93-17E0-00C0-9917-AA4053CF28AF}" dt="2020-09-14T09:55:15.145" v="114"/>
          <ac:spMkLst>
            <pc:docMk/>
            <pc:sldMk cId="1558676517" sldId="299"/>
            <ac:spMk id="6" creationId="{D4D05790-1122-4F3A-941E-F2162ECFF1FE}"/>
          </ac:spMkLst>
        </pc:spChg>
        <pc:spChg chg="add del mod">
          <ac:chgData name="Joanna Markiewicz" userId="S::joanna.markiewicz@usz.edu.pl::8a9e13bd-d973-4853-8ade-96257f85c56c" providerId="AD" clId="Web-{FEE2FC93-17E0-00C0-9917-AA4053CF28AF}" dt="2020-09-14T09:55:19.661" v="115"/>
          <ac:spMkLst>
            <pc:docMk/>
            <pc:sldMk cId="1558676517" sldId="299"/>
            <ac:spMk id="9" creationId="{57B573C8-E147-41C0-9486-557D431092CB}"/>
          </ac:spMkLst>
        </pc:spChg>
        <pc:spChg chg="del">
          <ac:chgData name="Joanna Markiewicz" userId="S::joanna.markiewicz@usz.edu.pl::8a9e13bd-d973-4853-8ade-96257f85c56c" providerId="AD" clId="Web-{FEE2FC93-17E0-00C0-9917-AA4053CF28AF}" dt="2020-09-14T09:55:01.520" v="110"/>
          <ac:spMkLst>
            <pc:docMk/>
            <pc:sldMk cId="1558676517" sldId="299"/>
            <ac:spMk id="10" creationId="{405E853B-C038-F04B-98B1-A31DE71C0ECD}"/>
          </ac:spMkLst>
        </pc:spChg>
        <pc:spChg chg="add del mod">
          <ac:chgData name="Joanna Markiewicz" userId="S::joanna.markiewicz@usz.edu.pl::8a9e13bd-d973-4853-8ade-96257f85c56c" providerId="AD" clId="Web-{FEE2FC93-17E0-00C0-9917-AA4053CF28AF}" dt="2020-09-14T09:55:35.427" v="117"/>
          <ac:spMkLst>
            <pc:docMk/>
            <pc:sldMk cId="1558676517" sldId="299"/>
            <ac:spMk id="13" creationId="{7F73A001-C68F-493F-A16E-381B943B2069}"/>
          </ac:spMkLst>
        </pc:spChg>
        <pc:spChg chg="add del mod">
          <ac:chgData name="Joanna Markiewicz" userId="S::joanna.markiewicz@usz.edu.pl::8a9e13bd-d973-4853-8ade-96257f85c56c" providerId="AD" clId="Web-{FEE2FC93-17E0-00C0-9917-AA4053CF28AF}" dt="2020-09-14T09:56:10.631" v="121"/>
          <ac:spMkLst>
            <pc:docMk/>
            <pc:sldMk cId="1558676517" sldId="299"/>
            <ac:spMk id="16" creationId="{F0795289-DB64-4507-BA39-65A1D6A1BD4F}"/>
          </ac:spMkLst>
        </pc:spChg>
        <pc:spChg chg="mod">
          <ac:chgData name="Joanna Markiewicz" userId="S::joanna.markiewicz@usz.edu.pl::8a9e13bd-d973-4853-8ade-96257f85c56c" providerId="AD" clId="Web-{FEE2FC93-17E0-00C0-9917-AA4053CF28AF}" dt="2020-09-14T09:54:08.910" v="99" actId="14100"/>
          <ac:spMkLst>
            <pc:docMk/>
            <pc:sldMk cId="1558676517" sldId="299"/>
            <ac:spMk id="227" creationId="{00000000-0000-0000-0000-000000000000}"/>
          </ac:spMkLst>
        </pc:spChg>
        <pc:picChg chg="add del mod ord modCrop">
          <ac:chgData name="Joanna Markiewicz" userId="S::joanna.markiewicz@usz.edu.pl::8a9e13bd-d973-4853-8ade-96257f85c56c" providerId="AD" clId="Web-{FEE2FC93-17E0-00C0-9917-AA4053CF28AF}" dt="2020-09-14T09:54:59.723" v="109"/>
          <ac:picMkLst>
            <pc:docMk/>
            <pc:sldMk cId="1558676517" sldId="299"/>
            <ac:picMk id="2" creationId="{E5002108-2ACA-4DE3-B3EB-781DEE126BEB}"/>
          </ac:picMkLst>
        </pc:picChg>
        <pc:picChg chg="add del mod ord modCrop">
          <ac:chgData name="Joanna Markiewicz" userId="S::joanna.markiewicz@usz.edu.pl::8a9e13bd-d973-4853-8ade-96257f85c56c" providerId="AD" clId="Web-{FEE2FC93-17E0-00C0-9917-AA4053CF28AF}" dt="2020-09-14T09:55:13.723" v="113"/>
          <ac:picMkLst>
            <pc:docMk/>
            <pc:sldMk cId="1558676517" sldId="299"/>
            <ac:picMk id="7" creationId="{A49A68FC-9F2E-4DCA-A765-85C1FA97EFA2}"/>
          </ac:picMkLst>
        </pc:picChg>
        <pc:picChg chg="add del mod ord modCrop">
          <ac:chgData name="Joanna Markiewicz" userId="S::joanna.markiewicz@usz.edu.pl::8a9e13bd-d973-4853-8ade-96257f85c56c" providerId="AD" clId="Web-{FEE2FC93-17E0-00C0-9917-AA4053CF28AF}" dt="2020-09-14T09:55:23.489" v="116"/>
          <ac:picMkLst>
            <pc:docMk/>
            <pc:sldMk cId="1558676517" sldId="299"/>
            <ac:picMk id="11" creationId="{D2BB8E31-B7CD-4B60-A0B3-A0A605615550}"/>
          </ac:picMkLst>
        </pc:picChg>
        <pc:picChg chg="add del mod ord modCrop">
          <ac:chgData name="Joanna Markiewicz" userId="S::joanna.markiewicz@usz.edu.pl::8a9e13bd-d973-4853-8ade-96257f85c56c" providerId="AD" clId="Web-{FEE2FC93-17E0-00C0-9917-AA4053CF28AF}" dt="2020-09-14T09:55:53.521" v="120"/>
          <ac:picMkLst>
            <pc:docMk/>
            <pc:sldMk cId="1558676517" sldId="299"/>
            <ac:picMk id="14" creationId="{06E19EAE-4C6D-4342-802D-A3B2D2A3F4B8}"/>
          </ac:picMkLst>
        </pc:picChg>
        <pc:picChg chg="add mod ord modCrop">
          <ac:chgData name="Joanna Markiewicz" userId="S::joanna.markiewicz@usz.edu.pl::8a9e13bd-d973-4853-8ade-96257f85c56c" providerId="AD" clId="Web-{FEE2FC93-17E0-00C0-9917-AA4053CF28AF}" dt="2020-09-14T09:56:13.881" v="123" actId="14100"/>
          <ac:picMkLst>
            <pc:docMk/>
            <pc:sldMk cId="1558676517" sldId="299"/>
            <ac:picMk id="17" creationId="{4D247571-551F-4725-A3E7-C5422F0AC5D5}"/>
          </ac:picMkLst>
        </pc:picChg>
      </pc:sldChg>
    </pc:docChg>
  </pc:docChgLst>
  <pc:docChgLst>
    <pc:chgData name="Roman Tylżanowski" userId="S::roman.tylzanowski@usz.edu.pl::f783908e-515d-43cd-b5e3-de52c94bc53d" providerId="AD" clId="Web-{BE0A9D11-AC97-3696-E9B5-9FD68B0FBF5A}"/>
    <pc:docChg chg="modSld">
      <pc:chgData name="Roman Tylżanowski" userId="S::roman.tylzanowski@usz.edu.pl::f783908e-515d-43cd-b5e3-de52c94bc53d" providerId="AD" clId="Web-{BE0A9D11-AC97-3696-E9B5-9FD68B0FBF5A}" dt="2020-09-14T07:37:43.702" v="21" actId="1076"/>
      <pc:docMkLst>
        <pc:docMk/>
      </pc:docMkLst>
      <pc:sldChg chg="modSp">
        <pc:chgData name="Roman Tylżanowski" userId="S::roman.tylzanowski@usz.edu.pl::f783908e-515d-43cd-b5e3-de52c94bc53d" providerId="AD" clId="Web-{BE0A9D11-AC97-3696-E9B5-9FD68B0FBF5A}" dt="2020-09-14T07:34:48.060" v="2" actId="1076"/>
        <pc:sldMkLst>
          <pc:docMk/>
          <pc:sldMk cId="0" sldId="258"/>
        </pc:sldMkLst>
        <pc:spChg chg="mod">
          <ac:chgData name="Roman Tylżanowski" userId="S::roman.tylzanowski@usz.edu.pl::f783908e-515d-43cd-b5e3-de52c94bc53d" providerId="AD" clId="Web-{BE0A9D11-AC97-3696-E9B5-9FD68B0FBF5A}" dt="2020-09-14T07:34:48.060" v="2" actId="1076"/>
          <ac:spMkLst>
            <pc:docMk/>
            <pc:sldMk cId="0" sldId="258"/>
            <ac:spMk id="24" creationId="{F0865906-1E44-43A6-B80C-D3FBFD7E07C1}"/>
          </ac:spMkLst>
        </pc:spChg>
      </pc:sldChg>
      <pc:sldChg chg="modSp">
        <pc:chgData name="Roman Tylżanowski" userId="S::roman.tylzanowski@usz.edu.pl::f783908e-515d-43cd-b5e3-de52c94bc53d" providerId="AD" clId="Web-{BE0A9D11-AC97-3696-E9B5-9FD68B0FBF5A}" dt="2020-09-14T07:35:18.154" v="7" actId="20577"/>
        <pc:sldMkLst>
          <pc:docMk/>
          <pc:sldMk cId="0" sldId="262"/>
        </pc:sldMkLst>
        <pc:spChg chg="mod">
          <ac:chgData name="Roman Tylżanowski" userId="S::roman.tylzanowski@usz.edu.pl::f783908e-515d-43cd-b5e3-de52c94bc53d" providerId="AD" clId="Web-{BE0A9D11-AC97-3696-E9B5-9FD68B0FBF5A}" dt="2020-09-14T07:35:18.154" v="7" actId="20577"/>
          <ac:spMkLst>
            <pc:docMk/>
            <pc:sldMk cId="0" sldId="262"/>
            <ac:spMk id="16" creationId="{34E4DD38-FF4C-4EC2-9797-B77343AB54FE}"/>
          </ac:spMkLst>
        </pc:spChg>
        <pc:spChg chg="mod">
          <ac:chgData name="Roman Tylżanowski" userId="S::roman.tylzanowski@usz.edu.pl::f783908e-515d-43cd-b5e3-de52c94bc53d" providerId="AD" clId="Web-{BE0A9D11-AC97-3696-E9B5-9FD68B0FBF5A}" dt="2020-09-14T07:34:59.623" v="3" actId="1076"/>
          <ac:spMkLst>
            <pc:docMk/>
            <pc:sldMk cId="0" sldId="262"/>
            <ac:spMk id="18" creationId="{34E4DD38-FF4C-4EC2-9797-B77343AB54FE}"/>
          </ac:spMkLst>
        </pc:spChg>
      </pc:sldChg>
      <pc:sldChg chg="modSp">
        <pc:chgData name="Roman Tylżanowski" userId="S::roman.tylzanowski@usz.edu.pl::f783908e-515d-43cd-b5e3-de52c94bc53d" providerId="AD" clId="Web-{BE0A9D11-AC97-3696-E9B5-9FD68B0FBF5A}" dt="2020-09-14T07:35:47.686" v="13" actId="1076"/>
        <pc:sldMkLst>
          <pc:docMk/>
          <pc:sldMk cId="0" sldId="263"/>
        </pc:sldMkLst>
        <pc:spChg chg="mod">
          <ac:chgData name="Roman Tylżanowski" userId="S::roman.tylzanowski@usz.edu.pl::f783908e-515d-43cd-b5e3-de52c94bc53d" providerId="AD" clId="Web-{BE0A9D11-AC97-3696-E9B5-9FD68B0FBF5A}" dt="2020-09-14T07:35:47.686" v="13" actId="1076"/>
          <ac:spMkLst>
            <pc:docMk/>
            <pc:sldMk cId="0" sldId="263"/>
            <ac:spMk id="12" creationId="{30F095E1-BB2F-410C-8870-5C9B577A542B}"/>
          </ac:spMkLst>
        </pc:spChg>
      </pc:sldChg>
      <pc:sldChg chg="modSp">
        <pc:chgData name="Roman Tylżanowski" userId="S::roman.tylzanowski@usz.edu.pl::f783908e-515d-43cd-b5e3-de52c94bc53d" providerId="AD" clId="Web-{BE0A9D11-AC97-3696-E9B5-9FD68B0FBF5A}" dt="2020-09-14T07:34:35.123" v="0" actId="1076"/>
        <pc:sldMkLst>
          <pc:docMk/>
          <pc:sldMk cId="1242095250" sldId="274"/>
        </pc:sldMkLst>
        <pc:spChg chg="mod">
          <ac:chgData name="Roman Tylżanowski" userId="S::roman.tylzanowski@usz.edu.pl::f783908e-515d-43cd-b5e3-de52c94bc53d" providerId="AD" clId="Web-{BE0A9D11-AC97-3696-E9B5-9FD68B0FBF5A}" dt="2020-09-14T07:34:35.123" v="0" actId="1076"/>
          <ac:spMkLst>
            <pc:docMk/>
            <pc:sldMk cId="1242095250" sldId="274"/>
            <ac:spMk id="10" creationId="{D22A0BDA-DE71-4420-8722-7001C7B196EE}"/>
          </ac:spMkLst>
        </pc:spChg>
      </pc:sldChg>
      <pc:sldChg chg="modSp">
        <pc:chgData name="Roman Tylżanowski" userId="S::roman.tylzanowski@usz.edu.pl::f783908e-515d-43cd-b5e3-de52c94bc53d" providerId="AD" clId="Web-{BE0A9D11-AC97-3696-E9B5-9FD68B0FBF5A}" dt="2020-09-14T07:34:41.779" v="1" actId="1076"/>
        <pc:sldMkLst>
          <pc:docMk/>
          <pc:sldMk cId="1964311492" sldId="275"/>
        </pc:sldMkLst>
        <pc:spChg chg="mod">
          <ac:chgData name="Roman Tylżanowski" userId="S::roman.tylzanowski@usz.edu.pl::f783908e-515d-43cd-b5e3-de52c94bc53d" providerId="AD" clId="Web-{BE0A9D11-AC97-3696-E9B5-9FD68B0FBF5A}" dt="2020-09-14T07:34:41.779" v="1" actId="1076"/>
          <ac:spMkLst>
            <pc:docMk/>
            <pc:sldMk cId="1964311492" sldId="275"/>
            <ac:spMk id="9" creationId="{C44DBB15-D910-42CD-BB4B-EC0B9FC5E673}"/>
          </ac:spMkLst>
        </pc:spChg>
      </pc:sldChg>
      <pc:sldChg chg="modSp">
        <pc:chgData name="Roman Tylżanowski" userId="S::roman.tylzanowski@usz.edu.pl::f783908e-515d-43cd-b5e3-de52c94bc53d" providerId="AD" clId="Web-{BE0A9D11-AC97-3696-E9B5-9FD68B0FBF5A}" dt="2020-09-14T07:37:43.702" v="21" actId="1076"/>
        <pc:sldMkLst>
          <pc:docMk/>
          <pc:sldMk cId="1943344856" sldId="280"/>
        </pc:sldMkLst>
        <pc:spChg chg="mod">
          <ac:chgData name="Roman Tylżanowski" userId="S::roman.tylzanowski@usz.edu.pl::f783908e-515d-43cd-b5e3-de52c94bc53d" providerId="AD" clId="Web-{BE0A9D11-AC97-3696-E9B5-9FD68B0FBF5A}" dt="2020-09-14T07:37:43.702" v="21" actId="1076"/>
          <ac:spMkLst>
            <pc:docMk/>
            <pc:sldMk cId="1943344856" sldId="280"/>
            <ac:spMk id="6" creationId="{C40C1AC2-0112-4209-94AE-222184E15F7F}"/>
          </ac:spMkLst>
        </pc:spChg>
      </pc:sldChg>
      <pc:sldChg chg="modSp">
        <pc:chgData name="Roman Tylżanowski" userId="S::roman.tylzanowski@usz.edu.pl::f783908e-515d-43cd-b5e3-de52c94bc53d" providerId="AD" clId="Web-{BE0A9D11-AC97-3696-E9B5-9FD68B0FBF5A}" dt="2020-09-14T07:36:25.858" v="17" actId="1076"/>
        <pc:sldMkLst>
          <pc:docMk/>
          <pc:sldMk cId="2552848492" sldId="288"/>
        </pc:sldMkLst>
        <pc:spChg chg="mod">
          <ac:chgData name="Roman Tylżanowski" userId="S::roman.tylzanowski@usz.edu.pl::f783908e-515d-43cd-b5e3-de52c94bc53d" providerId="AD" clId="Web-{BE0A9D11-AC97-3696-E9B5-9FD68B0FBF5A}" dt="2020-09-14T07:36:25.858" v="17" actId="1076"/>
          <ac:spMkLst>
            <pc:docMk/>
            <pc:sldMk cId="2552848492" sldId="288"/>
            <ac:spMk id="2" creationId="{74B56CC0-76CD-4A9F-BB57-0BED2BC9F11D}"/>
          </ac:spMkLst>
        </pc:spChg>
        <pc:spChg chg="mod">
          <ac:chgData name="Roman Tylżanowski" userId="S::roman.tylzanowski@usz.edu.pl::f783908e-515d-43cd-b5e3-de52c94bc53d" providerId="AD" clId="Web-{BE0A9D11-AC97-3696-E9B5-9FD68B0FBF5A}" dt="2020-09-14T07:36:22.108" v="16" actId="1076"/>
          <ac:spMkLst>
            <pc:docMk/>
            <pc:sldMk cId="2552848492" sldId="288"/>
            <ac:spMk id="130" creationId="{00000000-0000-0000-0000-000000000000}"/>
          </ac:spMkLst>
        </pc:spChg>
      </pc:sldChg>
      <pc:sldChg chg="modSp">
        <pc:chgData name="Roman Tylżanowski" userId="S::roman.tylzanowski@usz.edu.pl::f783908e-515d-43cd-b5e3-de52c94bc53d" providerId="AD" clId="Web-{BE0A9D11-AC97-3696-E9B5-9FD68B0FBF5A}" dt="2020-09-14T07:36:53.530" v="18" actId="14100"/>
        <pc:sldMkLst>
          <pc:docMk/>
          <pc:sldMk cId="3444967072" sldId="292"/>
        </pc:sldMkLst>
        <pc:spChg chg="mod">
          <ac:chgData name="Roman Tylżanowski" userId="S::roman.tylzanowski@usz.edu.pl::f783908e-515d-43cd-b5e3-de52c94bc53d" providerId="AD" clId="Web-{BE0A9D11-AC97-3696-E9B5-9FD68B0FBF5A}" dt="2020-09-14T07:36:53.530" v="18" actId="14100"/>
          <ac:spMkLst>
            <pc:docMk/>
            <pc:sldMk cId="3444967072" sldId="292"/>
            <ac:spMk id="88" creationId="{00000000-0000-0000-0000-000000000000}"/>
          </ac:spMkLst>
        </pc:spChg>
      </pc:sldChg>
      <pc:sldChg chg="addSp delSp">
        <pc:chgData name="Roman Tylżanowski" userId="S::roman.tylzanowski@usz.edu.pl::f783908e-515d-43cd-b5e3-de52c94bc53d" providerId="AD" clId="Web-{BE0A9D11-AC97-3696-E9B5-9FD68B0FBF5A}" dt="2020-09-14T07:37:16.687" v="20"/>
        <pc:sldMkLst>
          <pc:docMk/>
          <pc:sldMk cId="2860325176" sldId="293"/>
        </pc:sldMkLst>
        <pc:spChg chg="add">
          <ac:chgData name="Roman Tylżanowski" userId="S::roman.tylzanowski@usz.edu.pl::f783908e-515d-43cd-b5e3-de52c94bc53d" providerId="AD" clId="Web-{BE0A9D11-AC97-3696-E9B5-9FD68B0FBF5A}" dt="2020-09-14T07:37:16.687" v="20"/>
          <ac:spMkLst>
            <pc:docMk/>
            <pc:sldMk cId="2860325176" sldId="293"/>
            <ac:spMk id="2" creationId="{75AA5D25-4D2A-48C0-8EE5-5941247B7F78}"/>
          </ac:spMkLst>
        </pc:spChg>
        <pc:spChg chg="del">
          <ac:chgData name="Roman Tylżanowski" userId="S::roman.tylzanowski@usz.edu.pl::f783908e-515d-43cd-b5e3-de52c94bc53d" providerId="AD" clId="Web-{BE0A9D11-AC97-3696-E9B5-9FD68B0FBF5A}" dt="2020-09-14T07:37:15.437" v="19"/>
          <ac:spMkLst>
            <pc:docMk/>
            <pc:sldMk cId="2860325176" sldId="293"/>
            <ac:spMk id="88" creationId="{00000000-0000-0000-0000-000000000000}"/>
          </ac:spMkLst>
        </pc:spChg>
      </pc:sldChg>
      <pc:sldChg chg="modSp">
        <pc:chgData name="Roman Tylżanowski" userId="S::roman.tylzanowski@usz.edu.pl::f783908e-515d-43cd-b5e3-de52c94bc53d" providerId="AD" clId="Web-{BE0A9D11-AC97-3696-E9B5-9FD68B0FBF5A}" dt="2020-09-14T07:35:41.139" v="12" actId="1076"/>
        <pc:sldMkLst>
          <pc:docMk/>
          <pc:sldMk cId="258800852" sldId="294"/>
        </pc:sldMkLst>
        <pc:spChg chg="mod">
          <ac:chgData name="Roman Tylżanowski" userId="S::roman.tylzanowski@usz.edu.pl::f783908e-515d-43cd-b5e3-de52c94bc53d" providerId="AD" clId="Web-{BE0A9D11-AC97-3696-E9B5-9FD68B0FBF5A}" dt="2020-09-14T07:35:41.139" v="12" actId="1076"/>
          <ac:spMkLst>
            <pc:docMk/>
            <pc:sldMk cId="258800852" sldId="294"/>
            <ac:spMk id="16" creationId="{34E4DD38-FF4C-4EC2-9797-B77343AB54FE}"/>
          </ac:spMkLst>
        </pc:spChg>
      </pc:sldChg>
      <pc:sldChg chg="modSp">
        <pc:chgData name="Roman Tylżanowski" userId="S::roman.tylzanowski@usz.edu.pl::f783908e-515d-43cd-b5e3-de52c94bc53d" providerId="AD" clId="Web-{BE0A9D11-AC97-3696-E9B5-9FD68B0FBF5A}" dt="2020-09-14T07:35:32.639" v="11" actId="1076"/>
        <pc:sldMkLst>
          <pc:docMk/>
          <pc:sldMk cId="3150243280" sldId="295"/>
        </pc:sldMkLst>
        <pc:spChg chg="mod">
          <ac:chgData name="Roman Tylżanowski" userId="S::roman.tylzanowski@usz.edu.pl::f783908e-515d-43cd-b5e3-de52c94bc53d" providerId="AD" clId="Web-{BE0A9D11-AC97-3696-E9B5-9FD68B0FBF5A}" dt="2020-09-14T07:35:32.639" v="11" actId="1076"/>
          <ac:spMkLst>
            <pc:docMk/>
            <pc:sldMk cId="3150243280" sldId="295"/>
            <ac:spMk id="2" creationId="{2A5EF72C-91CD-4AA9-895E-FB61CA79ADEE}"/>
          </ac:spMkLst>
        </pc:spChg>
        <pc:spChg chg="mod">
          <ac:chgData name="Roman Tylżanowski" userId="S::roman.tylzanowski@usz.edu.pl::f783908e-515d-43cd-b5e3-de52c94bc53d" providerId="AD" clId="Web-{BE0A9D11-AC97-3696-E9B5-9FD68B0FBF5A}" dt="2020-09-14T07:35:25.060" v="9" actId="1076"/>
          <ac:spMkLst>
            <pc:docMk/>
            <pc:sldMk cId="3150243280" sldId="295"/>
            <ac:spMk id="16" creationId="{34E4DD38-FF4C-4EC2-9797-B77343AB54FE}"/>
          </ac:spMkLst>
        </pc:spChg>
        <pc:spChg chg="mod">
          <ac:chgData name="Roman Tylżanowski" userId="S::roman.tylzanowski@usz.edu.pl::f783908e-515d-43cd-b5e3-de52c94bc53d" providerId="AD" clId="Web-{BE0A9D11-AC97-3696-E9B5-9FD68B0FBF5A}" dt="2020-09-14T07:35:32.607" v="10" actId="1076"/>
          <ac:spMkLst>
            <pc:docMk/>
            <pc:sldMk cId="3150243280" sldId="295"/>
            <ac:spMk id="29" creationId="{B51F0376-C708-404D-B976-FCEF54B7D481}"/>
          </ac:spMkLst>
        </pc:spChg>
      </pc:sldChg>
    </pc:docChg>
  </pc:docChgLst>
  <pc:docChgLst>
    <pc:chgData name="Roman Tylżanowski" userId="S::roman.tylzanowski@usz.edu.pl::f783908e-515d-43cd-b5e3-de52c94bc53d" providerId="AD" clId="Web-{40AFD656-1196-B89C-9C25-B8BB9176F078}"/>
    <pc:docChg chg="modSld">
      <pc:chgData name="Roman Tylżanowski" userId="S::roman.tylzanowski@usz.edu.pl::f783908e-515d-43cd-b5e3-de52c94bc53d" providerId="AD" clId="Web-{40AFD656-1196-B89C-9C25-B8BB9176F078}" dt="2020-09-14T08:07:14.560" v="2" actId="1076"/>
      <pc:docMkLst>
        <pc:docMk/>
      </pc:docMkLst>
      <pc:sldChg chg="addSp modSp">
        <pc:chgData name="Roman Tylżanowski" userId="S::roman.tylzanowski@usz.edu.pl::f783908e-515d-43cd-b5e3-de52c94bc53d" providerId="AD" clId="Web-{40AFD656-1196-B89C-9C25-B8BB9176F078}" dt="2020-09-14T08:07:14.560" v="2" actId="1076"/>
        <pc:sldMkLst>
          <pc:docMk/>
          <pc:sldMk cId="0" sldId="262"/>
        </pc:sldMkLst>
        <pc:picChg chg="add mod">
          <ac:chgData name="Roman Tylżanowski" userId="S::roman.tylzanowski@usz.edu.pl::f783908e-515d-43cd-b5e3-de52c94bc53d" providerId="AD" clId="Web-{40AFD656-1196-B89C-9C25-B8BB9176F078}" dt="2020-09-14T08:07:14.560" v="2" actId="1076"/>
          <ac:picMkLst>
            <pc:docMk/>
            <pc:sldMk cId="0" sldId="262"/>
            <ac:picMk id="3" creationId="{6B7C5CCD-DA99-4DFC-B947-E05CDD16F1A5}"/>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999999888241291E-3"/>
          <c:y val="4.999999888241291E-3"/>
          <c:w val="0.99000000953674316"/>
          <c:h val="0.98750001192092896"/>
        </c:manualLayout>
      </c:layout>
      <c:pieChart>
        <c:varyColors val="1"/>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1045389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223194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527112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34516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3990683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2720072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2098129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118234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887458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effectLst/>
            </a:endParaRPr>
          </a:p>
        </p:txBody>
      </p:sp>
    </p:spTree>
    <p:extLst>
      <p:ext uri="{BB962C8B-B14F-4D97-AF65-F5344CB8AC3E}">
        <p14:creationId xmlns:p14="http://schemas.microsoft.com/office/powerpoint/2010/main" val="707798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3177336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49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195426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2079888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432230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2634841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28151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344089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3980563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81118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315056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991167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effectLst/>
            </a:endParaRPr>
          </a:p>
        </p:txBody>
      </p:sp>
    </p:spTree>
    <p:extLst>
      <p:ext uri="{BB962C8B-B14F-4D97-AF65-F5344CB8AC3E}">
        <p14:creationId xmlns:p14="http://schemas.microsoft.com/office/powerpoint/2010/main" val="3299116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49448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292685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6" name="Shape 16"/>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dark bg">
    <p:bg>
      <p:bgPr>
        <a:solidFill>
          <a:srgbClr val="393941"/>
        </a:solidFill>
        <a:effectLst/>
      </p:bgPr>
    </p:bg>
    <p:spTree>
      <p:nvGrpSpPr>
        <p:cNvPr id="1" name=""/>
        <p:cNvGrpSpPr/>
        <p:nvPr/>
      </p:nvGrpSpPr>
      <p:grpSpPr>
        <a:xfrm>
          <a:off x="0" y="0"/>
          <a:ext cx="0" cy="0"/>
          <a:chOff x="0" y="0"/>
          <a:chExt cx="0" cy="0"/>
        </a:xfrm>
      </p:grpSpPr>
      <p:sp>
        <p:nvSpPr>
          <p:cNvPr id="23" name="Shape 23"/>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rPr/>
              <a:t>‹#›</a:t>
            </a:fld>
            <a:endParaRPr/>
          </a:p>
        </p:txBody>
      </p:sp>
      <p:sp>
        <p:nvSpPr>
          <p:cNvPr id="3" name="Picture Placeholder 2"/>
          <p:cNvSpPr>
            <a:spLocks noGrp="1"/>
          </p:cNvSpPr>
          <p:nvPr>
            <p:ph type="pic" sz="quarter" idx="10"/>
          </p:nvPr>
        </p:nvSpPr>
        <p:spPr>
          <a:xfrm>
            <a:off x="3616325" y="3515043"/>
            <a:ext cx="2906713" cy="2906712"/>
          </a:xfrm>
        </p:spPr>
        <p:txBody>
          <a:bodyPr/>
          <a:lstStyle/>
          <a:p>
            <a:endParaRPr lang="en-US"/>
          </a:p>
        </p:txBody>
      </p:sp>
      <p:sp>
        <p:nvSpPr>
          <p:cNvPr id="7" name="Picture Placeholder 2"/>
          <p:cNvSpPr>
            <a:spLocks noGrp="1"/>
          </p:cNvSpPr>
          <p:nvPr>
            <p:ph type="pic" sz="quarter" idx="11"/>
          </p:nvPr>
        </p:nvSpPr>
        <p:spPr>
          <a:xfrm>
            <a:off x="7162165" y="3515043"/>
            <a:ext cx="2906713" cy="2906712"/>
          </a:xfrm>
        </p:spPr>
        <p:txBody>
          <a:bodyPr/>
          <a:lstStyle/>
          <a:p>
            <a:endParaRPr lang="en-US"/>
          </a:p>
        </p:txBody>
      </p:sp>
      <p:sp>
        <p:nvSpPr>
          <p:cNvPr id="8" name="Picture Placeholder 2"/>
          <p:cNvSpPr>
            <a:spLocks noGrp="1"/>
          </p:cNvSpPr>
          <p:nvPr>
            <p:ph type="pic" sz="quarter" idx="12"/>
          </p:nvPr>
        </p:nvSpPr>
        <p:spPr>
          <a:xfrm>
            <a:off x="10708005" y="3515043"/>
            <a:ext cx="2906713" cy="2906712"/>
          </a:xfrm>
        </p:spPr>
        <p:txBody>
          <a:bodyPr/>
          <a:lstStyle/>
          <a:p>
            <a:endParaRPr lang="en-US"/>
          </a:p>
        </p:txBody>
      </p:sp>
      <p:sp>
        <p:nvSpPr>
          <p:cNvPr id="9" name="Picture Placeholder 2"/>
          <p:cNvSpPr>
            <a:spLocks noGrp="1"/>
          </p:cNvSpPr>
          <p:nvPr>
            <p:ph type="pic" sz="quarter" idx="13"/>
          </p:nvPr>
        </p:nvSpPr>
        <p:spPr>
          <a:xfrm>
            <a:off x="14253845" y="3515043"/>
            <a:ext cx="2906713" cy="2906712"/>
          </a:xfrm>
        </p:spPr>
        <p:txBody>
          <a:bodyPr/>
          <a:lstStyle/>
          <a:p>
            <a:endParaRPr lang="en-US"/>
          </a:p>
        </p:txBody>
      </p:sp>
      <p:sp>
        <p:nvSpPr>
          <p:cNvPr id="10" name="Picture Placeholder 2"/>
          <p:cNvSpPr>
            <a:spLocks noGrp="1"/>
          </p:cNvSpPr>
          <p:nvPr>
            <p:ph type="pic" sz="quarter" idx="14"/>
          </p:nvPr>
        </p:nvSpPr>
        <p:spPr>
          <a:xfrm>
            <a:off x="17799686" y="3515043"/>
            <a:ext cx="2906713" cy="2906712"/>
          </a:xfrm>
        </p:spPr>
        <p:txBody>
          <a:bodyPr/>
          <a:lstStyle/>
          <a:p>
            <a:endParaRPr lang="en-US"/>
          </a:p>
        </p:txBody>
      </p:sp>
      <p:sp>
        <p:nvSpPr>
          <p:cNvPr id="11" name="Picture Placeholder 2"/>
          <p:cNvSpPr>
            <a:spLocks noGrp="1"/>
          </p:cNvSpPr>
          <p:nvPr>
            <p:ph type="pic" sz="quarter" idx="15"/>
          </p:nvPr>
        </p:nvSpPr>
        <p:spPr>
          <a:xfrm>
            <a:off x="3616325" y="7060883"/>
            <a:ext cx="2906713" cy="2906712"/>
          </a:xfrm>
        </p:spPr>
        <p:txBody>
          <a:bodyPr/>
          <a:lstStyle/>
          <a:p>
            <a:endParaRPr lang="en-US"/>
          </a:p>
        </p:txBody>
      </p:sp>
      <p:sp>
        <p:nvSpPr>
          <p:cNvPr id="12" name="Picture Placeholder 2"/>
          <p:cNvSpPr>
            <a:spLocks noGrp="1"/>
          </p:cNvSpPr>
          <p:nvPr>
            <p:ph type="pic" sz="quarter" idx="16"/>
          </p:nvPr>
        </p:nvSpPr>
        <p:spPr>
          <a:xfrm>
            <a:off x="7162165" y="7060883"/>
            <a:ext cx="2906713" cy="2906712"/>
          </a:xfrm>
        </p:spPr>
        <p:txBody>
          <a:bodyPr/>
          <a:lstStyle/>
          <a:p>
            <a:endParaRPr lang="en-US"/>
          </a:p>
        </p:txBody>
      </p:sp>
      <p:sp>
        <p:nvSpPr>
          <p:cNvPr id="13" name="Picture Placeholder 2"/>
          <p:cNvSpPr>
            <a:spLocks noGrp="1"/>
          </p:cNvSpPr>
          <p:nvPr>
            <p:ph type="pic" sz="quarter" idx="17"/>
          </p:nvPr>
        </p:nvSpPr>
        <p:spPr>
          <a:xfrm>
            <a:off x="10708005" y="7060883"/>
            <a:ext cx="2906713" cy="2906712"/>
          </a:xfrm>
        </p:spPr>
        <p:txBody>
          <a:bodyPr/>
          <a:lstStyle/>
          <a:p>
            <a:endParaRPr lang="en-US"/>
          </a:p>
        </p:txBody>
      </p:sp>
      <p:sp>
        <p:nvSpPr>
          <p:cNvPr id="14" name="Picture Placeholder 2"/>
          <p:cNvSpPr>
            <a:spLocks noGrp="1"/>
          </p:cNvSpPr>
          <p:nvPr>
            <p:ph type="pic" sz="quarter" idx="18"/>
          </p:nvPr>
        </p:nvSpPr>
        <p:spPr>
          <a:xfrm>
            <a:off x="14253845" y="7060883"/>
            <a:ext cx="2906713" cy="2906712"/>
          </a:xfrm>
        </p:spPr>
        <p:txBody>
          <a:bodyPr/>
          <a:lstStyle/>
          <a:p>
            <a:endParaRPr lang="en-US"/>
          </a:p>
        </p:txBody>
      </p:sp>
      <p:sp>
        <p:nvSpPr>
          <p:cNvPr id="15" name="Picture Placeholder 2"/>
          <p:cNvSpPr>
            <a:spLocks noGrp="1"/>
          </p:cNvSpPr>
          <p:nvPr>
            <p:ph type="pic" sz="quarter" idx="19"/>
          </p:nvPr>
        </p:nvSpPr>
        <p:spPr>
          <a:xfrm>
            <a:off x="17799686" y="7060883"/>
            <a:ext cx="2906713" cy="2906712"/>
          </a:xfrm>
        </p:spPr>
        <p:txBody>
          <a:bodyPr/>
          <a:lstStyle/>
          <a:p>
            <a:endParaRPr lang="en-US"/>
          </a:p>
        </p:txBody>
      </p:sp>
    </p:spTree>
    <p:extLst>
      <p:ext uri="{BB962C8B-B14F-4D97-AF65-F5344CB8AC3E}">
        <p14:creationId xmlns:p14="http://schemas.microsoft.com/office/powerpoint/2010/main" val="81385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Subtitle copy 1">
    <p:bg>
      <p:bgPr>
        <a:solidFill>
          <a:srgbClr val="393941"/>
        </a:solidFill>
        <a:effectLst/>
      </p:bgPr>
    </p:bg>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lvl1pPr>
              <a:defRPr>
                <a:solidFill>
                  <a:srgbClr val="F4F5F7"/>
                </a:solidFill>
              </a:defRPr>
            </a:lvl1pPr>
          </a:lstStyle>
          <a:p>
            <a:r>
              <a:t>Title Text</a:t>
            </a:r>
          </a:p>
        </p:txBody>
      </p:sp>
      <p:sp>
        <p:nvSpPr>
          <p:cNvPr id="40" name="Shape 4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rPr/>
              <a:t>‹#›</a:t>
            </a:fld>
            <a:endParaRPr/>
          </a:p>
        </p:txBody>
      </p:sp>
      <p:sp>
        <p:nvSpPr>
          <p:cNvPr id="46" name="Shape 46"/>
          <p:cNvSpPr/>
          <p:nvPr/>
        </p:nvSpPr>
        <p:spPr>
          <a:xfrm>
            <a:off x="23077405" y="1371248"/>
            <a:ext cx="1636515" cy="1"/>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 dark bg">
    <p:bg>
      <p:bgPr>
        <a:solidFill>
          <a:srgbClr val="393941"/>
        </a:solidFill>
        <a:effectLst/>
      </p:bgPr>
    </p:bg>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rPr/>
              <a:t>‹#›</a:t>
            </a:fld>
            <a:endParaRPr/>
          </a:p>
        </p:txBody>
      </p:sp>
      <p:sp>
        <p:nvSpPr>
          <p:cNvPr id="46" name="Shape 46"/>
          <p:cNvSpPr/>
          <p:nvPr/>
        </p:nvSpPr>
        <p:spPr>
          <a:xfrm>
            <a:off x="23077405" y="1371248"/>
            <a:ext cx="1636515" cy="1"/>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3" name="Picture Placeholder 2"/>
          <p:cNvSpPr>
            <a:spLocks noGrp="1"/>
          </p:cNvSpPr>
          <p:nvPr>
            <p:ph type="pic" sz="quarter" idx="10"/>
          </p:nvPr>
        </p:nvSpPr>
        <p:spPr>
          <a:xfrm>
            <a:off x="4125595" y="3881755"/>
            <a:ext cx="2641600" cy="2641600"/>
          </a:xfrm>
        </p:spPr>
        <p:txBody>
          <a:bodyPr/>
          <a:lstStyle/>
          <a:p>
            <a:endParaRPr lang="en-US"/>
          </a:p>
        </p:txBody>
      </p:sp>
      <p:sp>
        <p:nvSpPr>
          <p:cNvPr id="12" name="Picture Placeholder 2"/>
          <p:cNvSpPr>
            <a:spLocks noGrp="1"/>
          </p:cNvSpPr>
          <p:nvPr>
            <p:ph type="pic" sz="quarter" idx="11"/>
          </p:nvPr>
        </p:nvSpPr>
        <p:spPr>
          <a:xfrm>
            <a:off x="7529195" y="3881755"/>
            <a:ext cx="2641600" cy="2641600"/>
          </a:xfrm>
        </p:spPr>
        <p:txBody>
          <a:bodyPr/>
          <a:lstStyle/>
          <a:p>
            <a:endParaRPr lang="en-US"/>
          </a:p>
        </p:txBody>
      </p:sp>
      <p:sp>
        <p:nvSpPr>
          <p:cNvPr id="13" name="Picture Placeholder 2"/>
          <p:cNvSpPr>
            <a:spLocks noGrp="1"/>
          </p:cNvSpPr>
          <p:nvPr>
            <p:ph type="pic" sz="quarter" idx="12"/>
          </p:nvPr>
        </p:nvSpPr>
        <p:spPr>
          <a:xfrm>
            <a:off x="10932795" y="3881755"/>
            <a:ext cx="2641600" cy="2641600"/>
          </a:xfrm>
        </p:spPr>
        <p:txBody>
          <a:bodyPr/>
          <a:lstStyle/>
          <a:p>
            <a:endParaRPr lang="en-US"/>
          </a:p>
        </p:txBody>
      </p:sp>
      <p:sp>
        <p:nvSpPr>
          <p:cNvPr id="14" name="Picture Placeholder 2"/>
          <p:cNvSpPr>
            <a:spLocks noGrp="1"/>
          </p:cNvSpPr>
          <p:nvPr>
            <p:ph type="pic" sz="quarter" idx="13"/>
          </p:nvPr>
        </p:nvSpPr>
        <p:spPr>
          <a:xfrm>
            <a:off x="14336395" y="3881755"/>
            <a:ext cx="2641600" cy="2641600"/>
          </a:xfrm>
        </p:spPr>
        <p:txBody>
          <a:bodyPr/>
          <a:lstStyle/>
          <a:p>
            <a:endParaRPr lang="en-US"/>
          </a:p>
        </p:txBody>
      </p:sp>
      <p:sp>
        <p:nvSpPr>
          <p:cNvPr id="15" name="Picture Placeholder 2"/>
          <p:cNvSpPr>
            <a:spLocks noGrp="1"/>
          </p:cNvSpPr>
          <p:nvPr>
            <p:ph type="pic" sz="quarter" idx="14"/>
          </p:nvPr>
        </p:nvSpPr>
        <p:spPr>
          <a:xfrm>
            <a:off x="17739995" y="3881755"/>
            <a:ext cx="2641600" cy="2641600"/>
          </a:xfrm>
        </p:spPr>
        <p:txBody>
          <a:bodyPr/>
          <a:lstStyle/>
          <a:p>
            <a:endParaRPr lang="en-US"/>
          </a:p>
        </p:txBody>
      </p:sp>
      <p:sp>
        <p:nvSpPr>
          <p:cNvPr id="16" name="Picture Placeholder 2"/>
          <p:cNvSpPr>
            <a:spLocks noGrp="1"/>
          </p:cNvSpPr>
          <p:nvPr>
            <p:ph type="pic" sz="quarter" idx="15"/>
          </p:nvPr>
        </p:nvSpPr>
        <p:spPr>
          <a:xfrm>
            <a:off x="4125595" y="7183755"/>
            <a:ext cx="2641600" cy="2641600"/>
          </a:xfrm>
        </p:spPr>
        <p:txBody>
          <a:bodyPr/>
          <a:lstStyle/>
          <a:p>
            <a:endParaRPr lang="en-US"/>
          </a:p>
        </p:txBody>
      </p:sp>
      <p:sp>
        <p:nvSpPr>
          <p:cNvPr id="17" name="Picture Placeholder 2"/>
          <p:cNvSpPr>
            <a:spLocks noGrp="1"/>
          </p:cNvSpPr>
          <p:nvPr>
            <p:ph type="pic" sz="quarter" idx="16"/>
          </p:nvPr>
        </p:nvSpPr>
        <p:spPr>
          <a:xfrm>
            <a:off x="7529195" y="7183755"/>
            <a:ext cx="2641600" cy="2641600"/>
          </a:xfrm>
        </p:spPr>
        <p:txBody>
          <a:bodyPr/>
          <a:lstStyle/>
          <a:p>
            <a:endParaRPr lang="en-US"/>
          </a:p>
        </p:txBody>
      </p:sp>
      <p:sp>
        <p:nvSpPr>
          <p:cNvPr id="18" name="Picture Placeholder 2"/>
          <p:cNvSpPr>
            <a:spLocks noGrp="1"/>
          </p:cNvSpPr>
          <p:nvPr>
            <p:ph type="pic" sz="quarter" idx="17"/>
          </p:nvPr>
        </p:nvSpPr>
        <p:spPr>
          <a:xfrm>
            <a:off x="10932795" y="7183755"/>
            <a:ext cx="2641600" cy="2641600"/>
          </a:xfrm>
        </p:spPr>
        <p:txBody>
          <a:bodyPr/>
          <a:lstStyle/>
          <a:p>
            <a:endParaRPr lang="en-US"/>
          </a:p>
        </p:txBody>
      </p:sp>
      <p:sp>
        <p:nvSpPr>
          <p:cNvPr id="19" name="Picture Placeholder 2"/>
          <p:cNvSpPr>
            <a:spLocks noGrp="1"/>
          </p:cNvSpPr>
          <p:nvPr>
            <p:ph type="pic" sz="quarter" idx="18"/>
          </p:nvPr>
        </p:nvSpPr>
        <p:spPr>
          <a:xfrm>
            <a:off x="14336395" y="7183755"/>
            <a:ext cx="2641600" cy="2641600"/>
          </a:xfrm>
        </p:spPr>
        <p:txBody>
          <a:bodyPr/>
          <a:lstStyle/>
          <a:p>
            <a:endParaRPr lang="en-US"/>
          </a:p>
        </p:txBody>
      </p:sp>
      <p:sp>
        <p:nvSpPr>
          <p:cNvPr id="20" name="Picture Placeholder 2"/>
          <p:cNvSpPr>
            <a:spLocks noGrp="1"/>
          </p:cNvSpPr>
          <p:nvPr>
            <p:ph type="pic" sz="quarter" idx="19"/>
          </p:nvPr>
        </p:nvSpPr>
        <p:spPr>
          <a:xfrm>
            <a:off x="17739995" y="7183755"/>
            <a:ext cx="2641600" cy="2641600"/>
          </a:xfrm>
        </p:spPr>
        <p:txBody>
          <a:bodyPr/>
          <a:lstStyle/>
          <a:p>
            <a:endParaRPr lang="en-US"/>
          </a:p>
        </p:txBody>
      </p:sp>
    </p:spTree>
    <p:extLst>
      <p:ext uri="{BB962C8B-B14F-4D97-AF65-F5344CB8AC3E}">
        <p14:creationId xmlns:p14="http://schemas.microsoft.com/office/powerpoint/2010/main" val="59445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21840" y="2279414"/>
            <a:ext cx="16482719" cy="2176835"/>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rmAutofit/>
          </a:bodyPr>
          <a:lstStyle/>
          <a:p>
            <a:r>
              <a:t>Title Text</a:t>
            </a:r>
          </a:p>
        </p:txBody>
      </p:sp>
      <p:sp>
        <p:nvSpPr>
          <p:cNvPr id="3" name="Shape 3"/>
          <p:cNvSpPr>
            <a:spLocks noGrp="1"/>
          </p:cNvSpPr>
          <p:nvPr>
            <p:ph type="body" idx="1"/>
          </p:nvPr>
        </p:nvSpPr>
        <p:spPr>
          <a:xfrm>
            <a:off x="2167984" y="4630044"/>
            <a:ext cx="20476358" cy="7019293"/>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23036465" y="762695"/>
            <a:ext cx="607907" cy="381001"/>
          </a:xfrm>
          <a:prstGeom prst="rect">
            <a:avLst/>
          </a:prstGeom>
          <a:ln w="3175">
            <a:miter lim="400000"/>
          </a:ln>
        </p:spPr>
        <p:txBody>
          <a:bodyPr lIns="38100" tIns="38100" rIns="38100" bIns="38100">
            <a:spAutoFit/>
          </a:bodyPr>
          <a:lstStyle>
            <a:lvl1pPr algn="l">
              <a:defRPr sz="2000" cap="all" spc="400">
                <a:solidFill>
                  <a:srgbClr val="393941"/>
                </a:solidFill>
                <a:latin typeface="+mn-lt"/>
                <a:ea typeface="+mn-ea"/>
                <a:cs typeface="+mn-cs"/>
                <a:sym typeface="Montserrat-Regular"/>
              </a:defRPr>
            </a:lvl1pPr>
          </a:lstStyle>
          <a:p>
            <a:fld id="{86CB4B4D-7CA3-9044-876B-883B54F8677D}" type="slidenum">
              <a:rPr/>
              <a:t>‹#›</a:t>
            </a:fld>
            <a:endParaRPr/>
          </a:p>
        </p:txBody>
      </p:sp>
      <p:sp>
        <p:nvSpPr>
          <p:cNvPr id="9" name="Shape 9"/>
          <p:cNvSpPr/>
          <p:nvPr/>
        </p:nvSpPr>
        <p:spPr>
          <a:xfrm>
            <a:off x="23077405" y="1371248"/>
            <a:ext cx="1636515" cy="1"/>
          </a:xfrm>
          <a:prstGeom prst="line">
            <a:avLst/>
          </a:prstGeom>
          <a:ln w="50800">
            <a:solidFill>
              <a:srgbClr val="496F63"/>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Lst>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xStyles>
    <p:titleStyle>
      <a:lvl1pPr marL="0" marR="0" indent="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9pPr>
    </p:titleStyle>
    <p:bodyStyle>
      <a:lvl1pPr marL="0" marR="0" indent="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1pPr>
      <a:lvl2pPr marL="0" marR="0" indent="2286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2pPr>
      <a:lvl3pPr marL="0" marR="0" indent="4572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3pPr>
      <a:lvl4pPr marL="0" marR="0" indent="6858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4pPr>
      <a:lvl5pPr marL="0" marR="0" indent="9144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5pPr>
      <a:lvl6pPr marL="0" marR="0" indent="11430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9pPr>
    </p:bodyStyle>
    <p:otherStyle>
      <a:lvl1pPr marL="0" marR="0" indent="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1pPr>
      <a:lvl2pPr marL="0" marR="0" indent="2286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2pPr>
      <a:lvl3pPr marL="0" marR="0" indent="4572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3pPr>
      <a:lvl4pPr marL="0" marR="0" indent="6858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4pPr>
      <a:lvl5pPr marL="0" marR="0" indent="9144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5pPr>
      <a:lvl6pPr marL="0" marR="0" indent="11430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6pPr>
      <a:lvl7pPr marL="0" marR="0" indent="13716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7pPr>
      <a:lvl8pPr marL="0" marR="0" indent="16002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8pPr>
      <a:lvl9pPr marL="0" marR="0" indent="18288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inforapps.es/"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emf"/><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youtube.com/watch?v=lFOKPrDF_J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 name="Shape 55"/>
          <p:cNvSpPr/>
          <p:nvPr/>
        </p:nvSpPr>
        <p:spPr>
          <a:xfrm>
            <a:off x="4232987" y="4967966"/>
            <a:ext cx="15918024" cy="6900572"/>
          </a:xfrm>
          <a:prstGeom prst="rect">
            <a:avLst/>
          </a:prstGeom>
          <a:solidFill>
            <a:srgbClr val="FFFFFF"/>
          </a:solidFill>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rmAutofit/>
          </a:bodyPr>
          <a:lstStyle>
            <a:lvl1pPr algn="ctr">
              <a:lnSpc>
                <a:spcPct val="80000"/>
              </a:lnSpc>
              <a:defRPr sz="15000" b="1">
                <a:solidFill>
                  <a:srgbClr val="F4F5F7"/>
                </a:solidFill>
                <a:latin typeface="Montserrat-SemiBold"/>
                <a:ea typeface="Montserrat-SemiBold"/>
                <a:cs typeface="Montserrat-SemiBold"/>
                <a:sym typeface="Montserrat-SemiBold"/>
              </a:defRPr>
            </a:lvl1pPr>
          </a:lstStyle>
          <a:p>
            <a:pPr>
              <a:lnSpc>
                <a:spcPct val="120000"/>
              </a:lnSpc>
            </a:pPr>
            <a:r>
              <a:rPr lang="es" sz="10400" b="1" i="0" strike="noStrike" cap="none" spc="0" baseline="0" dirty="0">
                <a:solidFill>
                  <a:srgbClr val="496F63"/>
                </a:solidFill>
                <a:effectLst/>
                <a:latin typeface="Arial"/>
                <a:ea typeface="Arial"/>
                <a:cs typeface="Arial"/>
              </a:rPr>
              <a:t>Módulo 6.</a:t>
            </a:r>
          </a:p>
          <a:p>
            <a:pPr>
              <a:lnSpc>
                <a:spcPct val="120000"/>
              </a:lnSpc>
            </a:pPr>
            <a:r>
              <a:rPr lang="es" sz="10400" b="1" i="0" strike="noStrike" cap="none" spc="0" baseline="0" dirty="0">
                <a:solidFill>
                  <a:srgbClr val="496F63"/>
                </a:solidFill>
                <a:effectLst/>
                <a:latin typeface="Arial"/>
                <a:ea typeface="Arial"/>
                <a:cs typeface="Arial"/>
              </a:rPr>
              <a:t>Innovación en </a:t>
            </a:r>
          </a:p>
          <a:p>
            <a:pPr>
              <a:lnSpc>
                <a:spcPct val="120000"/>
              </a:lnSpc>
            </a:pPr>
            <a:r>
              <a:rPr lang="es-ES" sz="10400" b="1" i="0" strike="noStrike" cap="none" spc="0" baseline="0" dirty="0">
                <a:solidFill>
                  <a:srgbClr val="496F63"/>
                </a:solidFill>
                <a:effectLst/>
                <a:latin typeface="Arial"/>
                <a:ea typeface="Arial"/>
                <a:cs typeface="Arial"/>
              </a:rPr>
              <a:t>LEAN Marketing</a:t>
            </a:r>
            <a:endParaRPr lang="en-GB" sz="5600" dirty="0">
              <a:solidFill>
                <a:srgbClr val="496F63"/>
              </a:solidFill>
              <a:latin typeface="Arial" panose="020B0604020202020204" pitchFamily="34" charset="0"/>
              <a:cs typeface="Arial" panose="020B0604020202020204" pitchFamily="34" charset="0"/>
            </a:endParaRPr>
          </a:p>
          <a:p>
            <a:endParaRPr sz="9600" dirty="0">
              <a:solidFill>
                <a:srgbClr val="496F63"/>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7DDAFA7-800E-E84A-894B-AAFF39F7E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766" y="1036320"/>
            <a:ext cx="10275847" cy="3172995"/>
          </a:xfrm>
          <a:prstGeom prst="rect">
            <a:avLst/>
          </a:prstGeom>
        </p:spPr>
      </p:pic>
      <p:pic>
        <p:nvPicPr>
          <p:cNvPr id="4" name="Picture 3">
            <a:extLst>
              <a:ext uri="{FF2B5EF4-FFF2-40B4-BE49-F238E27FC236}">
                <a16:creationId xmlns:a16="http://schemas.microsoft.com/office/drawing/2014/main" id="{E8BAF96C-29E9-2A41-9A6B-263897271FA2}"/>
              </a:ext>
            </a:extLst>
          </p:cNvPr>
          <p:cNvPicPr>
            <a:picLocks noChangeAspect="1"/>
          </p:cNvPicPr>
          <p:nvPr/>
        </p:nvPicPr>
        <p:blipFill>
          <a:blip r:embed="rId4">
            <a:alphaModFix amt="28000"/>
            <a:extLst>
              <a:ext uri="{28A0092B-C50C-407E-A947-70E740481C1C}">
                <a14:useLocalDpi xmlns:a14="http://schemas.microsoft.com/office/drawing/2010/main" val="0"/>
              </a:ext>
            </a:extLst>
          </a:blip>
          <a:stretch>
            <a:fillRect/>
          </a:stretch>
        </p:blipFill>
        <p:spPr>
          <a:xfrm>
            <a:off x="15559312" y="2766846"/>
            <a:ext cx="14041665" cy="15049440"/>
          </a:xfrm>
          <a:prstGeom prst="rect">
            <a:avLst/>
          </a:prstGeom>
        </p:spPr>
      </p:pic>
      <p:pic>
        <p:nvPicPr>
          <p:cNvPr id="6" name="Picture 5">
            <a:extLst>
              <a:ext uri="{FF2B5EF4-FFF2-40B4-BE49-F238E27FC236}">
                <a16:creationId xmlns:a16="http://schemas.microsoft.com/office/drawing/2014/main" id="{73450A39-2426-4BAE-81BB-9D89D3CD60B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862121" y="12619537"/>
            <a:ext cx="8577780" cy="1055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 name="Shape 85"/>
          <p:cNvSpPr/>
          <p:nvPr/>
        </p:nvSpPr>
        <p:spPr>
          <a:xfrm>
            <a:off x="3141250" y="2245525"/>
            <a:ext cx="5761231" cy="7055782"/>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38100" tIns="38100" rIns="38100" bIns="38100" numCol="1" anchor="t">
            <a:noAutofit/>
          </a:bodyPr>
          <a:lstStyle/>
          <a:p>
            <a:pPr algn="ctr">
              <a:lnSpc>
                <a:spcPct val="150000"/>
              </a:lnSpc>
            </a:pPr>
            <a:r>
              <a:rPr lang="es" sz="3800" b="1" i="0" strike="noStrike" cap="none" spc="0" baseline="0">
                <a:solidFill>
                  <a:srgbClr val="A6A7AC"/>
                </a:solidFill>
                <a:effectLst/>
                <a:latin typeface="Arial"/>
                <a:ea typeface="Arial"/>
                <a:cs typeface="Arial"/>
              </a:rPr>
              <a:t>Redes sociales: </a:t>
            </a:r>
          </a:p>
          <a:p>
            <a:pPr marL="571500" indent="-571500" algn="ctr">
              <a:lnSpc>
                <a:spcPct val="150000"/>
              </a:lnSpc>
              <a:buFont typeface="Arial" panose="020B0604020202020204" pitchFamily="34" charset="0"/>
              <a:buChar char="•"/>
            </a:pPr>
            <a:r>
              <a:rPr lang="es" sz="3800" b="1" i="0" strike="noStrike" cap="none" spc="0" baseline="0">
                <a:solidFill>
                  <a:srgbClr val="84CAC5"/>
                </a:solidFill>
                <a:effectLst/>
                <a:latin typeface="Arial"/>
                <a:ea typeface="Arial"/>
                <a:cs typeface="Arial"/>
              </a:rPr>
              <a:t>Facebook</a:t>
            </a:r>
          </a:p>
          <a:p>
            <a:pPr marL="571500" indent="-571500" algn="ctr">
              <a:lnSpc>
                <a:spcPct val="150000"/>
              </a:lnSpc>
              <a:buFont typeface="Arial" panose="020B0604020202020204" pitchFamily="34" charset="0"/>
              <a:buChar char="•"/>
            </a:pPr>
            <a:r>
              <a:rPr lang="es" sz="3800" b="1" i="0" strike="noStrike" cap="none" spc="0" baseline="0">
                <a:solidFill>
                  <a:srgbClr val="84CAC5"/>
                </a:solidFill>
                <a:effectLst/>
                <a:latin typeface="Arial"/>
                <a:ea typeface="Arial"/>
                <a:cs typeface="Arial"/>
              </a:rPr>
              <a:t>LinkedIn</a:t>
            </a:r>
          </a:p>
          <a:p>
            <a:pPr marL="571500" indent="-571500" algn="ctr">
              <a:lnSpc>
                <a:spcPct val="150000"/>
              </a:lnSpc>
              <a:buFont typeface="Arial" panose="020B0604020202020204" pitchFamily="34" charset="0"/>
              <a:buChar char="•"/>
            </a:pPr>
            <a:r>
              <a:rPr lang="es" sz="3800" b="1" i="0" strike="noStrike" cap="none" spc="0" baseline="0">
                <a:solidFill>
                  <a:srgbClr val="84CAC5"/>
                </a:solidFill>
                <a:effectLst/>
                <a:latin typeface="Arial"/>
                <a:ea typeface="Arial"/>
                <a:cs typeface="Arial"/>
              </a:rPr>
              <a:t>Twitter</a:t>
            </a:r>
          </a:p>
          <a:p>
            <a:pPr marL="571500" indent="-571500" algn="ctr">
              <a:lnSpc>
                <a:spcPct val="150000"/>
              </a:lnSpc>
              <a:buFont typeface="Arial" panose="020B0604020202020204" pitchFamily="34" charset="0"/>
              <a:buChar char="•"/>
            </a:pPr>
            <a:r>
              <a:rPr lang="es" sz="3800" b="1" i="0" strike="noStrike" cap="none" spc="0" baseline="0">
                <a:solidFill>
                  <a:srgbClr val="84CAC5"/>
                </a:solidFill>
                <a:effectLst/>
                <a:latin typeface="Arial"/>
                <a:ea typeface="Arial"/>
                <a:cs typeface="Arial"/>
              </a:rPr>
              <a:t>Instagram</a:t>
            </a:r>
          </a:p>
          <a:p>
            <a:pPr marL="571500" indent="-571500" algn="ctr">
              <a:lnSpc>
                <a:spcPct val="150000"/>
              </a:lnSpc>
              <a:buFont typeface="Arial" panose="020B0604020202020204" pitchFamily="34" charset="0"/>
              <a:buChar char="•"/>
            </a:pPr>
            <a:r>
              <a:rPr lang="es" sz="3800" b="1" i="0" strike="noStrike" cap="none" spc="0" baseline="0">
                <a:solidFill>
                  <a:srgbClr val="84CAC5"/>
                </a:solidFill>
                <a:effectLst/>
                <a:latin typeface="Arial"/>
                <a:ea typeface="Arial"/>
                <a:cs typeface="Arial"/>
              </a:rPr>
              <a:t>Snapchat</a:t>
            </a:r>
          </a:p>
          <a:p>
            <a:pPr marL="571500" indent="-571500" algn="ctr">
              <a:lnSpc>
                <a:spcPct val="150000"/>
              </a:lnSpc>
              <a:buFont typeface="Arial" panose="020B0604020202020204" pitchFamily="34" charset="0"/>
              <a:buChar char="•"/>
            </a:pPr>
            <a:r>
              <a:rPr lang="es" sz="3800" b="1" i="0" strike="noStrike" cap="none" spc="0" baseline="0">
                <a:solidFill>
                  <a:srgbClr val="84CAC5"/>
                </a:solidFill>
                <a:effectLst/>
                <a:latin typeface="Arial"/>
                <a:ea typeface="Arial"/>
                <a:cs typeface="Arial"/>
              </a:rPr>
              <a:t>Pinterest</a:t>
            </a:r>
          </a:p>
          <a:p>
            <a:pPr marL="571500" indent="-571500" algn="ctr">
              <a:lnSpc>
                <a:spcPct val="150000"/>
              </a:lnSpc>
              <a:buFont typeface="Arial" panose="020B0604020202020204" pitchFamily="34" charset="0"/>
              <a:buChar char="•"/>
            </a:pPr>
            <a:r>
              <a:rPr lang="es" sz="3800" b="1" i="0" strike="noStrike" cap="none" spc="0" baseline="0">
                <a:solidFill>
                  <a:srgbClr val="84CAC5"/>
                </a:solidFill>
                <a:effectLst/>
                <a:latin typeface="Arial"/>
                <a:ea typeface="Arial"/>
                <a:cs typeface="Arial"/>
              </a:rPr>
              <a:t>YouTube</a:t>
            </a:r>
          </a:p>
        </p:txBody>
      </p:sp>
      <p:sp>
        <p:nvSpPr>
          <p:cNvPr id="81" name="Shape 81"/>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10</a:t>
            </a:fld>
            <a:endParaRPr/>
          </a:p>
        </p:txBody>
      </p:sp>
      <p:sp>
        <p:nvSpPr>
          <p:cNvPr id="82" name="Shape 82"/>
          <p:cNvSpPr/>
          <p:nvPr/>
        </p:nvSpPr>
        <p:spPr>
          <a:xfrm flipH="1">
            <a:off x="1045064" y="-357184"/>
            <a:ext cx="1" cy="5328019"/>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84" name="Shape 84"/>
          <p:cNvSpPr/>
          <p:nvPr/>
        </p:nvSpPr>
        <p:spPr>
          <a:xfrm>
            <a:off x="2109138" y="492701"/>
            <a:ext cx="17779059" cy="3168843"/>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es" sz="10000" b="1" i="0" strike="noStrike" cap="none" spc="0" baseline="0">
                <a:solidFill>
                  <a:srgbClr val="496F63"/>
                </a:solidFill>
                <a:effectLst/>
                <a:latin typeface="Arial"/>
                <a:ea typeface="Arial"/>
                <a:cs typeface="Arial"/>
              </a:rPr>
              <a:t>Canales de marketing</a:t>
            </a:r>
            <a:endParaRPr>
              <a:solidFill>
                <a:srgbClr val="496F63"/>
              </a:solidFill>
              <a:latin typeface="Arial" panose="020B0604020202020204" pitchFamily="34" charset="0"/>
              <a:cs typeface="Arial" panose="020B0604020202020204" pitchFamily="34" charset="0"/>
            </a:endParaRPr>
          </a:p>
        </p:txBody>
      </p:sp>
      <p:sp>
        <p:nvSpPr>
          <p:cNvPr id="88" name="Shape 88"/>
          <p:cNvSpPr/>
          <p:nvPr/>
        </p:nvSpPr>
        <p:spPr>
          <a:xfrm>
            <a:off x="8869461" y="12968288"/>
            <a:ext cx="16432785" cy="379784"/>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es" sz="2400" b="1" i="0" strike="noStrike" cap="none" spc="0" baseline="0" dirty="0">
                <a:solidFill>
                  <a:srgbClr val="DCDEE0"/>
                </a:solidFill>
                <a:effectLst/>
                <a:latin typeface="Montserrat-SemiBold"/>
                <a:ea typeface="Montserrat-SemiBold"/>
                <a:cs typeface="Montserrat-SemiBold"/>
              </a:rPr>
              <a:t>Fuente: https://business.tutsplus.com/tutorials/how-to-write-a-</a:t>
            </a:r>
            <a:r>
              <a:rPr lang="es-ES" sz="2400" b="1" i="0" strike="noStrike" cap="none" spc="0" baseline="0" dirty="0">
                <a:solidFill>
                  <a:srgbClr val="DCDEE0"/>
                </a:solidFill>
                <a:effectLst/>
                <a:latin typeface="Montserrat-SemiBold"/>
                <a:ea typeface="Montserrat-SemiBold"/>
                <a:cs typeface="Montserrat-SemiBold"/>
              </a:rPr>
              <a:t>LEAN</a:t>
            </a:r>
            <a:r>
              <a:rPr lang="es" sz="2400" b="1" i="0" strike="noStrike" cap="none" spc="0" baseline="0" dirty="0">
                <a:solidFill>
                  <a:srgbClr val="DCDEE0"/>
                </a:solidFill>
                <a:effectLst/>
                <a:latin typeface="Montserrat-SemiBold"/>
                <a:ea typeface="Montserrat-SemiBold"/>
                <a:cs typeface="Montserrat-SemiBold"/>
              </a:rPr>
              <a:t>-marketing-plan--cms-26069</a:t>
            </a:r>
            <a:endParaRPr sz="2400" dirty="0">
              <a:solidFill>
                <a:schemeClr val="tx2"/>
              </a:solidFill>
            </a:endParaRPr>
          </a:p>
        </p:txBody>
      </p:sp>
      <p:pic>
        <p:nvPicPr>
          <p:cNvPr id="10" name="Picture 9">
            <a:extLst>
              <a:ext uri="{FF2B5EF4-FFF2-40B4-BE49-F238E27FC236}">
                <a16:creationId xmlns:a16="http://schemas.microsoft.com/office/drawing/2014/main" id="{54A28069-EB91-1949-9A5A-112AA2E3CF40}"/>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3042998" y="-6381024"/>
            <a:ext cx="14041665" cy="15049440"/>
          </a:xfrm>
          <a:prstGeom prst="rect">
            <a:avLst/>
          </a:prstGeom>
        </p:spPr>
      </p:pic>
      <p:sp>
        <p:nvSpPr>
          <p:cNvPr id="11" name="Shape 85">
            <a:extLst>
              <a:ext uri="{FF2B5EF4-FFF2-40B4-BE49-F238E27FC236}">
                <a16:creationId xmlns:a16="http://schemas.microsoft.com/office/drawing/2014/main" id="{299F7D19-C661-4724-BFFC-EEA01F60BFFD}"/>
              </a:ext>
            </a:extLst>
          </p:cNvPr>
          <p:cNvSpPr/>
          <p:nvPr/>
        </p:nvSpPr>
        <p:spPr>
          <a:xfrm>
            <a:off x="7179592" y="6890279"/>
            <a:ext cx="5761231" cy="4112675"/>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38100" tIns="38100" rIns="38100" bIns="38100" numCol="1" anchor="t">
            <a:noAutofit/>
          </a:bodyPr>
          <a:lstStyle/>
          <a:p>
            <a:pPr algn="ctr">
              <a:lnSpc>
                <a:spcPct val="150000"/>
              </a:lnSpc>
            </a:pPr>
            <a:r>
              <a:rPr lang="es" sz="3800" b="1" i="0" strike="noStrike" cap="none" spc="0" baseline="0" dirty="0">
                <a:solidFill>
                  <a:srgbClr val="A6A7AC"/>
                </a:solidFill>
                <a:effectLst/>
                <a:latin typeface="Arial"/>
                <a:ea typeface="Arial"/>
                <a:cs typeface="Arial"/>
              </a:rPr>
              <a:t>Sitios</a:t>
            </a:r>
            <a:r>
              <a:rPr lang="es" sz="3800" b="1" i="0" strike="noStrike" cap="none" spc="0" dirty="0">
                <a:solidFill>
                  <a:srgbClr val="A6A7AC"/>
                </a:solidFill>
                <a:effectLst/>
                <a:latin typeface="Arial"/>
                <a:ea typeface="Arial"/>
                <a:cs typeface="Arial"/>
              </a:rPr>
              <a:t> de opiniones</a:t>
            </a:r>
            <a:r>
              <a:rPr lang="es" sz="3800" b="1" i="0" strike="noStrike" cap="none" spc="0" baseline="0" dirty="0">
                <a:solidFill>
                  <a:srgbClr val="A6A7AC"/>
                </a:solidFill>
                <a:effectLst/>
                <a:latin typeface="Arial"/>
                <a:ea typeface="Arial"/>
                <a:cs typeface="Arial"/>
              </a:rPr>
              <a:t>:</a:t>
            </a: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Yelp!</a:t>
            </a: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InsiderPages</a:t>
            </a:r>
            <a:endParaRPr lang="en-US" sz="3800" b="1" dirty="0">
              <a:solidFill>
                <a:srgbClr val="84CAC5"/>
              </a:solidFill>
              <a:latin typeface="Arial" panose="020B0604020202020204" pitchFamily="34" charset="0"/>
              <a:cs typeface="Arial" panose="020B0604020202020204" pitchFamily="34" charset="0"/>
            </a:endParaRP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Citysearch</a:t>
            </a:r>
            <a:endParaRPr lang="en-US" sz="3800" b="1" dirty="0">
              <a:solidFill>
                <a:srgbClr val="84CAC5"/>
              </a:solidFill>
              <a:latin typeface="Arial" panose="020B0604020202020204" pitchFamily="34" charset="0"/>
              <a:cs typeface="Arial" panose="020B0604020202020204" pitchFamily="34" charset="0"/>
            </a:endParaRPr>
          </a:p>
        </p:txBody>
      </p:sp>
      <p:sp>
        <p:nvSpPr>
          <p:cNvPr id="13" name="Shape 85">
            <a:extLst>
              <a:ext uri="{FF2B5EF4-FFF2-40B4-BE49-F238E27FC236}">
                <a16:creationId xmlns:a16="http://schemas.microsoft.com/office/drawing/2014/main" id="{3E8CBC6A-C18A-4388-85DF-57F7ACD141B6}"/>
              </a:ext>
            </a:extLst>
          </p:cNvPr>
          <p:cNvSpPr/>
          <p:nvPr/>
        </p:nvSpPr>
        <p:spPr>
          <a:xfrm>
            <a:off x="9166144" y="2286257"/>
            <a:ext cx="6315377" cy="4112675"/>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38100" tIns="38100" rIns="38100" bIns="38100" numCol="1" anchor="t">
            <a:noAutofit/>
          </a:bodyPr>
          <a:lstStyle/>
          <a:p>
            <a:pPr algn="ctr">
              <a:lnSpc>
                <a:spcPct val="150000"/>
              </a:lnSpc>
            </a:pPr>
            <a:r>
              <a:rPr lang="es" sz="3800" b="1" i="0" strike="noStrike" cap="none" spc="0" baseline="0" dirty="0">
                <a:solidFill>
                  <a:srgbClr val="A6A7AC"/>
                </a:solidFill>
                <a:effectLst/>
                <a:latin typeface="Arial"/>
                <a:ea typeface="Arial"/>
                <a:cs typeface="Arial"/>
              </a:rPr>
              <a:t>Otros canales online:</a:t>
            </a: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Publicación de invitados</a:t>
            </a: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Marketing por email</a:t>
            </a: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Email frío (cold</a:t>
            </a:r>
            <a:r>
              <a:rPr lang="es" sz="3800" b="1" i="0" strike="noStrike" cap="none" spc="0" dirty="0">
                <a:solidFill>
                  <a:srgbClr val="84CAC5"/>
                </a:solidFill>
                <a:effectLst/>
                <a:latin typeface="Arial"/>
                <a:ea typeface="Arial"/>
                <a:cs typeface="Arial"/>
              </a:rPr>
              <a:t> emails)</a:t>
            </a:r>
            <a:endParaRPr lang="es" sz="3800" b="1" i="0" strike="noStrike" cap="none" spc="0" baseline="0" dirty="0">
              <a:solidFill>
                <a:srgbClr val="84CAC5"/>
              </a:solidFill>
              <a:effectLst/>
              <a:latin typeface="Arial"/>
              <a:ea typeface="Arial"/>
              <a:cs typeface="Arial"/>
            </a:endParaRPr>
          </a:p>
        </p:txBody>
      </p:sp>
      <p:sp>
        <p:nvSpPr>
          <p:cNvPr id="14" name="Shape 85">
            <a:extLst>
              <a:ext uri="{FF2B5EF4-FFF2-40B4-BE49-F238E27FC236}">
                <a16:creationId xmlns:a16="http://schemas.microsoft.com/office/drawing/2014/main" id="{7AEBCC1F-FD81-4199-A00F-84848CF73C62}"/>
              </a:ext>
            </a:extLst>
          </p:cNvPr>
          <p:cNvSpPr/>
          <p:nvPr/>
        </p:nvSpPr>
        <p:spPr>
          <a:xfrm>
            <a:off x="16286854" y="394169"/>
            <a:ext cx="8222229" cy="11070377"/>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38100" tIns="38100" rIns="38100" bIns="38100" numCol="1" anchor="t">
            <a:noAutofit/>
          </a:bodyPr>
          <a:lstStyle/>
          <a:p>
            <a:pPr algn="ctr">
              <a:lnSpc>
                <a:spcPct val="150000"/>
              </a:lnSpc>
            </a:pPr>
            <a:r>
              <a:rPr lang="es-ES" sz="3800" b="1" dirty="0">
                <a:latin typeface="Arial" panose="020B0604020202020204" pitchFamily="34" charset="0"/>
                <a:cs typeface="Arial" panose="020B0604020202020204" pitchFamily="34" charset="0"/>
              </a:rPr>
              <a:t>Canales offline</a:t>
            </a:r>
            <a:r>
              <a:rPr lang="es" sz="3800" b="1" i="0" strike="noStrike" cap="none" spc="0" baseline="0" dirty="0">
                <a:solidFill>
                  <a:srgbClr val="A6A7AC"/>
                </a:solidFill>
                <a:effectLst/>
                <a:latin typeface="Arial"/>
                <a:ea typeface="Arial"/>
                <a:cs typeface="Arial"/>
              </a:rPr>
              <a:t>:</a:t>
            </a: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Cold calls</a:t>
            </a: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Anuncios en periódicos</a:t>
            </a: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Anuncios en la guía telefónica</a:t>
            </a: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Anuncios en la televisión local</a:t>
            </a: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Anuncios en la radio local</a:t>
            </a: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Folletos</a:t>
            </a: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Posters</a:t>
            </a: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Correo directo</a:t>
            </a: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Afiliados</a:t>
            </a:r>
          </a:p>
          <a:p>
            <a:pPr marL="571500" indent="-571500" algn="ctr">
              <a:lnSpc>
                <a:spcPct val="150000"/>
              </a:lnSpc>
              <a:buFont typeface="Arial" panose="020B0604020202020204" pitchFamily="34" charset="0"/>
              <a:buChar char="•"/>
            </a:pPr>
            <a:r>
              <a:rPr lang="es" sz="3800" b="1" dirty="0">
                <a:solidFill>
                  <a:srgbClr val="84CAC5"/>
                </a:solidFill>
                <a:latin typeface="Arial"/>
                <a:ea typeface="Arial"/>
                <a:cs typeface="Arial"/>
              </a:rPr>
              <a:t>R</a:t>
            </a:r>
            <a:r>
              <a:rPr lang="es" sz="3800" b="1" i="0" strike="noStrike" cap="none" spc="0" baseline="0" dirty="0">
                <a:solidFill>
                  <a:srgbClr val="84CAC5"/>
                </a:solidFill>
                <a:effectLst/>
                <a:latin typeface="Arial"/>
                <a:ea typeface="Arial"/>
                <a:cs typeface="Arial"/>
              </a:rPr>
              <a:t>eferencias</a:t>
            </a: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Hablar en público</a:t>
            </a:r>
          </a:p>
        </p:txBody>
      </p:sp>
      <p:grpSp>
        <p:nvGrpSpPr>
          <p:cNvPr id="3" name="Group 2"/>
          <p:cNvGrpSpPr/>
          <p:nvPr/>
        </p:nvGrpSpPr>
        <p:grpSpPr>
          <a:xfrm>
            <a:off x="143547" y="9608763"/>
            <a:ext cx="7500739" cy="3920841"/>
            <a:chOff x="143547" y="9608763"/>
            <a:chExt cx="7500739" cy="3920841"/>
          </a:xfrm>
        </p:grpSpPr>
        <p:sp>
          <p:nvSpPr>
            <p:cNvPr id="16" name="Shape 72">
              <a:extLst>
                <a:ext uri="{FF2B5EF4-FFF2-40B4-BE49-F238E27FC236}">
                  <a16:creationId xmlns:a16="http://schemas.microsoft.com/office/drawing/2014/main" id="{590A2B94-6490-49DD-AC42-E3B3358BBAC5}"/>
                </a:ext>
              </a:extLst>
            </p:cNvPr>
            <p:cNvSpPr/>
            <p:nvPr/>
          </p:nvSpPr>
          <p:spPr>
            <a:xfrm>
              <a:off x="143547" y="9608763"/>
              <a:ext cx="7500739" cy="3920841"/>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 name="Prostokąt 1">
              <a:extLst>
                <a:ext uri="{FF2B5EF4-FFF2-40B4-BE49-F238E27FC236}">
                  <a16:creationId xmlns:a16="http://schemas.microsoft.com/office/drawing/2014/main" id="{8EDBA0B9-386E-41BE-9F53-504A8CC72321}"/>
                </a:ext>
              </a:extLst>
            </p:cNvPr>
            <p:cNvSpPr/>
            <p:nvPr/>
          </p:nvSpPr>
          <p:spPr>
            <a:xfrm>
              <a:off x="587645" y="9846504"/>
              <a:ext cx="7056641" cy="3505200"/>
            </a:xfrm>
            <a:prstGeom prst="rect">
              <a:avLst/>
            </a:prstGeom>
          </p:spPr>
          <p:txBody>
            <a:bodyPr wrap="square">
              <a:spAutoFit/>
            </a:bodyPr>
            <a:lstStyle/>
            <a:p>
              <a:pPr algn="l"/>
              <a:r>
                <a:rPr lang="es" sz="3200" b="1" i="0" strike="noStrike" cap="none" spc="0" baseline="0" dirty="0">
                  <a:solidFill>
                    <a:srgbClr val="496F63"/>
                  </a:solidFill>
                  <a:effectLst/>
                  <a:latin typeface="PT Sans"/>
                  <a:ea typeface="PT Sans"/>
                  <a:cs typeface="PT Sans"/>
                </a:rPr>
                <a:t>Los usuarios de LinkedIn suelen ser profesionales</a:t>
              </a:r>
              <a:r>
                <a:rPr lang="pl-PL" sz="3200" b="1" dirty="0">
                  <a:solidFill>
                    <a:srgbClr val="496F63"/>
                  </a:solidFill>
                </a:rPr>
                <a:t> </a:t>
              </a:r>
              <a:r>
                <a:rPr lang="es" sz="3200" b="1" i="0" strike="noStrike" cap="none" spc="0" baseline="0" dirty="0">
                  <a:solidFill>
                    <a:srgbClr val="496F63"/>
                  </a:solidFill>
                  <a:effectLst/>
                  <a:latin typeface="PT Sans"/>
                  <a:ea typeface="PT Sans"/>
                  <a:cs typeface="PT Sans"/>
                </a:rPr>
                <a:t>(objetivo - comunidad empresarial). </a:t>
              </a:r>
            </a:p>
            <a:p>
              <a:pPr algn="l"/>
              <a:endParaRPr lang="pl-PL" sz="3200" b="1" dirty="0">
                <a:solidFill>
                  <a:srgbClr val="496F63"/>
                </a:solidFill>
              </a:endParaRPr>
            </a:p>
            <a:p>
              <a:pPr algn="l"/>
              <a:r>
                <a:rPr lang="es" sz="3200" b="1" i="0" strike="noStrike" cap="none" spc="0" baseline="0" dirty="0">
                  <a:solidFill>
                    <a:srgbClr val="496F63"/>
                  </a:solidFill>
                  <a:effectLst/>
                  <a:latin typeface="PT Sans"/>
                  <a:ea typeface="PT Sans"/>
                  <a:cs typeface="PT Sans"/>
                </a:rPr>
                <a:t>Los usuarios de Snapchat suelen tener entre 18 y 24 años (objetivo - público joven).</a:t>
              </a:r>
            </a:p>
          </p:txBody>
        </p:sp>
      </p:grpSp>
      <p:grpSp>
        <p:nvGrpSpPr>
          <p:cNvPr id="4" name="Group 3"/>
          <p:cNvGrpSpPr/>
          <p:nvPr/>
        </p:nvGrpSpPr>
        <p:grpSpPr>
          <a:xfrm>
            <a:off x="8088384" y="11464546"/>
            <a:ext cx="16596166" cy="1199974"/>
            <a:chOff x="8088384" y="11464546"/>
            <a:chExt cx="16596166" cy="1199974"/>
          </a:xfrm>
        </p:grpSpPr>
        <p:sp>
          <p:nvSpPr>
            <p:cNvPr id="17" name="Shape 72">
              <a:extLst>
                <a:ext uri="{FF2B5EF4-FFF2-40B4-BE49-F238E27FC236}">
                  <a16:creationId xmlns:a16="http://schemas.microsoft.com/office/drawing/2014/main" id="{6B09FE12-AC36-43DB-9FC0-31E4CAFC6A37}"/>
                </a:ext>
              </a:extLst>
            </p:cNvPr>
            <p:cNvSpPr/>
            <p:nvPr/>
          </p:nvSpPr>
          <p:spPr>
            <a:xfrm>
              <a:off x="8088384" y="11464546"/>
              <a:ext cx="16152068" cy="1199974"/>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8" name="Prostokąt 17">
              <a:extLst>
                <a:ext uri="{FF2B5EF4-FFF2-40B4-BE49-F238E27FC236}">
                  <a16:creationId xmlns:a16="http://schemas.microsoft.com/office/drawing/2014/main" id="{19056492-99AB-4675-BA7B-13DF430C9671}"/>
                </a:ext>
              </a:extLst>
            </p:cNvPr>
            <p:cNvSpPr/>
            <p:nvPr/>
          </p:nvSpPr>
          <p:spPr>
            <a:xfrm>
              <a:off x="8684465" y="11710590"/>
              <a:ext cx="16000085" cy="646331"/>
            </a:xfrm>
            <a:prstGeom prst="rect">
              <a:avLst/>
            </a:prstGeom>
          </p:spPr>
          <p:txBody>
            <a:bodyPr wrap="square">
              <a:spAutoFit/>
            </a:bodyPr>
            <a:lstStyle/>
            <a:p>
              <a:r>
                <a:rPr lang="es" sz="3600" b="1" i="0" strike="noStrike" cap="none" spc="0" baseline="0" dirty="0">
                  <a:solidFill>
                    <a:srgbClr val="FFFFFF"/>
                  </a:solidFill>
                  <a:effectLst/>
                  <a:latin typeface="PT Sans"/>
                  <a:ea typeface="PT Sans"/>
                  <a:cs typeface="PT Sans"/>
                </a:rPr>
                <a:t>Estrategia de marketing específica para cada canal - estudio de caso</a:t>
              </a:r>
              <a:endParaRPr lang="en-US" sz="3600" b="1" dirty="0">
                <a:solidFill>
                  <a:srgbClr val="FFFFFF"/>
                </a:solidFill>
              </a:endParaRPr>
            </a:p>
          </p:txBody>
        </p:sp>
      </p:grpSp>
      <p:sp>
        <p:nvSpPr>
          <p:cNvPr id="12" name="Shape 85">
            <a:extLst>
              <a:ext uri="{FF2B5EF4-FFF2-40B4-BE49-F238E27FC236}">
                <a16:creationId xmlns:a16="http://schemas.microsoft.com/office/drawing/2014/main" id="{FC5490EA-6F73-43AA-A769-CA57798944DF}"/>
              </a:ext>
            </a:extLst>
          </p:cNvPr>
          <p:cNvSpPr/>
          <p:nvPr/>
        </p:nvSpPr>
        <p:spPr>
          <a:xfrm>
            <a:off x="12041022" y="5923260"/>
            <a:ext cx="5761231" cy="3411735"/>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38100" tIns="38100" rIns="38100" bIns="38100" numCol="1" anchor="t">
            <a:noAutofit/>
          </a:bodyPr>
          <a:lstStyle/>
          <a:p>
            <a:pPr algn="ctr">
              <a:lnSpc>
                <a:spcPct val="150000"/>
              </a:lnSpc>
            </a:pPr>
            <a:r>
              <a:rPr lang="es" sz="3800" b="1" i="0" strike="noStrike" cap="none" spc="0" baseline="0" dirty="0">
                <a:solidFill>
                  <a:srgbClr val="A6A7AC"/>
                </a:solidFill>
                <a:effectLst/>
                <a:latin typeface="Arial"/>
                <a:ea typeface="Arial"/>
                <a:cs typeface="Arial"/>
              </a:rPr>
              <a:t>Su propia página web:</a:t>
            </a: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Blogging</a:t>
            </a: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Whitepapers </a:t>
            </a: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Libros electrónicos</a:t>
            </a:r>
            <a:endParaRPr lang="en-US" sz="3800" b="1" dirty="0">
              <a:solidFill>
                <a:srgbClr val="84CAC5"/>
              </a:solidFill>
              <a:latin typeface="Arial" panose="020B0604020202020204" pitchFamily="34" charset="0"/>
              <a:cs typeface="Arial" panose="020B0604020202020204" pitchFamily="34" charset="0"/>
            </a:endParaRP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Podcasts</a:t>
            </a:r>
          </a:p>
          <a:p>
            <a:pPr marL="571500" indent="-571500" algn="ctr">
              <a:lnSpc>
                <a:spcPct val="150000"/>
              </a:lnSpc>
              <a:buFont typeface="Arial" panose="020B0604020202020204" pitchFamily="34" charset="0"/>
              <a:buChar char="•"/>
            </a:pPr>
            <a:r>
              <a:rPr lang="es" sz="3800" b="1" i="0" strike="noStrike" cap="none" spc="0" baseline="0" dirty="0">
                <a:solidFill>
                  <a:srgbClr val="84CAC5"/>
                </a:solidFill>
                <a:effectLst/>
                <a:latin typeface="Arial"/>
                <a:ea typeface="Arial"/>
                <a:cs typeface="Arial"/>
              </a:rPr>
              <a:t>Estudios de caso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cond evt="onBegin" delay="0">
                          <p:tn val="14"/>
                        </p:cond>
                      </p:stCondLst>
                      <p:childTnLst>
                        <p:par>
                          <p:cTn id="16" fill="hold" nodeType="after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1000" fill="hold"/>
                                        <p:tgtEl>
                                          <p:spTgt spid="85"/>
                                        </p:tgtEl>
                                        <p:attrNameLst>
                                          <p:attrName>ppt_x</p:attrName>
                                        </p:attrNameLst>
                                      </p:cBhvr>
                                      <p:tavLst>
                                        <p:tav tm="0">
                                          <p:val>
                                            <p:strVal val="0-#ppt_w/2"/>
                                          </p:val>
                                        </p:tav>
                                        <p:tav tm="100000">
                                          <p:val>
                                            <p:strVal val="#ppt_x"/>
                                          </p:val>
                                        </p:tav>
                                      </p:tavLst>
                                    </p:anim>
                                    <p:anim calcmode="lin" valueType="num">
                                      <p:cBhvr additive="base">
                                        <p:cTn id="20" dur="10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ppt_x"/>
                                          </p:val>
                                        </p:tav>
                                        <p:tav tm="100000">
                                          <p:val>
                                            <p:strVal val="#ppt_x"/>
                                          </p:val>
                                        </p:tav>
                                      </p:tavLst>
                                    </p:anim>
                                    <p:anim calcmode="lin" valueType="num">
                                      <p:cBhvr additive="base">
                                        <p:cTn id="26"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cond evt="onBegin" delay="0">
                          <p:tn val="26"/>
                        </p:cond>
                      </p:stCondLst>
                      <p:childTnLst>
                        <p:par>
                          <p:cTn id="28" fill="hold" nodeType="after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1+#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cond evt="onBegin" delay="0">
                          <p:tn val="32"/>
                        </p:cond>
                      </p:stCondLst>
                      <p:childTnLst>
                        <p:par>
                          <p:cTn id="34" fill="hold" nodeType="after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cond evt="onBegin" delay="0">
                          <p:tn val="39"/>
                        </p:cond>
                      </p:stCondLst>
                      <p:childTnLst>
                        <p:par>
                          <p:cTn id="41" fill="hold" nodeType="after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childTnLst>
                                </p:cTn>
                              </p:par>
                            </p:childTnLst>
                          </p:cTn>
                        </p:par>
                      </p:childTnLst>
                    </p:cTn>
                  </p:par>
                  <p:par>
                    <p:cTn id="45" fill="hold" nodeType="clickPar">
                      <p:stCondLst>
                        <p:cond delay="indefinite"/>
                        <p:cond evt="onBegin" delay="0">
                          <p:tn val="44"/>
                        </p:cond>
                      </p:stCondLst>
                      <p:childTnLst>
                        <p:par>
                          <p:cTn id="46" fill="hold" nodeType="after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childTnLst>
                                </p:cTn>
                              </p:par>
                            </p:childTnLst>
                          </p:cTn>
                        </p:par>
                        <p:par>
                          <p:cTn id="50" fill="hold" nodeType="afterGroup">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4" grpId="0" animBg="1"/>
      <p:bldP spid="88" grpId="0"/>
      <p:bldP spid="11" grpId="0"/>
      <p:bldP spid="13" grpId="0"/>
      <p:bldP spid="14"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3606596" y="-6226335"/>
            <a:ext cx="14041665" cy="15049440"/>
          </a:xfrm>
          <a:prstGeom prst="rect">
            <a:avLst/>
          </a:prstGeom>
        </p:spPr>
      </p:pic>
      <p:sp>
        <p:nvSpPr>
          <p:cNvPr id="68" name="Shape 68"/>
          <p:cNvSpPr/>
          <p:nvPr/>
        </p:nvSpPr>
        <p:spPr>
          <a:xfrm>
            <a:off x="255464" y="688272"/>
            <a:ext cx="22197282" cy="4464545"/>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r>
              <a:rPr lang="es" sz="7000" b="1" i="0" strike="noStrike" cap="none" spc="0" baseline="0" dirty="0">
                <a:solidFill>
                  <a:srgbClr val="496F63"/>
                </a:solidFill>
                <a:effectLst/>
                <a:latin typeface="Arial"/>
                <a:ea typeface="Arial"/>
                <a:cs typeface="Arial"/>
              </a:rPr>
              <a:t>¿Qué debe tener en cuenta una pequeña empresa</a:t>
            </a:r>
            <a:endParaRPr lang="pl-PL" sz="7000" dirty="0">
              <a:solidFill>
                <a:srgbClr val="496F63"/>
              </a:solidFill>
              <a:latin typeface="Arial" panose="020B0604020202020204" pitchFamily="34" charset="0"/>
              <a:cs typeface="Arial" panose="020B0604020202020204" pitchFamily="34" charset="0"/>
            </a:endParaRPr>
          </a:p>
          <a:p>
            <a:r>
              <a:rPr lang="es" sz="7000" b="1" i="0" strike="noStrike" cap="none" spc="0" baseline="0" dirty="0">
                <a:solidFill>
                  <a:srgbClr val="496F63"/>
                </a:solidFill>
                <a:effectLst/>
                <a:latin typeface="Arial"/>
                <a:ea typeface="Arial"/>
                <a:cs typeface="Arial"/>
              </a:rPr>
              <a:t>al implementar </a:t>
            </a:r>
            <a:r>
              <a:rPr lang="es" sz="7000" b="1" i="0" strike="noStrike" cap="none" spc="0" baseline="0" dirty="0">
                <a:solidFill>
                  <a:srgbClr val="496F63"/>
                </a:solidFill>
                <a:effectLst/>
                <a:latin typeface="Arial" panose="020B0604020202020204" pitchFamily="34" charset="0"/>
                <a:ea typeface="Arial"/>
                <a:cs typeface="Arial" panose="020B0604020202020204" pitchFamily="34" charset="0"/>
              </a:rPr>
              <a:t>el </a:t>
            </a:r>
            <a:r>
              <a:rPr lang="es-ES" sz="7000" dirty="0">
                <a:solidFill>
                  <a:srgbClr val="496F63"/>
                </a:solidFill>
                <a:latin typeface="Arial" panose="020B0604020202020204" pitchFamily="34" charset="0"/>
                <a:cs typeface="Arial" panose="020B0604020202020204" pitchFamily="34" charset="0"/>
              </a:rPr>
              <a:t>LEAN</a:t>
            </a:r>
            <a:r>
              <a:rPr lang="es" sz="7000" b="1" i="0" strike="noStrike" cap="none" spc="0" baseline="0" dirty="0">
                <a:solidFill>
                  <a:srgbClr val="496F63"/>
                </a:solidFill>
                <a:effectLst/>
                <a:latin typeface="Arial" panose="020B0604020202020204" pitchFamily="34" charset="0"/>
                <a:ea typeface="Arial"/>
                <a:cs typeface="Arial" panose="020B0604020202020204" pitchFamily="34" charset="0"/>
              </a:rPr>
              <a:t> Marketing</a:t>
            </a:r>
            <a:r>
              <a:rPr lang="es" sz="7000" b="1" i="0" strike="noStrike" cap="none" spc="0" baseline="0" dirty="0">
                <a:solidFill>
                  <a:srgbClr val="496F63"/>
                </a:solidFill>
                <a:effectLst/>
                <a:latin typeface="Arial"/>
                <a:ea typeface="Arial"/>
                <a:cs typeface="Arial"/>
              </a:rPr>
              <a:t>?</a:t>
            </a:r>
            <a:endParaRPr sz="7000" dirty="0">
              <a:solidFill>
                <a:srgbClr val="496F63"/>
              </a:solidFill>
              <a:latin typeface="Arial" panose="020B0604020202020204" pitchFamily="34" charset="0"/>
              <a:cs typeface="Arial" panose="020B0604020202020204" pitchFamily="34" charset="0"/>
            </a:endParaRPr>
          </a:p>
        </p:txBody>
      </p:sp>
      <p:sp>
        <p:nvSpPr>
          <p:cNvPr id="70" name="Shape 70"/>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a:lstStyle/>
          <a:p>
            <a:fld id="{86CB4B4D-7CA3-9044-876B-883B54F8677D}" type="slidenum">
              <a:rPr/>
              <a:t>11</a:t>
            </a:fld>
            <a:endParaRPr/>
          </a:p>
        </p:txBody>
      </p:sp>
      <p:sp>
        <p:nvSpPr>
          <p:cNvPr id="15" name="Prostokąt 14">
            <a:extLst>
              <a:ext uri="{FF2B5EF4-FFF2-40B4-BE49-F238E27FC236}">
                <a16:creationId xmlns:a16="http://schemas.microsoft.com/office/drawing/2014/main" id="{D8DE5493-D55B-44DE-848B-DE2AA6031324}"/>
              </a:ext>
            </a:extLst>
          </p:cNvPr>
          <p:cNvSpPr/>
          <p:nvPr/>
        </p:nvSpPr>
        <p:spPr>
          <a:xfrm>
            <a:off x="1124213" y="2738559"/>
            <a:ext cx="22506578" cy="1569660"/>
          </a:xfrm>
          <a:prstGeom prst="rect">
            <a:avLst/>
          </a:prstGeom>
        </p:spPr>
        <p:txBody>
          <a:bodyPr wrap="square">
            <a:spAutoFit/>
          </a:bodyPr>
          <a:lstStyle/>
          <a:p>
            <a:pPr marL="685800" indent="-685800" algn="l">
              <a:buFont typeface="Arial" panose="020B0604020202020204" pitchFamily="34" charset="0"/>
              <a:buChar char="•"/>
            </a:pPr>
            <a:r>
              <a:rPr lang="es" sz="4800" b="1" i="0" strike="noStrike" cap="none" spc="0" baseline="0" dirty="0">
                <a:solidFill>
                  <a:srgbClr val="496F63"/>
                </a:solidFill>
                <a:effectLst/>
                <a:latin typeface="PT Sans"/>
                <a:ea typeface="PT Sans"/>
                <a:cs typeface="PT Sans"/>
              </a:rPr>
              <a:t>El coste de oportunidad de hacer A consiste en no poder hacer también B</a:t>
            </a:r>
          </a:p>
          <a:p>
            <a:pPr marL="685800" indent="-685800" algn="l">
              <a:buFont typeface="Arial" panose="020B0604020202020204" pitchFamily="34" charset="0"/>
              <a:buChar char="•"/>
            </a:pPr>
            <a:r>
              <a:rPr lang="es" sz="4800" b="1" i="0" strike="noStrike" cap="none" spc="0" baseline="0" dirty="0">
                <a:solidFill>
                  <a:srgbClr val="496F63"/>
                </a:solidFill>
                <a:effectLst/>
              </a:rPr>
              <a:t>Las decisiones son interdependientes</a:t>
            </a:r>
            <a:endParaRPr lang="pl-PL" sz="4800" b="1" dirty="0">
              <a:solidFill>
                <a:srgbClr val="496F63"/>
              </a:solidFill>
              <a:latin typeface="Arial" panose="020B0604020202020204" pitchFamily="34" charset="0"/>
              <a:cs typeface="Arial" panose="020B0604020202020204" pitchFamily="34" charset="0"/>
            </a:endParaRPr>
          </a:p>
        </p:txBody>
      </p:sp>
      <p:sp>
        <p:nvSpPr>
          <p:cNvPr id="24" name="Rectangle 1">
            <a:extLst>
              <a:ext uri="{FF2B5EF4-FFF2-40B4-BE49-F238E27FC236}">
                <a16:creationId xmlns:a16="http://schemas.microsoft.com/office/drawing/2014/main" id="{F0865906-1E44-43A6-B80C-D3FBFD7E07C1}"/>
              </a:ext>
            </a:extLst>
          </p:cNvPr>
          <p:cNvSpPr/>
          <p:nvPr/>
        </p:nvSpPr>
        <p:spPr>
          <a:xfrm>
            <a:off x="3632629" y="13071422"/>
            <a:ext cx="17837524" cy="457200"/>
          </a:xfrm>
          <a:prstGeom prst="rect">
            <a:avLst/>
          </a:prstGeom>
        </p:spPr>
        <p:txBody>
          <a:bodyPr wrap="square">
            <a:spAutoFit/>
          </a:bodyPr>
          <a:lstStyle/>
          <a:p>
            <a:pPr algn="ctr" fontAlgn="base"/>
            <a:r>
              <a:rPr lang="es" sz="2400" b="1" i="0" strike="noStrike" cap="none" spc="0" baseline="0" dirty="0">
                <a:solidFill>
                  <a:srgbClr val="A6A7AC"/>
                </a:solidFill>
                <a:effectLst/>
                <a:latin typeface="Arial"/>
                <a:ea typeface="Arial"/>
                <a:cs typeface="Arial"/>
              </a:rPr>
              <a:t>Fuente: https://www.smartinsights.com/goal-setting-evaluation/performance-management/principles-</a:t>
            </a:r>
            <a:r>
              <a:rPr lang="es-ES" sz="2400" b="1" i="0" strike="noStrike" cap="none" spc="0" baseline="0" dirty="0">
                <a:solidFill>
                  <a:srgbClr val="A6A7AC"/>
                </a:solidFill>
                <a:effectLst/>
                <a:latin typeface="Arial"/>
                <a:ea typeface="Arial"/>
                <a:cs typeface="Arial"/>
              </a:rPr>
              <a:t>LEAN</a:t>
            </a:r>
            <a:r>
              <a:rPr lang="es" sz="2400" b="1" i="0" strike="noStrike" cap="none" spc="0" baseline="0" dirty="0">
                <a:solidFill>
                  <a:srgbClr val="A6A7AC"/>
                </a:solidFill>
                <a:effectLst/>
                <a:latin typeface="Arial"/>
                <a:ea typeface="Arial"/>
                <a:cs typeface="Arial"/>
              </a:rPr>
              <a:t>-marketing/</a:t>
            </a:r>
            <a:endParaRPr lang="en-IE" sz="2400" b="1" kern="1200" dirty="0">
              <a:solidFill>
                <a:schemeClr val="tx1"/>
              </a:solidFill>
              <a:latin typeface="Arial" panose="020B0604020202020204" pitchFamily="34" charset="0"/>
              <a:cs typeface="Arial" panose="020B0604020202020204" pitchFamily="34" charset="0"/>
              <a:sym typeface="Quattrocento Sans"/>
            </a:endParaRPr>
          </a:p>
        </p:txBody>
      </p:sp>
      <p:grpSp>
        <p:nvGrpSpPr>
          <p:cNvPr id="3" name="Group 2"/>
          <p:cNvGrpSpPr/>
          <p:nvPr/>
        </p:nvGrpSpPr>
        <p:grpSpPr>
          <a:xfrm>
            <a:off x="4351283" y="4729654"/>
            <a:ext cx="20129350" cy="3038533"/>
            <a:chOff x="4351283" y="4729654"/>
            <a:chExt cx="20129350" cy="3038533"/>
          </a:xfrm>
        </p:grpSpPr>
        <p:sp>
          <p:nvSpPr>
            <p:cNvPr id="17" name="Shape 72">
              <a:extLst>
                <a:ext uri="{FF2B5EF4-FFF2-40B4-BE49-F238E27FC236}">
                  <a16:creationId xmlns:a16="http://schemas.microsoft.com/office/drawing/2014/main" id="{F45553C8-11A1-4979-8CFE-71EA285D2C56}"/>
                </a:ext>
              </a:extLst>
            </p:cNvPr>
            <p:cNvSpPr/>
            <p:nvPr/>
          </p:nvSpPr>
          <p:spPr>
            <a:xfrm>
              <a:off x="4351283" y="4729654"/>
              <a:ext cx="20129350" cy="3038533"/>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 name="Prostokąt 1">
              <a:extLst>
                <a:ext uri="{FF2B5EF4-FFF2-40B4-BE49-F238E27FC236}">
                  <a16:creationId xmlns:a16="http://schemas.microsoft.com/office/drawing/2014/main" id="{31EC054F-B171-455C-8470-5E7216E84049}"/>
                </a:ext>
              </a:extLst>
            </p:cNvPr>
            <p:cNvSpPr/>
            <p:nvPr/>
          </p:nvSpPr>
          <p:spPr>
            <a:xfrm>
              <a:off x="4447652" y="4817649"/>
              <a:ext cx="19936348" cy="2862322"/>
            </a:xfrm>
            <a:prstGeom prst="rect">
              <a:avLst/>
            </a:prstGeom>
          </p:spPr>
          <p:txBody>
            <a:bodyPr wrap="square">
              <a:spAutoFit/>
            </a:bodyPr>
            <a:lstStyle/>
            <a:p>
              <a:r>
                <a:rPr lang="es" sz="3600" b="0" i="0" strike="noStrike" cap="none" spc="0" baseline="0" dirty="0">
                  <a:solidFill>
                    <a:srgbClr val="FFFFFF"/>
                  </a:solidFill>
                  <a:effectLst/>
                  <a:latin typeface="PT Sans"/>
                  <a:ea typeface="PT Sans"/>
                  <a:cs typeface="PT Sans"/>
                </a:rPr>
                <a:t>Con el fin de evitar los sobrecostes, los retrasos y, por tanto, flaquear, es necesario tener siempre en cuenta que cada decisión tiene una contrapartida. La decisión de que tu equipo de desarrollo, compuesto por tres programadores, cree una función adicional </a:t>
              </a:r>
              <a:r>
                <a:rPr lang="es" sz="3600" dirty="0">
                  <a:solidFill>
                    <a:srgbClr val="FFFFFF"/>
                  </a:solidFill>
                </a:rPr>
                <a:t>para tu </a:t>
              </a:r>
              <a:r>
                <a:rPr lang="es" sz="3600" b="0" i="0" strike="noStrike" cap="none" spc="0" baseline="0" dirty="0">
                  <a:solidFill>
                    <a:srgbClr val="FFFFFF"/>
                  </a:solidFill>
                  <a:effectLst/>
                  <a:latin typeface="PT Sans"/>
                  <a:ea typeface="PT Sans"/>
                  <a:cs typeface="PT Sans"/>
                </a:rPr>
                <a:t>nueva aplicación </a:t>
              </a:r>
              <a:r>
                <a:rPr lang="es" sz="3600" dirty="0">
                  <a:solidFill>
                    <a:srgbClr val="FFFFFF"/>
                  </a:solidFill>
                </a:rPr>
                <a:t>en desarrollo</a:t>
              </a:r>
              <a:r>
                <a:rPr lang="es" sz="3600" b="0" i="0" strike="noStrike" cap="none" spc="0" baseline="0" dirty="0">
                  <a:solidFill>
                    <a:srgbClr val="FFFFFF"/>
                  </a:solidFill>
                  <a:effectLst/>
                  <a:latin typeface="PT Sans"/>
                  <a:ea typeface="PT Sans"/>
                  <a:cs typeface="PT Sans"/>
                </a:rPr>
                <a:t>, debe tomarse a costa de otras funciones. </a:t>
              </a:r>
              <a:r>
                <a:rPr lang="es" sz="3600" dirty="0">
                  <a:solidFill>
                    <a:srgbClr val="FFFFFF"/>
                  </a:solidFill>
                </a:rPr>
                <a:t>Aunque esto tam</a:t>
              </a:r>
              <a:r>
                <a:rPr lang="es-ES" sz="3600" dirty="0" err="1">
                  <a:solidFill>
                    <a:srgbClr val="FFFFFF"/>
                  </a:solidFill>
                </a:rPr>
                <a:t>bién</a:t>
              </a:r>
              <a:r>
                <a:rPr lang="es-ES" sz="3600" dirty="0">
                  <a:solidFill>
                    <a:srgbClr val="FFFFFF"/>
                  </a:solidFill>
                </a:rPr>
                <a:t> pueda traducirse en una decisión equivocada.</a:t>
              </a:r>
              <a:endParaRPr lang="es" sz="3600" b="0" i="0" strike="noStrike" cap="none" spc="0" baseline="0" dirty="0">
                <a:solidFill>
                  <a:srgbClr val="FFFFFF"/>
                </a:solidFill>
                <a:effectLst/>
                <a:latin typeface="PT Sans"/>
                <a:ea typeface="PT Sans"/>
                <a:cs typeface="PT Sans"/>
              </a:endParaRPr>
            </a:p>
          </p:txBody>
        </p:sp>
      </p:grpSp>
      <p:grpSp>
        <p:nvGrpSpPr>
          <p:cNvPr id="6" name="Group 5"/>
          <p:cNvGrpSpPr/>
          <p:nvPr/>
        </p:nvGrpSpPr>
        <p:grpSpPr>
          <a:xfrm>
            <a:off x="2033379" y="8203956"/>
            <a:ext cx="17515863" cy="4877625"/>
            <a:chOff x="2033379" y="8203956"/>
            <a:chExt cx="17515863" cy="4877625"/>
          </a:xfrm>
        </p:grpSpPr>
        <p:sp>
          <p:nvSpPr>
            <p:cNvPr id="14" name="Shape 72">
              <a:extLst>
                <a:ext uri="{FF2B5EF4-FFF2-40B4-BE49-F238E27FC236}">
                  <a16:creationId xmlns:a16="http://schemas.microsoft.com/office/drawing/2014/main" id="{70545A97-5D91-4C11-AC36-F210A2E09597}"/>
                </a:ext>
              </a:extLst>
            </p:cNvPr>
            <p:cNvSpPr/>
            <p:nvPr/>
          </p:nvSpPr>
          <p:spPr>
            <a:xfrm>
              <a:off x="2033379" y="8203956"/>
              <a:ext cx="17515863" cy="4877625"/>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6" name="Prostokąt 15">
              <a:extLst>
                <a:ext uri="{FF2B5EF4-FFF2-40B4-BE49-F238E27FC236}">
                  <a16:creationId xmlns:a16="http://schemas.microsoft.com/office/drawing/2014/main" id="{AD0B5BB7-0B17-4218-AA9B-C1852974D3E0}"/>
                </a:ext>
              </a:extLst>
            </p:cNvPr>
            <p:cNvSpPr/>
            <p:nvPr/>
          </p:nvSpPr>
          <p:spPr>
            <a:xfrm>
              <a:off x="2316923" y="8272980"/>
              <a:ext cx="16876982" cy="4524315"/>
            </a:xfrm>
            <a:prstGeom prst="rect">
              <a:avLst/>
            </a:prstGeom>
          </p:spPr>
          <p:txBody>
            <a:bodyPr wrap="square">
              <a:spAutoFit/>
            </a:bodyPr>
            <a:lstStyle/>
            <a:p>
              <a:pPr algn="ctr"/>
              <a:r>
                <a:rPr lang="es" sz="3600" b="0" i="0" strike="noStrike" cap="none" spc="0" baseline="0" dirty="0">
                  <a:solidFill>
                    <a:srgbClr val="FF0000"/>
                  </a:solidFill>
                  <a:effectLst/>
                  <a:latin typeface="PT Sans"/>
                  <a:ea typeface="PT Sans"/>
                  <a:cs typeface="PT Sans"/>
                </a:rPr>
                <a:t>Sabías que…?</a:t>
              </a:r>
            </a:p>
            <a:p>
              <a:r>
                <a:rPr lang="es" sz="3600" b="0" i="0" strike="noStrike" cap="none" spc="0" baseline="0" dirty="0">
                  <a:solidFill>
                    <a:srgbClr val="496F63"/>
                  </a:solidFill>
                  <a:effectLst/>
                  <a:latin typeface="PT Sans"/>
                  <a:ea typeface="PT Sans"/>
                  <a:cs typeface="PT Sans"/>
                </a:rPr>
                <a:t>Originalmente, los creadores de </a:t>
              </a:r>
              <a:r>
                <a:rPr lang="es" sz="3600" b="1" i="0" strike="noStrike" cap="none" spc="0" baseline="0" dirty="0">
                  <a:solidFill>
                    <a:srgbClr val="496F63"/>
                  </a:solidFill>
                  <a:effectLst/>
                  <a:latin typeface="PT Sans"/>
                  <a:ea typeface="PT Sans"/>
                  <a:cs typeface="PT Sans"/>
                </a:rPr>
                <a:t>Instagram</a:t>
              </a:r>
              <a:r>
                <a:rPr lang="es" sz="3600" b="0" i="0" strike="noStrike" cap="none" spc="0" baseline="0" dirty="0">
                  <a:solidFill>
                    <a:srgbClr val="496F63"/>
                  </a:solidFill>
                  <a:effectLst/>
                  <a:latin typeface="PT Sans"/>
                  <a:ea typeface="PT Sans"/>
                  <a:cs typeface="PT Sans"/>
                </a:rPr>
                <a:t> crearon una red social en forma de aplicación móvil que se basaba en </a:t>
              </a:r>
              <a:r>
                <a:rPr lang="es" sz="3600" dirty="0">
                  <a:solidFill>
                    <a:srgbClr val="496F63"/>
                  </a:solidFill>
                </a:rPr>
                <a:t>hacer búsquedas de lugares</a:t>
              </a:r>
              <a:r>
                <a:rPr lang="es" sz="3600" b="0" i="0" strike="noStrike" cap="none" spc="0" baseline="0" dirty="0">
                  <a:solidFill>
                    <a:srgbClr val="496F63"/>
                  </a:solidFill>
                  <a:effectLst/>
                  <a:latin typeface="PT Sans"/>
                  <a:ea typeface="PT Sans"/>
                  <a:cs typeface="PT Sans"/>
                </a:rPr>
                <a:t>, planes con amigos </a:t>
              </a:r>
              <a:r>
                <a:rPr lang="es" sz="3600" dirty="0">
                  <a:solidFill>
                    <a:srgbClr val="496F63"/>
                  </a:solidFill>
                </a:rPr>
                <a:t>e </a:t>
              </a:r>
              <a:r>
                <a:rPr lang="es" sz="3600" b="0" i="0" strike="noStrike" cap="none" spc="0" baseline="0" dirty="0">
                  <a:solidFill>
                    <a:srgbClr val="496F63"/>
                  </a:solidFill>
                  <a:effectLst/>
                  <a:latin typeface="PT Sans"/>
                  <a:ea typeface="PT Sans"/>
                  <a:cs typeface="PT Sans"/>
                </a:rPr>
                <a:t>intercambiar experiencias. Rápidamente comprobaron que a los usuarios les encantaba usarla para compartir fotos, pero poco más. Así, en vez de dedicar recursos a mejorar las funciones en torno a las que se construyó originalmente la aplicación, descartaron todas las funciones excepto la de compartir fotos, y construyeron la mejor aplicación posible sólo en torno a eso.</a:t>
              </a:r>
              <a:endParaRPr lang="pl-PL" sz="3600" dirty="0">
                <a:solidFill>
                  <a:srgbClr val="496F63"/>
                </a:solidFill>
              </a:endParaRPr>
            </a:p>
          </p:txBody>
        </p:sp>
      </p:grpSp>
      <p:pic>
        <p:nvPicPr>
          <p:cNvPr id="4" name="Obraz 3">
            <a:extLst>
              <a:ext uri="{FF2B5EF4-FFF2-40B4-BE49-F238E27FC236}">
                <a16:creationId xmlns:a16="http://schemas.microsoft.com/office/drawing/2014/main" id="{F037DD07-B3B9-4B7B-991B-1DC672357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9930" y="8823105"/>
            <a:ext cx="3620713" cy="3620713"/>
          </a:xfrm>
          <a:prstGeom prst="rect">
            <a:avLst/>
          </a:prstGeom>
        </p:spPr>
      </p:pic>
      <p:sp>
        <p:nvSpPr>
          <p:cNvPr id="19" name="Prostokąt 14">
            <a:extLst>
              <a:ext uri="{FF2B5EF4-FFF2-40B4-BE49-F238E27FC236}">
                <a16:creationId xmlns:a16="http://schemas.microsoft.com/office/drawing/2014/main" id="{D8DE5493-D55B-44DE-848B-DE2AA6031324}"/>
              </a:ext>
            </a:extLst>
          </p:cNvPr>
          <p:cNvSpPr/>
          <p:nvPr/>
        </p:nvSpPr>
        <p:spPr>
          <a:xfrm rot="19354718">
            <a:off x="-548596" y="5352716"/>
            <a:ext cx="6133035" cy="2072640"/>
          </a:xfrm>
          <a:prstGeom prst="rect">
            <a:avLst/>
          </a:prstGeom>
        </p:spPr>
        <p:txBody>
          <a:bodyPr wrap="square">
            <a:spAutoFit/>
          </a:bodyPr>
          <a:lstStyle/>
          <a:p>
            <a:pPr algn="ctr">
              <a:spcAft>
                <a:spcPts val="2400"/>
              </a:spcAft>
            </a:pPr>
            <a:r>
              <a:rPr lang="es" sz="5500" b="1" i="0" strike="noStrike" cap="none" spc="0" baseline="0" dirty="0">
                <a:solidFill>
                  <a:srgbClr val="FF0000"/>
                </a:solidFill>
                <a:effectLst/>
              </a:rPr>
              <a:t>Necesidad o</a:t>
            </a:r>
          </a:p>
          <a:p>
            <a:pPr algn="ctr">
              <a:spcAft>
                <a:spcPts val="2400"/>
              </a:spcAft>
            </a:pPr>
            <a:r>
              <a:rPr lang="es" sz="5500" b="1" dirty="0">
                <a:solidFill>
                  <a:srgbClr val="FF0000"/>
                </a:solidFill>
              </a:rPr>
              <a:t>C</a:t>
            </a:r>
            <a:r>
              <a:rPr lang="es" sz="5500" b="1" i="0" strike="noStrike" cap="none" spc="0" baseline="0" dirty="0">
                <a:solidFill>
                  <a:srgbClr val="FF0000"/>
                </a:solidFill>
                <a:effectLst/>
              </a:rPr>
              <a:t>apricho</a:t>
            </a:r>
            <a:endParaRPr lang="pl-PL" sz="5200" b="1" dirty="0">
              <a:solidFill>
                <a:srgbClr val="FF0000"/>
              </a:solidFill>
            </a:endParaRPr>
          </a:p>
        </p:txBody>
      </p:sp>
    </p:spTree>
    <p:extLst>
      <p:ext uri="{BB962C8B-B14F-4D97-AF65-F5344CB8AC3E}">
        <p14:creationId xmlns:p14="http://schemas.microsoft.com/office/powerpoint/2010/main" val="293986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2000"/>
                                        <p:tgtEl>
                                          <p:spTgt spid="3"/>
                                        </p:tgtEl>
                                      </p:cBhvr>
                                    </p:animEffect>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 calcmode="lin" valueType="num">
                                      <p:cBhvr additive="base">
                                        <p:cTn id="27" dur="10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cond evt="onBegin" delay="0">
                          <p:tn val="28"/>
                        </p:cond>
                      </p:stCondLst>
                      <p:childTnLst>
                        <p:par>
                          <p:cTn id="30" fill="hold" nodeType="after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 calcmode="lin" valueType="num">
                                      <p:cBhvr additive="base">
                                        <p:cTn id="33" dur="1000" fill="hold"/>
                                        <p:tgtEl>
                                          <p:spTgt spid="19">
                                            <p:txEl>
                                              <p:pRg st="1" end="1"/>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cond evt="onBegin" delay="0">
                          <p:tn val="34"/>
                        </p:cond>
                      </p:stCondLst>
                      <p:childTnLst>
                        <p:par>
                          <p:cTn id="36" fill="hold" nodeType="after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childTnLst>
                                </p:cTn>
                              </p:par>
                              <p:par>
                                <p:cTn id="40" presetID="2" presetClass="entr" presetSubtype="2"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1000" fill="hold"/>
                                        <p:tgtEl>
                                          <p:spTgt spid="4"/>
                                        </p:tgtEl>
                                        <p:attrNameLst>
                                          <p:attrName>ppt_x</p:attrName>
                                        </p:attrNameLst>
                                      </p:cBhvr>
                                      <p:tavLst>
                                        <p:tav tm="0">
                                          <p:val>
                                            <p:strVal val="1+#ppt_w/2"/>
                                          </p:val>
                                        </p:tav>
                                        <p:tav tm="100000">
                                          <p:val>
                                            <p:strVal val="#ppt_x"/>
                                          </p:val>
                                        </p:tav>
                                      </p:tavLst>
                                    </p:anim>
                                    <p:anim calcmode="lin" valueType="num">
                                      <p:cBhvr additive="base">
                                        <p:cTn id="43" dur="1000" fill="hold"/>
                                        <p:tgtEl>
                                          <p:spTgt spid="4"/>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15" grpId="0" uiExpand="1" build="p"/>
      <p:bldP spid="24" grpId="0"/>
      <p:bldP spid="1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9439159" y="-1488519"/>
            <a:ext cx="14041665" cy="15049440"/>
          </a:xfrm>
          <a:prstGeom prst="rect">
            <a:avLst/>
          </a:prstGeom>
        </p:spPr>
      </p:pic>
      <p:sp>
        <p:nvSpPr>
          <p:cNvPr id="68" name="Shape 68"/>
          <p:cNvSpPr/>
          <p:nvPr/>
        </p:nvSpPr>
        <p:spPr>
          <a:xfrm>
            <a:off x="255464" y="688273"/>
            <a:ext cx="22197282" cy="2049344"/>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r>
              <a:rPr lang="es" sz="7000" b="1" i="0" strike="noStrike" cap="none" spc="0" baseline="0" dirty="0">
                <a:solidFill>
                  <a:srgbClr val="496F63"/>
                </a:solidFill>
                <a:effectLst/>
                <a:latin typeface="Arial"/>
                <a:ea typeface="Arial"/>
                <a:cs typeface="Arial"/>
              </a:rPr>
              <a:t>¿Qué debe tener en cuenta una pequeña empresa</a:t>
            </a:r>
          </a:p>
          <a:p>
            <a:r>
              <a:rPr lang="es" sz="7000" b="1" i="0" strike="noStrike" cap="none" spc="0" baseline="0" dirty="0">
                <a:solidFill>
                  <a:srgbClr val="496F63"/>
                </a:solidFill>
                <a:effectLst/>
                <a:latin typeface="Arial"/>
                <a:ea typeface="Arial"/>
                <a:cs typeface="Arial"/>
              </a:rPr>
              <a:t>al implementar el </a:t>
            </a:r>
            <a:r>
              <a:rPr lang="es-ES" sz="7000" dirty="0">
                <a:solidFill>
                  <a:srgbClr val="496F63"/>
                </a:solidFill>
              </a:rPr>
              <a:t>LEAN</a:t>
            </a:r>
            <a:r>
              <a:rPr lang="es" sz="7000" b="1" i="0" strike="noStrike" cap="none" spc="0" baseline="0" dirty="0">
                <a:solidFill>
                  <a:srgbClr val="496F63"/>
                </a:solidFill>
                <a:effectLst/>
                <a:latin typeface="Arial"/>
                <a:ea typeface="Arial"/>
                <a:cs typeface="Arial"/>
              </a:rPr>
              <a:t> Marketing?</a:t>
            </a:r>
          </a:p>
        </p:txBody>
      </p:sp>
      <p:sp>
        <p:nvSpPr>
          <p:cNvPr id="70" name="Shape 70"/>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a:lstStyle/>
          <a:p>
            <a:fld id="{86CB4B4D-7CA3-9044-876B-883B54F8677D}" type="slidenum">
              <a:rPr/>
              <a:t>12</a:t>
            </a:fld>
            <a:endParaRPr/>
          </a:p>
        </p:txBody>
      </p:sp>
      <p:sp>
        <p:nvSpPr>
          <p:cNvPr id="15" name="Prostokąt 14">
            <a:extLst>
              <a:ext uri="{FF2B5EF4-FFF2-40B4-BE49-F238E27FC236}">
                <a16:creationId xmlns:a16="http://schemas.microsoft.com/office/drawing/2014/main" id="{D8DE5493-D55B-44DE-848B-DE2AA6031324}"/>
              </a:ext>
            </a:extLst>
          </p:cNvPr>
          <p:cNvSpPr/>
          <p:nvPr/>
        </p:nvSpPr>
        <p:spPr>
          <a:xfrm>
            <a:off x="782066" y="2737617"/>
            <a:ext cx="23154291" cy="784830"/>
          </a:xfrm>
          <a:prstGeom prst="rect">
            <a:avLst/>
          </a:prstGeom>
        </p:spPr>
        <p:txBody>
          <a:bodyPr wrap="square">
            <a:spAutoFit/>
          </a:bodyPr>
          <a:lstStyle/>
          <a:p>
            <a:pPr marL="685800" indent="-685800" algn="l">
              <a:buFont typeface="Arial" panose="020B0604020202020204" pitchFamily="34" charset="0"/>
              <a:buChar char="•"/>
            </a:pPr>
            <a:r>
              <a:rPr lang="es" sz="4500" b="1" i="0" strike="noStrike" cap="none" spc="0" baseline="0" dirty="0">
                <a:solidFill>
                  <a:srgbClr val="496F63"/>
                </a:solidFill>
                <a:effectLst/>
                <a:latin typeface="Arial"/>
                <a:ea typeface="Arial"/>
                <a:cs typeface="Arial"/>
              </a:rPr>
              <a:t>Las pruebas </a:t>
            </a:r>
            <a:r>
              <a:rPr lang="es" sz="4500" b="1" dirty="0">
                <a:solidFill>
                  <a:srgbClr val="496F63"/>
                </a:solidFill>
                <a:latin typeface="Arial"/>
                <a:ea typeface="Arial"/>
                <a:cs typeface="Arial"/>
              </a:rPr>
              <a:t>simples de </a:t>
            </a:r>
            <a:r>
              <a:rPr lang="es" sz="4500" b="1" i="0" strike="noStrike" cap="none" spc="0" baseline="0" dirty="0">
                <a:solidFill>
                  <a:srgbClr val="496F63"/>
                </a:solidFill>
                <a:effectLst/>
                <a:latin typeface="Arial"/>
                <a:ea typeface="Arial"/>
                <a:cs typeface="Arial"/>
              </a:rPr>
              <a:t>mercado pueden ser útiles, pero no son siempre fiables</a:t>
            </a:r>
            <a:endParaRPr lang="pl-PL" sz="4500" b="1" dirty="0">
              <a:solidFill>
                <a:srgbClr val="496F63"/>
              </a:solidFill>
              <a:latin typeface="Arial" panose="020B0604020202020204" pitchFamily="34" charset="0"/>
              <a:cs typeface="Arial" panose="020B0604020202020204" pitchFamily="34" charset="0"/>
            </a:endParaRPr>
          </a:p>
        </p:txBody>
      </p:sp>
      <p:sp>
        <p:nvSpPr>
          <p:cNvPr id="24" name="Rectangle 1">
            <a:extLst>
              <a:ext uri="{FF2B5EF4-FFF2-40B4-BE49-F238E27FC236}">
                <a16:creationId xmlns:a16="http://schemas.microsoft.com/office/drawing/2014/main" id="{F0865906-1E44-43A6-B80C-D3FBFD7E07C1}"/>
              </a:ext>
            </a:extLst>
          </p:cNvPr>
          <p:cNvSpPr/>
          <p:nvPr/>
        </p:nvSpPr>
        <p:spPr>
          <a:xfrm>
            <a:off x="3632629" y="13099258"/>
            <a:ext cx="17837524" cy="457200"/>
          </a:xfrm>
          <a:prstGeom prst="rect">
            <a:avLst/>
          </a:prstGeom>
        </p:spPr>
        <p:txBody>
          <a:bodyPr wrap="square">
            <a:spAutoFit/>
          </a:bodyPr>
          <a:lstStyle/>
          <a:p>
            <a:pPr algn="ctr" fontAlgn="base"/>
            <a:r>
              <a:rPr lang="es" sz="2400" b="1" i="0" strike="noStrike" cap="none" spc="0" baseline="0" dirty="0">
                <a:solidFill>
                  <a:srgbClr val="A6A7AC"/>
                </a:solidFill>
                <a:effectLst/>
                <a:latin typeface="Arial"/>
                <a:ea typeface="Arial"/>
                <a:cs typeface="Arial"/>
              </a:rPr>
              <a:t>Fuente: https://www.smartinsights.com/goal-setting-evaluation/performance-management/principles-</a:t>
            </a:r>
            <a:r>
              <a:rPr lang="es-ES" sz="2400" b="1" i="0" strike="noStrike" cap="none" spc="0" baseline="0" dirty="0">
                <a:solidFill>
                  <a:srgbClr val="A6A7AC"/>
                </a:solidFill>
                <a:effectLst/>
                <a:latin typeface="Arial"/>
                <a:ea typeface="Arial"/>
                <a:cs typeface="Arial"/>
              </a:rPr>
              <a:t>LEAN</a:t>
            </a:r>
            <a:r>
              <a:rPr lang="es" sz="2400" b="1" i="0" strike="noStrike" cap="none" spc="0" baseline="0" dirty="0">
                <a:solidFill>
                  <a:srgbClr val="A6A7AC"/>
                </a:solidFill>
                <a:effectLst/>
                <a:latin typeface="Arial"/>
                <a:ea typeface="Arial"/>
                <a:cs typeface="Arial"/>
              </a:rPr>
              <a:t>-marketing/</a:t>
            </a:r>
            <a:endParaRPr lang="en-IE" sz="2400" b="1" kern="1200" dirty="0">
              <a:solidFill>
                <a:schemeClr val="tx1"/>
              </a:solidFill>
              <a:latin typeface="Arial" panose="020B0604020202020204" pitchFamily="34" charset="0"/>
              <a:cs typeface="Arial" panose="020B0604020202020204" pitchFamily="34" charset="0"/>
              <a:sym typeface="Quattrocento Sans"/>
            </a:endParaRPr>
          </a:p>
        </p:txBody>
      </p:sp>
      <p:grpSp>
        <p:nvGrpSpPr>
          <p:cNvPr id="3" name="Group 2"/>
          <p:cNvGrpSpPr/>
          <p:nvPr/>
        </p:nvGrpSpPr>
        <p:grpSpPr>
          <a:xfrm>
            <a:off x="1834620" y="3898947"/>
            <a:ext cx="22549380" cy="1671690"/>
            <a:chOff x="1834620" y="3898947"/>
            <a:chExt cx="22549380" cy="1671690"/>
          </a:xfrm>
        </p:grpSpPr>
        <p:sp>
          <p:nvSpPr>
            <p:cNvPr id="17" name="Shape 72">
              <a:extLst>
                <a:ext uri="{FF2B5EF4-FFF2-40B4-BE49-F238E27FC236}">
                  <a16:creationId xmlns:a16="http://schemas.microsoft.com/office/drawing/2014/main" id="{F45553C8-11A1-4979-8CFE-71EA285D2C56}"/>
                </a:ext>
              </a:extLst>
            </p:cNvPr>
            <p:cNvSpPr/>
            <p:nvPr/>
          </p:nvSpPr>
          <p:spPr>
            <a:xfrm>
              <a:off x="1834620" y="3898947"/>
              <a:ext cx="22549380" cy="1671690"/>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 name="Prostokąt 1">
              <a:extLst>
                <a:ext uri="{FF2B5EF4-FFF2-40B4-BE49-F238E27FC236}">
                  <a16:creationId xmlns:a16="http://schemas.microsoft.com/office/drawing/2014/main" id="{31EC054F-B171-455C-8470-5E7216E84049}"/>
                </a:ext>
              </a:extLst>
            </p:cNvPr>
            <p:cNvSpPr/>
            <p:nvPr/>
          </p:nvSpPr>
          <p:spPr>
            <a:xfrm>
              <a:off x="2058196" y="4090781"/>
              <a:ext cx="22208358" cy="1077218"/>
            </a:xfrm>
            <a:prstGeom prst="rect">
              <a:avLst/>
            </a:prstGeom>
          </p:spPr>
          <p:txBody>
            <a:bodyPr wrap="square">
              <a:spAutoFit/>
            </a:bodyPr>
            <a:lstStyle/>
            <a:p>
              <a:r>
                <a:rPr lang="es" sz="3200" b="0" i="0" strike="noStrike" cap="none" spc="0" baseline="0" dirty="0">
                  <a:solidFill>
                    <a:srgbClr val="FFFFFF"/>
                  </a:solidFill>
                  <a:effectLst/>
                  <a:latin typeface="PT Sans"/>
                  <a:ea typeface="PT Sans"/>
                  <a:cs typeface="PT Sans"/>
                </a:rPr>
                <a:t>También se puede probar la viabilidad del mercado mediante la creación de páginas de destino y luego anunciar una propuesta futura a través de la focalización de objetivos en Google AdWords o en las redes sociales.</a:t>
              </a:r>
              <a:endParaRPr lang="pl-PL" sz="3200" dirty="0">
                <a:solidFill>
                  <a:srgbClr val="FFFFFF"/>
                </a:solidFill>
              </a:endParaRPr>
            </a:p>
          </p:txBody>
        </p:sp>
      </p:grpSp>
      <p:sp>
        <p:nvSpPr>
          <p:cNvPr id="14" name="Shape 72">
            <a:extLst>
              <a:ext uri="{FF2B5EF4-FFF2-40B4-BE49-F238E27FC236}">
                <a16:creationId xmlns:a16="http://schemas.microsoft.com/office/drawing/2014/main" id="{70545A97-5D91-4C11-AC36-F210A2E09597}"/>
              </a:ext>
            </a:extLst>
          </p:cNvPr>
          <p:cNvSpPr/>
          <p:nvPr/>
        </p:nvSpPr>
        <p:spPr>
          <a:xfrm>
            <a:off x="255464" y="5728133"/>
            <a:ext cx="22781001" cy="3340840"/>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6" name="Prostokąt 15">
            <a:extLst>
              <a:ext uri="{FF2B5EF4-FFF2-40B4-BE49-F238E27FC236}">
                <a16:creationId xmlns:a16="http://schemas.microsoft.com/office/drawing/2014/main" id="{AD0B5BB7-0B17-4218-AA9B-C1852974D3E0}"/>
              </a:ext>
            </a:extLst>
          </p:cNvPr>
          <p:cNvSpPr/>
          <p:nvPr/>
        </p:nvSpPr>
        <p:spPr>
          <a:xfrm>
            <a:off x="548469" y="5847703"/>
            <a:ext cx="23287061" cy="3046988"/>
          </a:xfrm>
          <a:prstGeom prst="rect">
            <a:avLst/>
          </a:prstGeom>
        </p:spPr>
        <p:txBody>
          <a:bodyPr wrap="square">
            <a:spAutoFit/>
          </a:bodyPr>
          <a:lstStyle/>
          <a:p>
            <a:pPr algn="l"/>
            <a:r>
              <a:rPr lang="es" sz="3100" b="0" i="0" strike="noStrike" cap="none" spc="0" baseline="0" dirty="0">
                <a:solidFill>
                  <a:srgbClr val="496F63"/>
                </a:solidFill>
                <a:effectLst/>
              </a:rPr>
              <a:t>En ocasiones, los clientes necesitan tiempo para valorar un nuevo producto.</a:t>
            </a:r>
          </a:p>
          <a:p>
            <a:pPr algn="l"/>
            <a:r>
              <a:rPr lang="es" sz="3100" b="0" i="0" strike="noStrike" cap="none" spc="0" baseline="0" dirty="0">
                <a:solidFill>
                  <a:srgbClr val="496F63"/>
                </a:solidFill>
                <a:effectLst/>
              </a:rPr>
              <a:t>Y viceversa, a veces su uso inicial no buen</a:t>
            </a:r>
            <a:r>
              <a:rPr lang="es" sz="3100" b="0" i="0" strike="noStrike" cap="none" spc="0" dirty="0">
                <a:solidFill>
                  <a:srgbClr val="496F63"/>
                </a:solidFill>
                <a:effectLst/>
              </a:rPr>
              <a:t> indicador </a:t>
            </a:r>
            <a:r>
              <a:rPr lang="es" sz="3100" b="0" i="0" strike="noStrike" cap="none" spc="0" baseline="0" dirty="0">
                <a:solidFill>
                  <a:srgbClr val="496F63"/>
                </a:solidFill>
                <a:effectLst/>
              </a:rPr>
              <a:t>para su uso futuro:</a:t>
            </a:r>
          </a:p>
          <a:p>
            <a:pPr algn="l"/>
            <a:r>
              <a:rPr lang="es" sz="3100" b="0" i="0" strike="noStrike" cap="none" spc="0" baseline="0" dirty="0">
                <a:solidFill>
                  <a:srgbClr val="496F63"/>
                </a:solidFill>
                <a:effectLst/>
              </a:rPr>
              <a:t>	- Las tretas fugaces provocan una avalancha de usuarios que se esfuman rápido</a:t>
            </a:r>
          </a:p>
          <a:p>
            <a:pPr algn="l"/>
            <a:r>
              <a:rPr lang="es" sz="3100" b="0" i="0" strike="noStrike" cap="none" spc="0" baseline="0" dirty="0">
                <a:solidFill>
                  <a:srgbClr val="496F63"/>
                </a:solidFill>
                <a:effectLst/>
              </a:rPr>
              <a:t>Groupon es un buen ejemplo de ello:</a:t>
            </a:r>
          </a:p>
          <a:p>
            <a:pPr algn="l"/>
            <a:r>
              <a:rPr lang="es" sz="3100" b="0" i="0" strike="noStrike" cap="none" spc="0" baseline="0" dirty="0">
                <a:solidFill>
                  <a:srgbClr val="496F63"/>
                </a:solidFill>
                <a:effectLst/>
              </a:rPr>
              <a:t>	- Su gran aceptación inicial desapareció rápidamente cuando los clientes comprobaron que su uso reiterado salía rentable</a:t>
            </a:r>
          </a:p>
          <a:p>
            <a:pPr algn="l"/>
            <a:r>
              <a:rPr lang="es" sz="3100" b="0" i="0" strike="noStrike" cap="none" spc="0" baseline="0" dirty="0">
                <a:solidFill>
                  <a:srgbClr val="496F63"/>
                </a:solidFill>
                <a:effectLst/>
              </a:rPr>
              <a:t>Intente entablar conversaciones genuinas con los usuarios y generar</a:t>
            </a:r>
            <a:r>
              <a:rPr lang="es" sz="3100" b="0" i="0" strike="noStrike" cap="none" spc="0" dirty="0">
                <a:solidFill>
                  <a:srgbClr val="496F63"/>
                </a:solidFill>
                <a:effectLst/>
              </a:rPr>
              <a:t> feedback </a:t>
            </a:r>
            <a:r>
              <a:rPr lang="es" sz="3100" b="0" i="0" strike="noStrike" cap="none" spc="0" baseline="0" dirty="0">
                <a:solidFill>
                  <a:srgbClr val="496F63"/>
                </a:solidFill>
                <a:effectLst/>
              </a:rPr>
              <a:t>de calidad.</a:t>
            </a:r>
            <a:endParaRPr lang="pl-PL" sz="3100" dirty="0">
              <a:solidFill>
                <a:srgbClr val="496F63"/>
              </a:solidFill>
            </a:endParaRPr>
          </a:p>
        </p:txBody>
      </p:sp>
      <p:grpSp>
        <p:nvGrpSpPr>
          <p:cNvPr id="4" name="Group 3"/>
          <p:cNvGrpSpPr/>
          <p:nvPr/>
        </p:nvGrpSpPr>
        <p:grpSpPr>
          <a:xfrm>
            <a:off x="1887685" y="10377605"/>
            <a:ext cx="22549380" cy="2704199"/>
            <a:chOff x="1877399" y="10350850"/>
            <a:chExt cx="22549380" cy="2704199"/>
          </a:xfrm>
        </p:grpSpPr>
        <p:sp>
          <p:nvSpPr>
            <p:cNvPr id="19" name="Shape 72">
              <a:extLst>
                <a:ext uri="{FF2B5EF4-FFF2-40B4-BE49-F238E27FC236}">
                  <a16:creationId xmlns:a16="http://schemas.microsoft.com/office/drawing/2014/main" id="{A52447C9-3D54-44D0-B675-4D187441B941}"/>
                </a:ext>
              </a:extLst>
            </p:cNvPr>
            <p:cNvSpPr/>
            <p:nvPr/>
          </p:nvSpPr>
          <p:spPr>
            <a:xfrm>
              <a:off x="1877399" y="10350850"/>
              <a:ext cx="22549380" cy="2704199"/>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0" name="Prostokąt 19">
              <a:extLst>
                <a:ext uri="{FF2B5EF4-FFF2-40B4-BE49-F238E27FC236}">
                  <a16:creationId xmlns:a16="http://schemas.microsoft.com/office/drawing/2014/main" id="{3F7212EC-5519-4304-9F22-3F5EDFE33860}"/>
                </a:ext>
              </a:extLst>
            </p:cNvPr>
            <p:cNvSpPr/>
            <p:nvPr/>
          </p:nvSpPr>
          <p:spPr>
            <a:xfrm>
              <a:off x="2047910" y="10578431"/>
              <a:ext cx="22208358" cy="2308324"/>
            </a:xfrm>
            <a:prstGeom prst="rect">
              <a:avLst/>
            </a:prstGeom>
          </p:spPr>
          <p:txBody>
            <a:bodyPr wrap="square">
              <a:spAutoFit/>
            </a:bodyPr>
            <a:lstStyle/>
            <a:p>
              <a:r>
                <a:rPr lang="es" sz="3600" b="0" i="0" strike="noStrike" cap="none" spc="0" baseline="0" dirty="0">
                  <a:solidFill>
                    <a:srgbClr val="FFFFFF"/>
                  </a:solidFill>
                  <a:effectLst/>
                  <a:latin typeface="PT Sans"/>
                  <a:ea typeface="PT Sans"/>
                  <a:cs typeface="PT Sans"/>
                </a:rPr>
                <a:t>En caso de que el objetivo final requiera un producto construido en colaboración con muchos equipos diferentes, puedes configurar toda la organización e incluso la disposición del edificio, para maximizar dicha colaboración. Del mismo modo, si se observa que hay actividades que no contribuyen al objetivo general, eliminarlos ayudarás a mejorar la eficiencia y a ahorrar dinero.</a:t>
              </a:r>
              <a:endParaRPr lang="pl-PL" sz="3600" dirty="0">
                <a:solidFill>
                  <a:srgbClr val="FFFFFF"/>
                </a:solidFill>
              </a:endParaRPr>
            </a:p>
          </p:txBody>
        </p:sp>
      </p:grpSp>
      <p:sp>
        <p:nvSpPr>
          <p:cNvPr id="13" name="Prostokąt 14">
            <a:extLst>
              <a:ext uri="{FF2B5EF4-FFF2-40B4-BE49-F238E27FC236}">
                <a16:creationId xmlns:a16="http://schemas.microsoft.com/office/drawing/2014/main" id="{D8DE5493-D55B-44DE-848B-DE2AA6031324}"/>
              </a:ext>
            </a:extLst>
          </p:cNvPr>
          <p:cNvSpPr/>
          <p:nvPr/>
        </p:nvSpPr>
        <p:spPr>
          <a:xfrm>
            <a:off x="782066" y="9313248"/>
            <a:ext cx="23154291" cy="784830"/>
          </a:xfrm>
          <a:prstGeom prst="rect">
            <a:avLst/>
          </a:prstGeom>
        </p:spPr>
        <p:txBody>
          <a:bodyPr wrap="square">
            <a:spAutoFit/>
          </a:bodyPr>
          <a:lstStyle/>
          <a:p>
            <a:pPr marL="685800" indent="-685800" algn="l">
              <a:buFont typeface="Arial" panose="020B0604020202020204" pitchFamily="34" charset="0"/>
              <a:buChar char="•"/>
            </a:pPr>
            <a:r>
              <a:rPr lang="es" sz="4500" b="1" i="0" strike="noStrike" cap="none" spc="0" baseline="0" dirty="0">
                <a:solidFill>
                  <a:srgbClr val="496F63"/>
                </a:solidFill>
                <a:effectLst/>
                <a:latin typeface="Arial"/>
                <a:ea typeface="Arial"/>
                <a:cs typeface="Arial"/>
              </a:rPr>
              <a:t>Configura toda la organización</a:t>
            </a:r>
          </a:p>
        </p:txBody>
      </p:sp>
      <p:pic>
        <p:nvPicPr>
          <p:cNvPr id="1026" name="Picture 2" descr="https://tse4.mm.bing.net/th?id=OIP.7kiWKgIHMrXKSDRH9jLNxwHaBl&amp;pid=Api&amp;P=0&amp;w=478&amp;h=10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713884" y="5940409"/>
            <a:ext cx="8353917" cy="1780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75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fade">
                                      <p:cBhvr>
                                        <p:cTn id="26" dur="500"/>
                                        <p:tgtEl>
                                          <p:spTgt spid="16">
                                            <p:txEl>
                                              <p:pRg st="0" end="0"/>
                                            </p:txEl>
                                          </p:spTgt>
                                        </p:tgtEl>
                                      </p:cBhvr>
                                    </p:animEffect>
                                  </p:childTnLst>
                                </p:cTn>
                              </p:par>
                            </p:childTnLst>
                          </p:cTn>
                        </p:par>
                      </p:childTnLst>
                    </p:cTn>
                  </p:par>
                  <p:par>
                    <p:cTn id="27" fill="hold" nodeType="clickPar">
                      <p:stCondLst>
                        <p:cond delay="indefinite"/>
                        <p:cond evt="onBegin" delay="0">
                          <p:tn val="26"/>
                        </p:cond>
                      </p:stCondLst>
                      <p:childTnLst>
                        <p:par>
                          <p:cTn id="28" fill="hold" nodeType="after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animEffect transition="in" filter="fade">
                                      <p:cBhvr>
                                        <p:cTn id="31" dur="500"/>
                                        <p:tgtEl>
                                          <p:spTgt spid="16">
                                            <p:txEl>
                                              <p:pRg st="1" end="1"/>
                                            </p:txEl>
                                          </p:spTgt>
                                        </p:tgtEl>
                                      </p:cBhvr>
                                    </p:animEffect>
                                  </p:childTnLst>
                                </p:cTn>
                              </p:par>
                            </p:childTnLst>
                          </p:cTn>
                        </p:par>
                        <p:par>
                          <p:cTn id="32" fill="hold" nodeType="afterGroup">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6">
                                            <p:txEl>
                                              <p:pRg st="2" end="2"/>
                                            </p:txEl>
                                          </p:spTgt>
                                        </p:tgtEl>
                                        <p:attrNameLst>
                                          <p:attrName>style.visibility</p:attrName>
                                        </p:attrNameLst>
                                      </p:cBhvr>
                                      <p:to>
                                        <p:strVal val="visible"/>
                                      </p:to>
                                    </p:set>
                                    <p:animEffect transition="in" filter="fade">
                                      <p:cBhvr>
                                        <p:cTn id="35" dur="500"/>
                                        <p:tgtEl>
                                          <p:spTgt spid="16">
                                            <p:txEl>
                                              <p:pRg st="2" end="2"/>
                                            </p:txEl>
                                          </p:spTgt>
                                        </p:tgtEl>
                                      </p:cBhvr>
                                    </p:animEffect>
                                  </p:childTnLst>
                                </p:cTn>
                              </p:par>
                            </p:childTnLst>
                          </p:cTn>
                        </p:par>
                      </p:childTnLst>
                    </p:cTn>
                  </p:par>
                  <p:par>
                    <p:cTn id="36" fill="hold" nodeType="clickPar">
                      <p:stCondLst>
                        <p:cond delay="indefinite"/>
                        <p:cond evt="onBegin" delay="0">
                          <p:tn val="35"/>
                        </p:cond>
                      </p:stCondLst>
                      <p:childTnLst>
                        <p:par>
                          <p:cTn id="37" fill="hold" nodeType="after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xEl>
                                              <p:pRg st="3" end="3"/>
                                            </p:txEl>
                                          </p:spTgt>
                                        </p:tgtEl>
                                        <p:attrNameLst>
                                          <p:attrName>style.visibility</p:attrName>
                                        </p:attrNameLst>
                                      </p:cBhvr>
                                      <p:to>
                                        <p:strVal val="visible"/>
                                      </p:to>
                                    </p:set>
                                    <p:animEffect transition="in" filter="fade">
                                      <p:cBhvr>
                                        <p:cTn id="40" dur="500"/>
                                        <p:tgtEl>
                                          <p:spTgt spid="16">
                                            <p:txEl>
                                              <p:pRg st="3" end="3"/>
                                            </p:txEl>
                                          </p:spTgt>
                                        </p:tgtEl>
                                      </p:cBhvr>
                                    </p:animEffect>
                                  </p:childTnLst>
                                </p:cTn>
                              </p:par>
                            </p:childTnLst>
                          </p:cTn>
                        </p:par>
                        <p:par>
                          <p:cTn id="41" fill="hold" nodeType="afterGroup">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6">
                                            <p:txEl>
                                              <p:pRg st="4" end="4"/>
                                            </p:txEl>
                                          </p:spTgt>
                                        </p:tgtEl>
                                        <p:attrNameLst>
                                          <p:attrName>style.visibility</p:attrName>
                                        </p:attrNameLst>
                                      </p:cBhvr>
                                      <p:to>
                                        <p:strVal val="visible"/>
                                      </p:to>
                                    </p:set>
                                    <p:animEffect transition="in" filter="fade">
                                      <p:cBhvr>
                                        <p:cTn id="44" dur="500"/>
                                        <p:tgtEl>
                                          <p:spTgt spid="16">
                                            <p:txEl>
                                              <p:pRg st="4" end="4"/>
                                            </p:txEl>
                                          </p:spTgt>
                                        </p:tgtEl>
                                      </p:cBhvr>
                                    </p:animEffect>
                                  </p:childTnLst>
                                </p:cTn>
                              </p:par>
                              <p:par>
                                <p:cTn id="45" presetID="53" presetClass="entr" presetSubtype="0"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p:cTn id="47" dur="1000" fill="hold"/>
                                        <p:tgtEl>
                                          <p:spTgt spid="1026"/>
                                        </p:tgtEl>
                                        <p:attrNameLst>
                                          <p:attrName>ppt_w</p:attrName>
                                        </p:attrNameLst>
                                      </p:cBhvr>
                                      <p:tavLst>
                                        <p:tav tm="0">
                                          <p:val>
                                            <p:fltVal val="0"/>
                                          </p:val>
                                        </p:tav>
                                        <p:tav tm="100000">
                                          <p:val>
                                            <p:strVal val="#ppt_w"/>
                                          </p:val>
                                        </p:tav>
                                      </p:tavLst>
                                    </p:anim>
                                    <p:anim calcmode="lin" valueType="num">
                                      <p:cBhvr>
                                        <p:cTn id="48" dur="1000" fill="hold"/>
                                        <p:tgtEl>
                                          <p:spTgt spid="1026"/>
                                        </p:tgtEl>
                                        <p:attrNameLst>
                                          <p:attrName>ppt_h</p:attrName>
                                        </p:attrNameLst>
                                      </p:cBhvr>
                                      <p:tavLst>
                                        <p:tav tm="0">
                                          <p:val>
                                            <p:fltVal val="0"/>
                                          </p:val>
                                        </p:tav>
                                        <p:tav tm="100000">
                                          <p:val>
                                            <p:strVal val="#ppt_h"/>
                                          </p:val>
                                        </p:tav>
                                      </p:tavLst>
                                    </p:anim>
                                    <p:animEffect transition="in" filter="fade">
                                      <p:cBhvr>
                                        <p:cTn id="49" dur="1000"/>
                                        <p:tgtEl>
                                          <p:spTgt spid="1026"/>
                                        </p:tgtEl>
                                      </p:cBhvr>
                                    </p:animEffect>
                                  </p:childTnLst>
                                </p:cTn>
                              </p:par>
                            </p:childTnLst>
                          </p:cTn>
                        </p:par>
                      </p:childTnLst>
                    </p:cTn>
                  </p:par>
                  <p:par>
                    <p:cTn id="50" fill="hold" nodeType="clickPar">
                      <p:stCondLst>
                        <p:cond delay="indefinite"/>
                        <p:cond evt="onBegin" delay="0">
                          <p:tn val="49"/>
                        </p:cond>
                      </p:stCondLst>
                      <p:childTnLst>
                        <p:par>
                          <p:cTn id="51" fill="hold" nodeType="after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xEl>
                                              <p:pRg st="5" end="5"/>
                                            </p:txEl>
                                          </p:spTgt>
                                        </p:tgtEl>
                                        <p:attrNameLst>
                                          <p:attrName>style.visibility</p:attrName>
                                        </p:attrNameLst>
                                      </p:cBhvr>
                                      <p:to>
                                        <p:strVal val="visible"/>
                                      </p:to>
                                    </p:set>
                                    <p:animEffect transition="in" filter="fade">
                                      <p:cBhvr>
                                        <p:cTn id="54" dur="500"/>
                                        <p:tgtEl>
                                          <p:spTgt spid="16">
                                            <p:txEl>
                                              <p:pRg st="5" end="5"/>
                                            </p:txEl>
                                          </p:spTgt>
                                        </p:tgtEl>
                                      </p:cBhvr>
                                    </p:animEffect>
                                  </p:childTnLst>
                                </p:cTn>
                              </p:par>
                            </p:childTnLst>
                          </p:cTn>
                        </p:par>
                      </p:childTnLst>
                    </p:cTn>
                  </p:par>
                  <p:par>
                    <p:cTn id="55" fill="hold" nodeType="clickPar">
                      <p:stCondLst>
                        <p:cond delay="indefinite"/>
                        <p:cond evt="onBegin" delay="0">
                          <p:tn val="54"/>
                        </p:cond>
                      </p:stCondLst>
                      <p:childTnLst>
                        <p:par>
                          <p:cTn id="56" fill="hold" nodeType="after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childTnLst>
                                </p:cTn>
                              </p:par>
                            </p:childTnLst>
                          </p:cTn>
                        </p:par>
                      </p:childTnLst>
                    </p:cTn>
                  </p:par>
                  <p:par>
                    <p:cTn id="60" fill="hold" nodeType="clickPar">
                      <p:stCondLst>
                        <p:cond delay="indefinite"/>
                        <p:cond evt="onBegin" delay="0">
                          <p:tn val="59"/>
                        </p:cond>
                      </p:stCondLst>
                      <p:childTnLst>
                        <p:par>
                          <p:cTn id="61" fill="hold" nodeType="afterGroup">
                            <p:stCondLst>
                              <p:cond delay="0"/>
                            </p:stCondLst>
                            <p:childTnLst>
                              <p:par>
                                <p:cTn id="62" presetID="22" presetClass="entr" presetSubtype="1"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up)">
                                      <p:cBhvr>
                                        <p:cTn id="64" dur="1000"/>
                                        <p:tgtEl>
                                          <p:spTgt spid="4"/>
                                        </p:tgtEl>
                                      </p:cBhvr>
                                    </p:animEffect>
                                  </p:childTnLst>
                                </p:cTn>
                              </p:par>
                            </p:childTnLst>
                          </p:cTn>
                        </p:par>
                        <p:par>
                          <p:cTn id="65" fill="hold" nodeType="afterGroup">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15" grpId="0"/>
      <p:bldP spid="24" grpId="0"/>
      <p:bldP spid="14" grpId="0" animBg="1"/>
      <p:bldP spid="16" grpId="0" uiExpand="1" build="p"/>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 name="Shape 81"/>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a:lstStyle/>
          <a:p>
            <a:fld id="{86CB4B4D-7CA3-9044-876B-883B54F8677D}" type="slidenum">
              <a:rPr/>
              <a:t>13</a:t>
            </a:fld>
            <a:endParaRPr/>
          </a:p>
        </p:txBody>
      </p:sp>
      <p:sp>
        <p:nvSpPr>
          <p:cNvPr id="82" name="Shape 82"/>
          <p:cNvSpPr/>
          <p:nvPr/>
        </p:nvSpPr>
        <p:spPr>
          <a:xfrm flipH="1">
            <a:off x="1045064" y="-357184"/>
            <a:ext cx="1" cy="5328019"/>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84" name="Shape 84"/>
          <p:cNvSpPr/>
          <p:nvPr/>
        </p:nvSpPr>
        <p:spPr>
          <a:xfrm>
            <a:off x="1495985" y="469669"/>
            <a:ext cx="18843134" cy="3168843"/>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Autofit/>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es" sz="7700" b="1" i="0" strike="noStrike" cap="none" spc="0" baseline="0" dirty="0">
                <a:solidFill>
                  <a:srgbClr val="496F63"/>
                </a:solidFill>
                <a:effectLst/>
                <a:latin typeface="Arial"/>
                <a:ea typeface="Arial"/>
                <a:cs typeface="Arial"/>
              </a:rPr>
              <a:t>Descubre 5 pasos para una mayor efectividad en actividades de marketing</a:t>
            </a:r>
            <a:endParaRPr sz="7700" dirty="0">
              <a:solidFill>
                <a:srgbClr val="496F63"/>
              </a:solidFill>
              <a:latin typeface="Arial" panose="020B0604020202020204" pitchFamily="34" charset="0"/>
              <a:cs typeface="Arial" panose="020B0604020202020204" pitchFamily="34" charset="0"/>
            </a:endParaRPr>
          </a:p>
        </p:txBody>
      </p:sp>
      <p:sp>
        <p:nvSpPr>
          <p:cNvPr id="88" name="Shape 88"/>
          <p:cNvSpPr/>
          <p:nvPr/>
        </p:nvSpPr>
        <p:spPr>
          <a:xfrm>
            <a:off x="378381" y="13008176"/>
            <a:ext cx="22712762" cy="430246"/>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es" sz="2800" b="0" i="0" strike="noStrike" cap="none" spc="0" baseline="0" dirty="0">
                <a:solidFill>
                  <a:srgbClr val="A6A7AC"/>
                </a:solidFill>
                <a:effectLst/>
                <a:latin typeface="Montserrat-SemiBold"/>
                <a:ea typeface="Montserrat-SemiBold"/>
                <a:cs typeface="Montserrat-SemiBold"/>
              </a:rPr>
              <a:t>Fuente: https://nowymarketing.pl/a/21843,5-krokow-do-bardziej-efektywnych-dzialan-marketingowych-czyli-</a:t>
            </a:r>
            <a:r>
              <a:rPr lang="es-ES" sz="2800" b="0" i="0" strike="noStrike" cap="none" spc="0" baseline="0" dirty="0">
                <a:solidFill>
                  <a:srgbClr val="A6A7AC"/>
                </a:solidFill>
                <a:effectLst/>
                <a:latin typeface="Montserrat-SemiBold"/>
                <a:ea typeface="Montserrat-SemiBold"/>
                <a:cs typeface="Montserrat-SemiBold"/>
              </a:rPr>
              <a:t>LEAN</a:t>
            </a:r>
            <a:r>
              <a:rPr lang="es" sz="2800" b="0" i="0" strike="noStrike" cap="none" spc="0" baseline="0" dirty="0">
                <a:solidFill>
                  <a:srgbClr val="A6A7AC"/>
                </a:solidFill>
                <a:effectLst/>
                <a:latin typeface="Montserrat-SemiBold"/>
                <a:ea typeface="Montserrat-SemiBold"/>
                <a:cs typeface="Montserrat-SemiBold"/>
              </a:rPr>
              <a:t>-marketing</a:t>
            </a:r>
            <a:endParaRPr sz="2800" b="0" dirty="0">
              <a:solidFill>
                <a:schemeClr val="tx1"/>
              </a:solidFill>
            </a:endParaRPr>
          </a:p>
        </p:txBody>
      </p:sp>
      <p:pic>
        <p:nvPicPr>
          <p:cNvPr id="10" name="Picture 9">
            <a:extLst>
              <a:ext uri="{FF2B5EF4-FFF2-40B4-BE49-F238E27FC236}">
                <a16:creationId xmlns:a16="http://schemas.microsoft.com/office/drawing/2014/main" id="{54A28069-EB91-1949-9A5A-112AA2E3CF40}"/>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3306748" y="-1659245"/>
            <a:ext cx="8438991" cy="9044660"/>
          </a:xfrm>
          <a:prstGeom prst="rect">
            <a:avLst/>
          </a:prstGeom>
        </p:spPr>
      </p:pic>
      <p:pic>
        <p:nvPicPr>
          <p:cNvPr id="3" name="Obraz 2">
            <a:extLst>
              <a:ext uri="{FF2B5EF4-FFF2-40B4-BE49-F238E27FC236}">
                <a16:creationId xmlns:a16="http://schemas.microsoft.com/office/drawing/2014/main" id="{90C09BB5-CE09-41BC-8C6B-F996BBCBE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11890" y="1512030"/>
            <a:ext cx="8111703" cy="5880985"/>
          </a:xfrm>
          <a:prstGeom prst="rect">
            <a:avLst/>
          </a:prstGeom>
        </p:spPr>
      </p:pic>
      <p:sp>
        <p:nvSpPr>
          <p:cNvPr id="6" name="Prostokąt 5">
            <a:extLst>
              <a:ext uri="{FF2B5EF4-FFF2-40B4-BE49-F238E27FC236}">
                <a16:creationId xmlns:a16="http://schemas.microsoft.com/office/drawing/2014/main" id="{E02FADB3-5CB0-41BF-B0CA-8701E930B479}"/>
              </a:ext>
            </a:extLst>
          </p:cNvPr>
          <p:cNvSpPr/>
          <p:nvPr/>
        </p:nvSpPr>
        <p:spPr>
          <a:xfrm>
            <a:off x="797715" y="4565377"/>
            <a:ext cx="20555627" cy="615553"/>
          </a:xfrm>
          <a:prstGeom prst="rect">
            <a:avLst/>
          </a:prstGeom>
        </p:spPr>
        <p:txBody>
          <a:bodyPr wrap="none">
            <a:spAutoFit/>
          </a:bodyPr>
          <a:lstStyle/>
          <a:p>
            <a:r>
              <a:rPr lang="es" sz="3400" b="1" i="0" strike="noStrike" cap="none" spc="0" baseline="0" dirty="0">
                <a:solidFill>
                  <a:srgbClr val="496F63"/>
                </a:solidFill>
                <a:effectLst/>
                <a:latin typeface="PT Sans"/>
                <a:ea typeface="PT Sans"/>
                <a:cs typeface="PT Sans"/>
              </a:rPr>
              <a:t>Establece un objetivo para cada actividad y evalúalo. Desarrolla los canales que </a:t>
            </a:r>
            <a:r>
              <a:rPr lang="es" sz="3400" b="1" dirty="0">
                <a:solidFill>
                  <a:srgbClr val="496F63"/>
                </a:solidFill>
              </a:rPr>
              <a:t>te</a:t>
            </a:r>
            <a:r>
              <a:rPr lang="es" sz="3400" b="1" i="0" strike="noStrike" cap="none" spc="0" baseline="0" dirty="0">
                <a:solidFill>
                  <a:srgbClr val="496F63"/>
                </a:solidFill>
                <a:effectLst/>
                <a:latin typeface="PT Sans"/>
                <a:ea typeface="PT Sans"/>
                <a:cs typeface="PT Sans"/>
              </a:rPr>
              <a:t> den los mejores resultados.</a:t>
            </a:r>
          </a:p>
        </p:txBody>
      </p:sp>
      <p:sp>
        <p:nvSpPr>
          <p:cNvPr id="7" name="Prostokąt 6">
            <a:extLst>
              <a:ext uri="{FF2B5EF4-FFF2-40B4-BE49-F238E27FC236}">
                <a16:creationId xmlns:a16="http://schemas.microsoft.com/office/drawing/2014/main" id="{63284A74-6C1F-46F6-B9FF-D6F6A78F478E}"/>
              </a:ext>
            </a:extLst>
          </p:cNvPr>
          <p:cNvSpPr/>
          <p:nvPr/>
        </p:nvSpPr>
        <p:spPr>
          <a:xfrm>
            <a:off x="627751" y="6206028"/>
            <a:ext cx="19794201" cy="615553"/>
          </a:xfrm>
          <a:prstGeom prst="rect">
            <a:avLst/>
          </a:prstGeom>
        </p:spPr>
        <p:txBody>
          <a:bodyPr wrap="none">
            <a:spAutoFit/>
          </a:bodyPr>
          <a:lstStyle/>
          <a:p>
            <a:r>
              <a:rPr lang="es" sz="3400" b="1" i="0" strike="noStrike" cap="none" spc="0" baseline="0" dirty="0">
                <a:solidFill>
                  <a:srgbClr val="496F63"/>
                </a:solidFill>
                <a:effectLst/>
                <a:latin typeface="PT Sans"/>
                <a:ea typeface="PT Sans"/>
                <a:cs typeface="PT Sans"/>
              </a:rPr>
              <a:t>Realiza pruebas y experimentos rápidos y regulares</a:t>
            </a:r>
            <a:r>
              <a:rPr lang="es" sz="3400" b="1" i="0" strike="noStrike" cap="none" spc="0" dirty="0">
                <a:solidFill>
                  <a:srgbClr val="496F63"/>
                </a:solidFill>
                <a:effectLst/>
                <a:latin typeface="PT Sans"/>
                <a:ea typeface="PT Sans"/>
                <a:cs typeface="PT Sans"/>
              </a:rPr>
              <a:t> </a:t>
            </a:r>
            <a:r>
              <a:rPr lang="es" sz="3400" b="1" i="0" strike="noStrike" cap="none" spc="0" baseline="0" dirty="0">
                <a:solidFill>
                  <a:srgbClr val="496F63"/>
                </a:solidFill>
                <a:effectLst/>
                <a:latin typeface="PT Sans"/>
                <a:ea typeface="PT Sans"/>
                <a:cs typeface="PT Sans"/>
              </a:rPr>
              <a:t>que terminarán en un </a:t>
            </a:r>
            <a:r>
              <a:rPr lang="es" sz="3400" b="1" i="1" strike="noStrike" cap="none" spc="0" baseline="0" dirty="0">
                <a:solidFill>
                  <a:srgbClr val="FF0000"/>
                </a:solidFill>
                <a:effectLst/>
                <a:latin typeface="PT Sans"/>
                <a:ea typeface="PT Sans"/>
                <a:cs typeface="PT Sans"/>
              </a:rPr>
              <a:t>bucle de crear-medir-aprender.</a:t>
            </a:r>
          </a:p>
        </p:txBody>
      </p:sp>
      <p:sp>
        <p:nvSpPr>
          <p:cNvPr id="8" name="Prostokąt 7">
            <a:extLst>
              <a:ext uri="{FF2B5EF4-FFF2-40B4-BE49-F238E27FC236}">
                <a16:creationId xmlns:a16="http://schemas.microsoft.com/office/drawing/2014/main" id="{03D707E3-1265-43F9-A175-71D9F46AF4D3}"/>
              </a:ext>
            </a:extLst>
          </p:cNvPr>
          <p:cNvSpPr/>
          <p:nvPr/>
        </p:nvSpPr>
        <p:spPr>
          <a:xfrm>
            <a:off x="797715" y="7794006"/>
            <a:ext cx="20565245" cy="615553"/>
          </a:xfrm>
          <a:prstGeom prst="rect">
            <a:avLst/>
          </a:prstGeom>
        </p:spPr>
        <p:txBody>
          <a:bodyPr wrap="none">
            <a:spAutoFit/>
          </a:bodyPr>
          <a:lstStyle/>
          <a:p>
            <a:r>
              <a:rPr lang="es" sz="3400" b="1" i="0" strike="noStrike" cap="none" spc="0" baseline="0" dirty="0">
                <a:solidFill>
                  <a:srgbClr val="496F63"/>
                </a:solidFill>
                <a:effectLst/>
                <a:latin typeface="PT Sans"/>
                <a:ea typeface="PT Sans"/>
                <a:cs typeface="PT Sans"/>
              </a:rPr>
              <a:t>Examina periódicamente (por ejemplo, una vez al mes) tendencias, nuevas herramientas y evalúa las elegidas.</a:t>
            </a:r>
          </a:p>
        </p:txBody>
      </p:sp>
      <p:grpSp>
        <p:nvGrpSpPr>
          <p:cNvPr id="16" name="Group 15"/>
          <p:cNvGrpSpPr/>
          <p:nvPr/>
        </p:nvGrpSpPr>
        <p:grpSpPr>
          <a:xfrm>
            <a:off x="1896952" y="10553384"/>
            <a:ext cx="20411091" cy="1880851"/>
            <a:chOff x="3972911" y="10849746"/>
            <a:chExt cx="20411091" cy="1880851"/>
          </a:xfrm>
        </p:grpSpPr>
        <p:sp>
          <p:nvSpPr>
            <p:cNvPr id="12" name="Prostokąt: zaokrąglone rogi po przekątnej 11">
              <a:extLst>
                <a:ext uri="{FF2B5EF4-FFF2-40B4-BE49-F238E27FC236}">
                  <a16:creationId xmlns:a16="http://schemas.microsoft.com/office/drawing/2014/main" id="{73045ECE-385E-40CA-8AD2-7A444C50D466}"/>
                </a:ext>
              </a:extLst>
            </p:cNvPr>
            <p:cNvSpPr/>
            <p:nvPr/>
          </p:nvSpPr>
          <p:spPr>
            <a:xfrm>
              <a:off x="3972911" y="10849746"/>
              <a:ext cx="20411091" cy="1880851"/>
            </a:xfrm>
            <a:prstGeom prst="round2Diag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3" name="Prostokąt 12">
              <a:extLst>
                <a:ext uri="{FF2B5EF4-FFF2-40B4-BE49-F238E27FC236}">
                  <a16:creationId xmlns:a16="http://schemas.microsoft.com/office/drawing/2014/main" id="{ED0F636E-E895-4809-A86D-7CAC0E14C624}"/>
                </a:ext>
              </a:extLst>
            </p:cNvPr>
            <p:cNvSpPr/>
            <p:nvPr/>
          </p:nvSpPr>
          <p:spPr>
            <a:xfrm>
              <a:off x="4402573" y="10886585"/>
              <a:ext cx="19551765" cy="1692771"/>
            </a:xfrm>
            <a:prstGeom prst="rect">
              <a:avLst/>
            </a:prstGeom>
          </p:spPr>
          <p:txBody>
            <a:bodyPr wrap="square">
              <a:spAutoFit/>
            </a:bodyPr>
            <a:lstStyle/>
            <a:p>
              <a:pPr>
                <a:spcAft>
                  <a:spcPts val="1200"/>
                </a:spcAft>
              </a:pPr>
              <a:r>
                <a:rPr lang="es" sz="2800" b="1" i="0" strike="noStrike" cap="none" spc="0" baseline="0" dirty="0">
                  <a:solidFill>
                    <a:srgbClr val="496F63"/>
                  </a:solidFill>
                  <a:effectLst/>
                  <a:latin typeface="PT Sans"/>
                  <a:ea typeface="PT Sans"/>
                  <a:cs typeface="PT Sans"/>
                </a:rPr>
                <a:t>Ejemplo:</a:t>
              </a:r>
              <a:r>
                <a:rPr lang="es" sz="2800" b="0" i="0" strike="noStrike" cap="none" spc="0" baseline="0" dirty="0">
                  <a:solidFill>
                    <a:srgbClr val="496F63"/>
                  </a:solidFill>
                  <a:effectLst/>
                  <a:latin typeface="PT Sans"/>
                  <a:ea typeface="PT Sans"/>
                  <a:cs typeface="PT Sans"/>
                </a:rPr>
                <a:t> </a:t>
              </a:r>
              <a:r>
                <a:rPr lang="es-ES" sz="2800" dirty="0">
                  <a:solidFill>
                    <a:srgbClr val="496F63"/>
                  </a:solidFill>
                </a:rPr>
                <a:t>¿Te preguntas si añadir un enlace del caso práctico en vídeo a la página web? </a:t>
              </a:r>
            </a:p>
            <a:p>
              <a:pPr>
                <a:spcAft>
                  <a:spcPts val="1200"/>
                </a:spcAft>
              </a:pPr>
              <a:r>
                <a:rPr lang="es" sz="2800" b="0" i="0" strike="noStrike" cap="none" spc="0" baseline="0" dirty="0">
                  <a:solidFill>
                    <a:srgbClr val="496F63"/>
                  </a:solidFill>
                  <a:effectLst/>
                  <a:latin typeface="PT Sans"/>
                  <a:ea typeface="PT Sans"/>
                  <a:cs typeface="PT Sans"/>
                </a:rPr>
                <a:t>Primero elabora un vídeo y distribúyelo a través de los canales que ya utilizas, por ejemplo, Facebook, LinkedIn.</a:t>
              </a:r>
            </a:p>
            <a:p>
              <a:pPr>
                <a:spcAft>
                  <a:spcPts val="1200"/>
                </a:spcAft>
              </a:pPr>
              <a:r>
                <a:rPr lang="es" sz="2800" b="0" i="0" strike="noStrike" cap="none" spc="0" baseline="0" dirty="0">
                  <a:solidFill>
                    <a:srgbClr val="496F63"/>
                  </a:solidFill>
                  <a:effectLst/>
                  <a:latin typeface="PT Sans"/>
                  <a:ea typeface="PT Sans"/>
                  <a:cs typeface="PT Sans"/>
                </a:rPr>
                <a:t>Establece un objetivo cuantificable: aplícalo a </a:t>
              </a:r>
              <a:r>
                <a:rPr lang="es" sz="2800" dirty="0">
                  <a:solidFill>
                    <a:srgbClr val="496F63"/>
                  </a:solidFill>
                </a:rPr>
                <a:t>tu</a:t>
              </a:r>
              <a:r>
                <a:rPr lang="es" sz="2800" b="0" i="0" strike="noStrike" cap="none" spc="0" baseline="0" dirty="0">
                  <a:solidFill>
                    <a:srgbClr val="496F63"/>
                  </a:solidFill>
                  <a:effectLst/>
                  <a:latin typeface="PT Sans"/>
                  <a:ea typeface="PT Sans"/>
                  <a:cs typeface="PT Sans"/>
                </a:rPr>
                <a:t> sitio web sólo cuando el material de prueba satisfaga las premisas.</a:t>
              </a:r>
            </a:p>
          </p:txBody>
        </p:sp>
      </p:grpSp>
      <p:grpSp>
        <p:nvGrpSpPr>
          <p:cNvPr id="15" name="Group 14"/>
          <p:cNvGrpSpPr/>
          <p:nvPr/>
        </p:nvGrpSpPr>
        <p:grpSpPr>
          <a:xfrm>
            <a:off x="912746" y="3092181"/>
            <a:ext cx="21975263" cy="1226152"/>
            <a:chOff x="1602064" y="3116540"/>
            <a:chExt cx="19400191" cy="1226152"/>
          </a:xfrm>
        </p:grpSpPr>
        <p:sp>
          <p:nvSpPr>
            <p:cNvPr id="20" name="Shape 72">
              <a:extLst>
                <a:ext uri="{FF2B5EF4-FFF2-40B4-BE49-F238E27FC236}">
                  <a16:creationId xmlns:a16="http://schemas.microsoft.com/office/drawing/2014/main" id="{F45553C8-11A1-4979-8CFE-71EA285D2C56}"/>
                </a:ext>
              </a:extLst>
            </p:cNvPr>
            <p:cNvSpPr/>
            <p:nvPr/>
          </p:nvSpPr>
          <p:spPr>
            <a:xfrm>
              <a:off x="1602064" y="3116540"/>
              <a:ext cx="19400191" cy="1120272"/>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85" name="Shape 85"/>
            <p:cNvSpPr/>
            <p:nvPr/>
          </p:nvSpPr>
          <p:spPr>
            <a:xfrm>
              <a:off x="1782194" y="3132997"/>
              <a:ext cx="15840932" cy="1209695"/>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38100" tIns="38100" rIns="38100" bIns="38100" numCol="1" anchor="t">
              <a:noAutofit/>
            </a:bodyPr>
            <a:lstStyle/>
            <a:p>
              <a:pPr>
                <a:lnSpc>
                  <a:spcPct val="150000"/>
                </a:lnSpc>
              </a:pPr>
              <a:r>
                <a:rPr lang="es" sz="3600" b="1" i="0" strike="noStrike" cap="none" spc="0" baseline="0" dirty="0">
                  <a:solidFill>
                    <a:srgbClr val="EDEDEE"/>
                  </a:solidFill>
                  <a:effectLst/>
                  <a:latin typeface="Arial"/>
                  <a:ea typeface="Arial"/>
                  <a:cs typeface="Arial"/>
                </a:rPr>
                <a:t>Paso 1 – </a:t>
              </a:r>
              <a:r>
                <a:rPr lang="es" sz="3600" b="1" i="0" strike="noStrike" cap="none" spc="0" baseline="0" dirty="0">
                  <a:solidFill>
                    <a:srgbClr val="FF0000"/>
                  </a:solidFill>
                  <a:effectLst/>
                  <a:latin typeface="Arial"/>
                  <a:ea typeface="Arial"/>
                  <a:cs typeface="Arial"/>
                </a:rPr>
                <a:t>KISS </a:t>
              </a:r>
              <a:r>
                <a:rPr lang="es" sz="3600" b="1" i="0" strike="noStrike" cap="none" spc="0" baseline="0" dirty="0">
                  <a:solidFill>
                    <a:srgbClr val="FFFFFF"/>
                  </a:solidFill>
                  <a:effectLst/>
                  <a:latin typeface="Arial"/>
                  <a:ea typeface="Arial"/>
                  <a:cs typeface="Arial"/>
                </a:rPr>
                <a:t>(</a:t>
              </a:r>
              <a:r>
                <a:rPr lang="es" sz="3600" b="1" dirty="0">
                  <a:solidFill>
                    <a:srgbClr val="FFFFFF"/>
                  </a:solidFill>
                  <a:latin typeface="Arial"/>
                  <a:ea typeface="Arial"/>
                  <a:cs typeface="Arial"/>
                </a:rPr>
                <a:t>keep it simple, stupid)</a:t>
              </a:r>
              <a:r>
                <a:rPr lang="es" sz="3600" b="1" i="0" strike="noStrike" cap="none" spc="0" baseline="0" dirty="0">
                  <a:solidFill>
                    <a:srgbClr val="EDEDEE"/>
                  </a:solidFill>
                  <a:effectLst/>
                  <a:latin typeface="Arial"/>
                  <a:ea typeface="Arial"/>
                  <a:cs typeface="Arial"/>
                </a:rPr>
                <a:t> - Céntrate en los elementos que funcionan</a:t>
              </a:r>
              <a:endParaRPr lang="en-US" sz="3600" dirty="0">
                <a:solidFill>
                  <a:schemeClr val="tx1">
                    <a:lumMod val="20000"/>
                    <a:lumOff val="80000"/>
                  </a:schemeClr>
                </a:solidFill>
                <a:latin typeface="Arial" panose="020B0604020202020204" pitchFamily="34" charset="0"/>
                <a:cs typeface="Arial" panose="020B0604020202020204" pitchFamily="34" charset="0"/>
              </a:endParaRPr>
            </a:p>
          </p:txBody>
        </p:sp>
      </p:grpSp>
      <p:grpSp>
        <p:nvGrpSpPr>
          <p:cNvPr id="4" name="Group 3"/>
          <p:cNvGrpSpPr/>
          <p:nvPr/>
        </p:nvGrpSpPr>
        <p:grpSpPr>
          <a:xfrm>
            <a:off x="797715" y="9101440"/>
            <a:ext cx="22356074" cy="1232439"/>
            <a:chOff x="1855648" y="9374916"/>
            <a:chExt cx="22356074" cy="1232439"/>
          </a:xfrm>
        </p:grpSpPr>
        <p:sp>
          <p:nvSpPr>
            <p:cNvPr id="21" name="Shape 72">
              <a:extLst>
                <a:ext uri="{FF2B5EF4-FFF2-40B4-BE49-F238E27FC236}">
                  <a16:creationId xmlns:a16="http://schemas.microsoft.com/office/drawing/2014/main" id="{F45553C8-11A1-4979-8CFE-71EA285D2C56}"/>
                </a:ext>
              </a:extLst>
            </p:cNvPr>
            <p:cNvSpPr/>
            <p:nvPr/>
          </p:nvSpPr>
          <p:spPr>
            <a:xfrm>
              <a:off x="1855648" y="9374916"/>
              <a:ext cx="22356073" cy="1064605"/>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8" name="Shape 85">
              <a:extLst>
                <a:ext uri="{FF2B5EF4-FFF2-40B4-BE49-F238E27FC236}">
                  <a16:creationId xmlns:a16="http://schemas.microsoft.com/office/drawing/2014/main" id="{D9461793-3E98-4E40-93AD-5B2E41BD745E}"/>
                </a:ext>
              </a:extLst>
            </p:cNvPr>
            <p:cNvSpPr/>
            <p:nvPr/>
          </p:nvSpPr>
          <p:spPr>
            <a:xfrm>
              <a:off x="2109138" y="9397660"/>
              <a:ext cx="22102584" cy="1209695"/>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38100" tIns="38100" rIns="38100" bIns="38100" numCol="1" anchor="t">
              <a:noAutofit/>
            </a:bodyPr>
            <a:lstStyle/>
            <a:p>
              <a:pPr>
                <a:lnSpc>
                  <a:spcPct val="150000"/>
                </a:lnSpc>
              </a:pPr>
              <a:r>
                <a:rPr lang="es" sz="3600" b="1" i="0" strike="noStrike" cap="none" spc="0" baseline="0" dirty="0">
                  <a:solidFill>
                    <a:srgbClr val="EDEDEE"/>
                  </a:solidFill>
                  <a:effectLst/>
                  <a:latin typeface="Arial"/>
                  <a:ea typeface="Arial"/>
                  <a:cs typeface="Arial"/>
                </a:rPr>
                <a:t>Paso 2 – </a:t>
              </a:r>
              <a:r>
                <a:rPr lang="es" sz="3600" b="1" i="0" strike="noStrike" cap="none" spc="0" baseline="0" dirty="0">
                  <a:solidFill>
                    <a:srgbClr val="FF0000"/>
                  </a:solidFill>
                  <a:effectLst/>
                  <a:latin typeface="Arial"/>
                  <a:ea typeface="Arial"/>
                  <a:cs typeface="Arial"/>
                </a:rPr>
                <a:t>PMV </a:t>
              </a:r>
              <a:r>
                <a:rPr lang="es" sz="3600" b="1" i="0" strike="noStrike" cap="none" spc="0" baseline="0" dirty="0">
                  <a:solidFill>
                    <a:srgbClr val="EDEDEE"/>
                  </a:solidFill>
                  <a:effectLst/>
                  <a:latin typeface="Arial"/>
                  <a:ea typeface="Arial"/>
                  <a:cs typeface="Arial"/>
                </a:rPr>
                <a:t>(</a:t>
              </a:r>
              <a:r>
                <a:rPr lang="es" sz="3600" b="1" dirty="0">
                  <a:solidFill>
                    <a:srgbClr val="EDEDEE"/>
                  </a:solidFill>
                  <a:latin typeface="Arial"/>
                  <a:ea typeface="Arial"/>
                  <a:cs typeface="Arial"/>
                </a:rPr>
                <a:t>P</a:t>
              </a:r>
              <a:r>
                <a:rPr lang="es" sz="3600" b="1" i="0" strike="noStrike" cap="none" spc="0" baseline="0" dirty="0">
                  <a:solidFill>
                    <a:srgbClr val="EDEDEE"/>
                  </a:solidFill>
                  <a:effectLst/>
                  <a:latin typeface="Arial"/>
                  <a:ea typeface="Arial"/>
                  <a:cs typeface="Arial"/>
                </a:rPr>
                <a:t>roducto </a:t>
              </a:r>
              <a:r>
                <a:rPr lang="es" sz="3600" b="1" dirty="0">
                  <a:solidFill>
                    <a:srgbClr val="EDEDEE"/>
                  </a:solidFill>
                  <a:latin typeface="Arial"/>
                  <a:ea typeface="Arial"/>
                  <a:cs typeface="Arial"/>
                </a:rPr>
                <a:t>M</a:t>
              </a:r>
              <a:r>
                <a:rPr lang="es" sz="3600" b="1" i="0" strike="noStrike" cap="none" spc="0" baseline="0" dirty="0">
                  <a:solidFill>
                    <a:srgbClr val="EDEDEE"/>
                  </a:solidFill>
                  <a:effectLst/>
                  <a:latin typeface="Arial"/>
                  <a:ea typeface="Arial"/>
                  <a:cs typeface="Arial"/>
                </a:rPr>
                <a:t>ínimo </a:t>
              </a:r>
              <a:r>
                <a:rPr lang="es" sz="3600" b="1" dirty="0">
                  <a:solidFill>
                    <a:srgbClr val="EDEDEE"/>
                  </a:solidFill>
                  <a:latin typeface="Arial"/>
                  <a:ea typeface="Arial"/>
                  <a:cs typeface="Arial"/>
                </a:rPr>
                <a:t>V</a:t>
              </a:r>
              <a:r>
                <a:rPr lang="es" sz="3600" b="1" i="0" strike="noStrike" cap="none" spc="0" baseline="0" dirty="0">
                  <a:solidFill>
                    <a:srgbClr val="EDEDEE"/>
                  </a:solidFill>
                  <a:effectLst/>
                  <a:latin typeface="Arial"/>
                  <a:ea typeface="Arial"/>
                  <a:cs typeface="Arial"/>
                </a:rPr>
                <a:t>iable) creado para probar ideas, conceptos, canales, métodos, etc.</a:t>
              </a:r>
              <a:endParaRPr lang="en-US" sz="3600" dirty="0">
                <a:solidFill>
                  <a:schemeClr val="tx1">
                    <a:lumMod val="20000"/>
                    <a:lumOff val="8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4496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1000"/>
                                        <p:tgtEl>
                                          <p:spTgt spid="3"/>
                                        </p:tgtEl>
                                      </p:cBhvr>
                                    </p:animEffect>
                                  </p:childTnLst>
                                </p:cTn>
                              </p:par>
                            </p:childTnLst>
                          </p:cTn>
                        </p:par>
                      </p:childTnLst>
                    </p:cTn>
                  </p:par>
                  <p:par>
                    <p:cTn id="12" fill="hold" nodeType="clickPar">
                      <p:stCondLst>
                        <p:cond delay="indefinite"/>
                        <p:cond evt="onBegin" delay="0">
                          <p:tn val="11"/>
                        </p:cond>
                      </p:stCondLst>
                      <p:childTnLst>
                        <p:par>
                          <p:cTn id="13" fill="hold" nodeType="after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1000"/>
                                        <p:tgtEl>
                                          <p:spTgt spid="15"/>
                                        </p:tgtEl>
                                      </p:cBhvr>
                                    </p:animEffect>
                                  </p:childTnLst>
                                </p:cTn>
                              </p:par>
                            </p:childTnLst>
                          </p:cTn>
                        </p:par>
                      </p:childTnLst>
                    </p:cTn>
                  </p:par>
                  <p:par>
                    <p:cTn id="17" fill="hold" nodeType="clickPar">
                      <p:stCondLst>
                        <p:cond delay="indefinite"/>
                        <p:cond evt="onBegin" delay="0">
                          <p:tn val="16"/>
                        </p:cond>
                      </p:stCondLst>
                      <p:childTnLst>
                        <p:par>
                          <p:cTn id="18" fill="hold" nodeType="after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par>
                          <p:cTn id="22" fill="hold" nodeType="afterGroup">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childTnLst>
                          </p:cTn>
                        </p:par>
                      </p:childTnLst>
                    </p:cTn>
                  </p:par>
                  <p:par>
                    <p:cTn id="30" fill="hold" nodeType="clickPar">
                      <p:stCondLst>
                        <p:cond delay="indefinite"/>
                        <p:cond evt="onBegin" delay="0">
                          <p:tn val="29"/>
                        </p:cond>
                      </p:stCondLst>
                      <p:childTnLst>
                        <p:par>
                          <p:cTn id="31" fill="hold" nodeType="after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up)">
                                      <p:cBhvr>
                                        <p:cTn id="34" dur="1000"/>
                                        <p:tgtEl>
                                          <p:spTgt spid="4"/>
                                        </p:tgtEl>
                                      </p:cBhvr>
                                    </p:animEffect>
                                  </p:childTnLst>
                                </p:cTn>
                              </p:par>
                            </p:childTnLst>
                          </p:cTn>
                        </p:par>
                      </p:childTnLst>
                    </p:cTn>
                  </p:par>
                  <p:par>
                    <p:cTn id="35" fill="hold" nodeType="clickPar">
                      <p:stCondLst>
                        <p:cond delay="indefinite"/>
                        <p:cond evt="onBegin" delay="0">
                          <p:tn val="34"/>
                        </p:cond>
                      </p:stCondLst>
                      <p:childTnLst>
                        <p:par>
                          <p:cTn id="36" fill="hold" nodeType="after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childTnLst>
                          </p:cTn>
                        </p:par>
                        <p:par>
                          <p:cTn id="40" fill="hold" nodeType="afterGroup">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3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8"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 name="Shape 81"/>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a:lstStyle/>
          <a:p>
            <a:fld id="{86CB4B4D-7CA3-9044-876B-883B54F8677D}" type="slidenum">
              <a:rPr/>
              <a:t>14</a:t>
            </a:fld>
            <a:endParaRPr/>
          </a:p>
        </p:txBody>
      </p:sp>
      <p:sp>
        <p:nvSpPr>
          <p:cNvPr id="82" name="Shape 82"/>
          <p:cNvSpPr/>
          <p:nvPr/>
        </p:nvSpPr>
        <p:spPr>
          <a:xfrm flipH="1">
            <a:off x="1045064" y="-357184"/>
            <a:ext cx="1" cy="5328019"/>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pic>
        <p:nvPicPr>
          <p:cNvPr id="10" name="Picture 9">
            <a:extLst>
              <a:ext uri="{FF2B5EF4-FFF2-40B4-BE49-F238E27FC236}">
                <a16:creationId xmlns:a16="http://schemas.microsoft.com/office/drawing/2014/main" id="{54A28069-EB91-1949-9A5A-112AA2E3CF40}"/>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2781741" y="-1333440"/>
            <a:ext cx="14041665" cy="15049440"/>
          </a:xfrm>
          <a:prstGeom prst="rect">
            <a:avLst/>
          </a:prstGeom>
        </p:spPr>
      </p:pic>
      <p:sp>
        <p:nvSpPr>
          <p:cNvPr id="84" name="Shape 84"/>
          <p:cNvSpPr/>
          <p:nvPr/>
        </p:nvSpPr>
        <p:spPr>
          <a:xfrm>
            <a:off x="1602063" y="492701"/>
            <a:ext cx="22042307" cy="3168843"/>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Autofit/>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es-ES" sz="7200" dirty="0">
                <a:solidFill>
                  <a:srgbClr val="496F63"/>
                </a:solidFill>
                <a:latin typeface="Arial"/>
                <a:ea typeface="Arial"/>
                <a:cs typeface="Arial"/>
              </a:rPr>
              <a:t>Descubre 5 pasos para una mayor efectividad </a:t>
            </a:r>
          </a:p>
          <a:p>
            <a:r>
              <a:rPr lang="es-ES" sz="7200" dirty="0">
                <a:solidFill>
                  <a:srgbClr val="496F63"/>
                </a:solidFill>
                <a:latin typeface="Arial"/>
                <a:ea typeface="Arial"/>
                <a:cs typeface="Arial"/>
              </a:rPr>
              <a:t>de las actividades de marketing</a:t>
            </a:r>
            <a:endParaRPr lang="es-ES" sz="7200" dirty="0">
              <a:solidFill>
                <a:srgbClr val="496F63"/>
              </a:solidFill>
              <a:latin typeface="Arial" panose="020B0604020202020204" pitchFamily="34" charset="0"/>
              <a:cs typeface="Arial" panose="020B0604020202020204" pitchFamily="34" charset="0"/>
            </a:endParaRPr>
          </a:p>
        </p:txBody>
      </p:sp>
      <p:sp>
        <p:nvSpPr>
          <p:cNvPr id="2" name="Shape 88">
            <a:extLst>
              <a:ext uri="{FF2B5EF4-FFF2-40B4-BE49-F238E27FC236}">
                <a16:creationId xmlns:a16="http://schemas.microsoft.com/office/drawing/2014/main" id="{75AA5D25-4D2A-48C0-8EE5-5941247B7F78}"/>
              </a:ext>
            </a:extLst>
          </p:cNvPr>
          <p:cNvSpPr/>
          <p:nvPr/>
        </p:nvSpPr>
        <p:spPr>
          <a:xfrm>
            <a:off x="2109138" y="13057658"/>
            <a:ext cx="20100368" cy="430246"/>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es" sz="2800" b="0" i="0" strike="noStrike" cap="none" spc="0" baseline="0" dirty="0">
                <a:solidFill>
                  <a:srgbClr val="A6A7AC"/>
                </a:solidFill>
                <a:effectLst/>
                <a:latin typeface="Montserrat-SemiBold"/>
                <a:ea typeface="Montserrat-SemiBold"/>
                <a:cs typeface="Montserrat-SemiBold"/>
              </a:rPr>
              <a:t>Fuente: https://nowymarketing.pl/a/21843,5-krokow-do-bardziej-efektywnych-dzialan-marketingowych-czyli-</a:t>
            </a:r>
            <a:r>
              <a:rPr lang="es-ES" sz="2800" b="0" i="0" strike="noStrike" cap="none" spc="0" baseline="0" dirty="0">
                <a:solidFill>
                  <a:srgbClr val="A6A7AC"/>
                </a:solidFill>
                <a:effectLst/>
                <a:latin typeface="Montserrat-SemiBold"/>
                <a:ea typeface="Montserrat-SemiBold"/>
                <a:cs typeface="Montserrat-SemiBold"/>
              </a:rPr>
              <a:t>LEAN</a:t>
            </a:r>
            <a:r>
              <a:rPr lang="es" sz="2800" b="0" i="0" strike="noStrike" cap="none" spc="0" baseline="0" dirty="0">
                <a:solidFill>
                  <a:srgbClr val="A6A7AC"/>
                </a:solidFill>
                <a:effectLst/>
                <a:latin typeface="Montserrat-SemiBold"/>
                <a:ea typeface="Montserrat-SemiBold"/>
                <a:cs typeface="Montserrat-SemiBold"/>
              </a:rPr>
              <a:t>-marketing</a:t>
            </a:r>
            <a:endParaRPr sz="2800" b="0" dirty="0">
              <a:solidFill>
                <a:schemeClr val="tx1"/>
              </a:solidFill>
            </a:endParaRPr>
          </a:p>
        </p:txBody>
      </p:sp>
      <p:grpSp>
        <p:nvGrpSpPr>
          <p:cNvPr id="4" name="Group 3"/>
          <p:cNvGrpSpPr/>
          <p:nvPr/>
        </p:nvGrpSpPr>
        <p:grpSpPr>
          <a:xfrm>
            <a:off x="1602065" y="3116540"/>
            <a:ext cx="16704987" cy="3208222"/>
            <a:chOff x="1602065" y="3116540"/>
            <a:chExt cx="16704987" cy="3208222"/>
          </a:xfrm>
        </p:grpSpPr>
        <p:sp>
          <p:nvSpPr>
            <p:cNvPr id="12" name="Shape 72">
              <a:extLst>
                <a:ext uri="{FF2B5EF4-FFF2-40B4-BE49-F238E27FC236}">
                  <a16:creationId xmlns:a16="http://schemas.microsoft.com/office/drawing/2014/main" id="{F45553C8-11A1-4979-8CFE-71EA285D2C56}"/>
                </a:ext>
              </a:extLst>
            </p:cNvPr>
            <p:cNvSpPr/>
            <p:nvPr/>
          </p:nvSpPr>
          <p:spPr>
            <a:xfrm>
              <a:off x="1602065" y="3116540"/>
              <a:ext cx="16704987" cy="3208222"/>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solidFill>
                  <a:schemeClr val="tx1">
                    <a:lumMod val="20000"/>
                    <a:lumOff val="80000"/>
                  </a:schemeClr>
                </a:solidFill>
              </a:endParaRPr>
            </a:p>
          </p:txBody>
        </p:sp>
        <p:sp>
          <p:nvSpPr>
            <p:cNvPr id="85" name="Shape 85"/>
            <p:cNvSpPr/>
            <p:nvPr/>
          </p:nvSpPr>
          <p:spPr>
            <a:xfrm>
              <a:off x="1908789" y="3211767"/>
              <a:ext cx="16026462" cy="3017767"/>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38100" tIns="38100" rIns="38100" bIns="38100" numCol="1" anchor="t">
              <a:noAutofit/>
            </a:bodyPr>
            <a:lstStyle/>
            <a:p>
              <a:pPr>
                <a:lnSpc>
                  <a:spcPct val="150000"/>
                </a:lnSpc>
              </a:pPr>
              <a:r>
                <a:rPr lang="es" sz="3200" b="1" i="0" strike="noStrike" cap="none" spc="0" baseline="0" dirty="0">
                  <a:solidFill>
                    <a:srgbClr val="EDEDEE"/>
                  </a:solidFill>
                  <a:effectLst/>
                  <a:latin typeface="Arial"/>
                  <a:ea typeface="Arial"/>
                  <a:cs typeface="Arial"/>
                </a:rPr>
                <a:t>Paso 3 -</a:t>
              </a:r>
              <a:r>
                <a:rPr lang="es" sz="3200" b="1" i="0" strike="noStrike" cap="none" spc="0" baseline="0" dirty="0">
                  <a:solidFill>
                    <a:srgbClr val="FFFF00"/>
                  </a:solidFill>
                  <a:effectLst/>
                  <a:latin typeface="Arial"/>
                  <a:ea typeface="Arial"/>
                  <a:cs typeface="Arial"/>
                </a:rPr>
                <a:t>Di basta al despilfarro</a:t>
              </a:r>
              <a:r>
                <a:rPr lang="es" sz="3200" b="1" i="0" strike="noStrike" cap="none" spc="0" baseline="0" dirty="0">
                  <a:solidFill>
                    <a:srgbClr val="EDEDEE"/>
                  </a:solidFill>
                  <a:effectLst/>
                  <a:latin typeface="Arial"/>
                  <a:ea typeface="Arial"/>
                  <a:cs typeface="Arial"/>
                </a:rPr>
                <a:t> Establece qué pasos son innecesarios, cuáles pueden eliminarse, automatizarse o simplificarse sin pérdidas o con una leve pérdida de valor. Pon especial atención en el proceso de toma de decisiones, así como en las trabas del proceso.</a:t>
              </a:r>
              <a:endParaRPr lang="en-US" sz="3200" dirty="0">
                <a:solidFill>
                  <a:schemeClr val="tx1">
                    <a:lumMod val="20000"/>
                    <a:lumOff val="80000"/>
                  </a:schemeClr>
                </a:solidFill>
                <a:latin typeface="Arial" panose="020B0604020202020204" pitchFamily="34" charset="0"/>
                <a:cs typeface="Arial" panose="020B0604020202020204" pitchFamily="34" charset="0"/>
              </a:endParaRPr>
            </a:p>
          </p:txBody>
        </p:sp>
      </p:grpSp>
      <p:pic>
        <p:nvPicPr>
          <p:cNvPr id="3" name="Obraz 2">
            <a:extLst>
              <a:ext uri="{FF2B5EF4-FFF2-40B4-BE49-F238E27FC236}">
                <a16:creationId xmlns:a16="http://schemas.microsoft.com/office/drawing/2014/main" id="{90C09BB5-CE09-41BC-8C6B-F996BBCBE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453" y="589600"/>
            <a:ext cx="8150054" cy="5908789"/>
          </a:xfrm>
          <a:prstGeom prst="rect">
            <a:avLst/>
          </a:prstGeom>
        </p:spPr>
      </p:pic>
      <p:grpSp>
        <p:nvGrpSpPr>
          <p:cNvPr id="5" name="Group 4"/>
          <p:cNvGrpSpPr/>
          <p:nvPr/>
        </p:nvGrpSpPr>
        <p:grpSpPr>
          <a:xfrm>
            <a:off x="1602064" y="6612764"/>
            <a:ext cx="22362835" cy="3891469"/>
            <a:chOff x="1602064" y="6612764"/>
            <a:chExt cx="22362835" cy="3891469"/>
          </a:xfrm>
        </p:grpSpPr>
        <p:sp>
          <p:nvSpPr>
            <p:cNvPr id="13" name="Shape 72">
              <a:extLst>
                <a:ext uri="{FF2B5EF4-FFF2-40B4-BE49-F238E27FC236}">
                  <a16:creationId xmlns:a16="http://schemas.microsoft.com/office/drawing/2014/main" id="{F45553C8-11A1-4979-8CFE-71EA285D2C56}"/>
                </a:ext>
              </a:extLst>
            </p:cNvPr>
            <p:cNvSpPr/>
            <p:nvPr/>
          </p:nvSpPr>
          <p:spPr>
            <a:xfrm>
              <a:off x="1602064" y="6702350"/>
              <a:ext cx="22362835" cy="2322979"/>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solidFill>
                  <a:schemeClr val="tx1">
                    <a:lumMod val="20000"/>
                    <a:lumOff val="80000"/>
                  </a:schemeClr>
                </a:solidFill>
              </a:endParaRPr>
            </a:p>
          </p:txBody>
        </p:sp>
        <p:sp>
          <p:nvSpPr>
            <p:cNvPr id="18" name="Shape 85">
              <a:extLst>
                <a:ext uri="{FF2B5EF4-FFF2-40B4-BE49-F238E27FC236}">
                  <a16:creationId xmlns:a16="http://schemas.microsoft.com/office/drawing/2014/main" id="{D9461793-3E98-4E40-93AD-5B2E41BD745E}"/>
                </a:ext>
              </a:extLst>
            </p:cNvPr>
            <p:cNvSpPr/>
            <p:nvPr/>
          </p:nvSpPr>
          <p:spPr>
            <a:xfrm>
              <a:off x="1908789" y="6612764"/>
              <a:ext cx="21535234" cy="3891469"/>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38100" tIns="38100" rIns="38100" bIns="38100" numCol="1" anchor="t">
              <a:noAutofit/>
            </a:bodyPr>
            <a:lstStyle/>
            <a:p>
              <a:pPr>
                <a:lnSpc>
                  <a:spcPct val="150000"/>
                </a:lnSpc>
              </a:pPr>
              <a:r>
                <a:rPr lang="es" sz="3200" b="1" i="0" strike="noStrike" cap="none" spc="0" baseline="0" dirty="0">
                  <a:solidFill>
                    <a:srgbClr val="EDEDEE"/>
                  </a:solidFill>
                  <a:effectLst/>
                  <a:latin typeface="Arial"/>
                  <a:ea typeface="Arial"/>
                  <a:cs typeface="Arial"/>
                </a:rPr>
                <a:t>Paso 4 - Utiliza el principio del </a:t>
              </a:r>
              <a:r>
                <a:rPr lang="es" sz="3200" b="1" i="0" strike="noStrike" cap="none" spc="0" baseline="0" dirty="0">
                  <a:solidFill>
                    <a:srgbClr val="FFFF00"/>
                  </a:solidFill>
                  <a:effectLst/>
                  <a:latin typeface="Arial"/>
                  <a:ea typeface="Arial"/>
                  <a:cs typeface="Arial"/>
                </a:rPr>
                <a:t>“justo a tiempo”</a:t>
              </a:r>
              <a:r>
                <a:rPr lang="es" sz="3200" b="1" i="0" strike="noStrike" cap="none" spc="0" baseline="0" dirty="0">
                  <a:solidFill>
                    <a:srgbClr val="EDEDEE"/>
                  </a:solidFill>
                  <a:effectLst/>
                  <a:latin typeface="Arial"/>
                  <a:ea typeface="Arial"/>
                  <a:cs typeface="Arial"/>
                </a:rPr>
                <a:t> No sobrecargues a los empleados con tareas: fíjales prioridades para un mes/semana/día determinado y discútelas en reuniones breves (por ejemplo, planificación semanal, reuniones diarias). No asignes más tareas hasta que no se hayan completado las anteriores.</a:t>
              </a:r>
              <a:endParaRPr lang="en-US" sz="3200" dirty="0">
                <a:solidFill>
                  <a:schemeClr val="tx1">
                    <a:lumMod val="20000"/>
                    <a:lumOff val="80000"/>
                  </a:schemeClr>
                </a:solidFill>
                <a:latin typeface="Arial" panose="020B0604020202020204" pitchFamily="34" charset="0"/>
                <a:cs typeface="Arial" panose="020B0604020202020204" pitchFamily="34" charset="0"/>
              </a:endParaRPr>
            </a:p>
          </p:txBody>
        </p:sp>
      </p:grpSp>
      <p:grpSp>
        <p:nvGrpSpPr>
          <p:cNvPr id="6" name="Group 5"/>
          <p:cNvGrpSpPr/>
          <p:nvPr/>
        </p:nvGrpSpPr>
        <p:grpSpPr>
          <a:xfrm>
            <a:off x="1602063" y="9826061"/>
            <a:ext cx="22362835" cy="2762179"/>
            <a:chOff x="1602063" y="9826061"/>
            <a:chExt cx="22362835" cy="2762179"/>
          </a:xfrm>
        </p:grpSpPr>
        <p:sp>
          <p:nvSpPr>
            <p:cNvPr id="14" name="Shape 72">
              <a:extLst>
                <a:ext uri="{FF2B5EF4-FFF2-40B4-BE49-F238E27FC236}">
                  <a16:creationId xmlns:a16="http://schemas.microsoft.com/office/drawing/2014/main" id="{F45553C8-11A1-4979-8CFE-71EA285D2C56}"/>
                </a:ext>
              </a:extLst>
            </p:cNvPr>
            <p:cNvSpPr/>
            <p:nvPr/>
          </p:nvSpPr>
          <p:spPr>
            <a:xfrm>
              <a:off x="1602063" y="9826061"/>
              <a:ext cx="22362835" cy="2322979"/>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solidFill>
                  <a:schemeClr val="tx1">
                    <a:lumMod val="20000"/>
                    <a:lumOff val="80000"/>
                  </a:schemeClr>
                </a:solidFill>
              </a:endParaRPr>
            </a:p>
          </p:txBody>
        </p:sp>
        <p:sp>
          <p:nvSpPr>
            <p:cNvPr id="19" name="Shape 85">
              <a:extLst>
                <a:ext uri="{FF2B5EF4-FFF2-40B4-BE49-F238E27FC236}">
                  <a16:creationId xmlns:a16="http://schemas.microsoft.com/office/drawing/2014/main" id="{701EA080-0F08-4AEC-80B8-9EB94123EFFB}"/>
                </a:ext>
              </a:extLst>
            </p:cNvPr>
            <p:cNvSpPr/>
            <p:nvPr/>
          </p:nvSpPr>
          <p:spPr>
            <a:xfrm>
              <a:off x="1908789" y="9826061"/>
              <a:ext cx="21535234" cy="2762179"/>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38100" tIns="38100" rIns="38100" bIns="38100" numCol="1" anchor="t">
              <a:noAutofit/>
            </a:bodyPr>
            <a:lstStyle/>
            <a:p>
              <a:pPr>
                <a:lnSpc>
                  <a:spcPct val="150000"/>
                </a:lnSpc>
              </a:pPr>
              <a:r>
                <a:rPr lang="es" sz="3200" b="1" strike="noStrike" cap="none" spc="0" baseline="0" dirty="0">
                  <a:solidFill>
                    <a:srgbClr val="EDEDEE"/>
                  </a:solidFill>
                  <a:effectLst/>
                  <a:latin typeface="Arial"/>
                  <a:ea typeface="Arial"/>
                  <a:cs typeface="Arial"/>
                </a:rPr>
                <a:t>Paso 5 - </a:t>
              </a:r>
              <a:r>
                <a:rPr lang="es" sz="3200" b="1" strike="noStrike" cap="none" spc="0" baseline="0" dirty="0">
                  <a:solidFill>
                    <a:srgbClr val="FFFF00"/>
                  </a:solidFill>
                  <a:effectLst/>
                  <a:latin typeface="Arial"/>
                  <a:ea typeface="Arial"/>
                  <a:cs typeface="Arial"/>
                </a:rPr>
                <a:t>Finalizar el proceso de iteraciones</a:t>
              </a:r>
              <a:r>
                <a:rPr lang="es" sz="3200" b="1" strike="noStrike" cap="none" spc="0" baseline="0" dirty="0">
                  <a:solidFill>
                    <a:srgbClr val="EDEDEE"/>
                  </a:solidFill>
                  <a:effectLst/>
                  <a:latin typeface="Arial"/>
                  <a:ea typeface="Arial"/>
                  <a:cs typeface="Arial"/>
                </a:rPr>
                <a:t> (en referencia a al método agile). Céntrate en alcanzar un objetivo específico en </a:t>
              </a:r>
              <a:r>
                <a:rPr lang="es" sz="3200" b="1" i="1" strike="noStrike" cap="none" spc="0" baseline="0" dirty="0">
                  <a:solidFill>
                    <a:srgbClr val="EDEDEE"/>
                  </a:solidFill>
                  <a:effectLst/>
                  <a:latin typeface="Arial"/>
                  <a:ea typeface="Arial"/>
                  <a:cs typeface="Arial"/>
                </a:rPr>
                <a:t>sprints</a:t>
              </a:r>
              <a:r>
                <a:rPr lang="es" sz="3200" b="1" strike="noStrike" cap="none" spc="0" baseline="0" dirty="0">
                  <a:solidFill>
                    <a:srgbClr val="EDEDEE"/>
                  </a:solidFill>
                  <a:effectLst/>
                  <a:latin typeface="Arial"/>
                  <a:ea typeface="Arial"/>
                  <a:cs typeface="Arial"/>
                </a:rPr>
                <a:t> semanales, quincenales o mensuales. Divide los objetivos y las tareas en otras más pequeñas, que puedan alcanzarse en un plazo determinado y más corto.</a:t>
              </a:r>
              <a:endParaRPr lang="en-US" sz="3200" dirty="0">
                <a:solidFill>
                  <a:schemeClr val="tx1">
                    <a:lumMod val="20000"/>
                    <a:lumOff val="8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6032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1000"/>
                                        <p:tgtEl>
                                          <p:spTgt spid="3"/>
                                        </p:tgtEl>
                                      </p:cBhvr>
                                    </p:animEffect>
                                  </p:childTnLst>
                                </p:cTn>
                              </p:par>
                            </p:childTnLst>
                          </p:cTn>
                        </p:par>
                      </p:childTnLst>
                    </p:cTn>
                  </p:par>
                  <p:par>
                    <p:cTn id="12" fill="hold" nodeType="clickPar">
                      <p:stCondLst>
                        <p:cond delay="indefinite"/>
                        <p:cond evt="onBegin" delay="0">
                          <p:tn val="11"/>
                        </p:cond>
                      </p:stCondLst>
                      <p:childTnLst>
                        <p:par>
                          <p:cTn id="13" fill="hold" nodeType="after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2000"/>
                                        <p:tgtEl>
                                          <p:spTgt spid="4"/>
                                        </p:tgtEl>
                                      </p:cBhvr>
                                    </p:animEffect>
                                  </p:childTnLst>
                                </p:cTn>
                              </p:par>
                            </p:childTnLst>
                          </p:cTn>
                        </p:par>
                      </p:childTnLst>
                    </p:cTn>
                  </p:par>
                  <p:par>
                    <p:cTn id="17" fill="hold" nodeType="clickPar">
                      <p:stCondLst>
                        <p:cond delay="indefinite"/>
                        <p:cond evt="onBegin" delay="0">
                          <p:tn val="16"/>
                        </p:cond>
                      </p:stCondLst>
                      <p:childTnLst>
                        <p:par>
                          <p:cTn id="18" fill="hold" nodeType="after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2000"/>
                                        <p:tgtEl>
                                          <p:spTgt spid="5"/>
                                        </p:tgtEl>
                                      </p:cBhvr>
                                    </p:animEffect>
                                  </p:childTnLst>
                                </p:cTn>
                              </p:par>
                            </p:childTnLst>
                          </p:cTn>
                        </p:par>
                      </p:childTnLst>
                    </p:cTn>
                  </p:par>
                  <p:par>
                    <p:cTn id="22" fill="hold" nodeType="clickPar">
                      <p:stCondLst>
                        <p:cond delay="indefinite"/>
                        <p:cond evt="onBegin" delay="0">
                          <p:tn val="21"/>
                        </p:cond>
                      </p:stCondLst>
                      <p:childTnLst>
                        <p:par>
                          <p:cTn id="23" fill="hold" nodeType="after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2000"/>
                                        <p:tgtEl>
                                          <p:spTgt spid="6"/>
                                        </p:tgtEl>
                                      </p:cBhvr>
                                    </p:animEffect>
                                  </p:childTnLst>
                                </p:cTn>
                              </p:par>
                            </p:childTnLst>
                          </p:cTn>
                        </p:par>
                        <p:par>
                          <p:cTn id="27" fill="hold" nodeType="afterGroup">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a:lstStyle/>
          <a:p>
            <a:fld id="{86CB4B4D-7CA3-9044-876B-883B54F8677D}" type="slidenum">
              <a:rPr/>
              <a:t>15</a:t>
            </a:fld>
            <a:endParaRPr/>
          </a:p>
        </p:txBody>
      </p:sp>
      <p:sp>
        <p:nvSpPr>
          <p:cNvPr id="126" name="Shape 126"/>
          <p:cNvSpPr/>
          <p:nvPr/>
        </p:nvSpPr>
        <p:spPr>
          <a:xfrm>
            <a:off x="4517" y="-8634"/>
            <a:ext cx="9956901" cy="137332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F56C2E"/>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28" name="Shape 128"/>
          <p:cNvSpPr/>
          <p:nvPr/>
        </p:nvSpPr>
        <p:spPr>
          <a:xfrm>
            <a:off x="4517" y="0"/>
            <a:ext cx="10211538" cy="13733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30" name="Shape 130"/>
          <p:cNvSpPr/>
          <p:nvPr/>
        </p:nvSpPr>
        <p:spPr>
          <a:xfrm>
            <a:off x="335589" y="5819691"/>
            <a:ext cx="6294054" cy="11097961"/>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nSpc>
                <a:spcPct val="120000"/>
              </a:lnSpc>
              <a:spcAft>
                <a:spcPts val="2400"/>
              </a:spcAft>
            </a:pPr>
            <a:r>
              <a:rPr lang="es" sz="3600" b="1" i="0" strike="noStrike" cap="none" spc="0" baseline="0" dirty="0">
                <a:solidFill>
                  <a:srgbClr val="FFFFFF"/>
                </a:solidFill>
                <a:effectLst/>
                <a:latin typeface="Arial"/>
                <a:ea typeface="Arial"/>
                <a:cs typeface="Arial"/>
              </a:rPr>
              <a:t>La principal ventaja es el lanzamiento del producto lo antes posible para poder verificar rápidamente la calidad y la funcionalidad de las soluciones ofrecidas.</a:t>
            </a:r>
          </a:p>
          <a:p>
            <a:pPr>
              <a:lnSpc>
                <a:spcPct val="120000"/>
              </a:lnSpc>
            </a:pPr>
            <a:r>
              <a:rPr lang="es" sz="3600" b="1" i="0" strike="noStrike" cap="none" spc="0" baseline="0" dirty="0">
                <a:solidFill>
                  <a:srgbClr val="FFFFFF"/>
                </a:solidFill>
                <a:effectLst/>
                <a:latin typeface="Arial"/>
                <a:ea typeface="Arial"/>
                <a:cs typeface="Arial"/>
              </a:rPr>
              <a:t>El objetivo es trabajar y desarrollar sus productos con la mayor eficacia y al menor </a:t>
            </a:r>
            <a:r>
              <a:rPr lang="es" sz="3600" dirty="0">
                <a:solidFill>
                  <a:srgbClr val="FFFFFF"/>
                </a:solidFill>
                <a:latin typeface="Arial"/>
                <a:ea typeface="Arial"/>
                <a:cs typeface="Arial"/>
              </a:rPr>
              <a:t>coste posible.</a:t>
            </a:r>
            <a:endParaRPr lang="pl-PL" sz="3600" dirty="0">
              <a:solidFill>
                <a:srgbClr val="FFFFFF"/>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2ED7F9B2-2227-422E-A2B0-A49014C6913B}"/>
              </a:ext>
            </a:extLst>
          </p:cNvPr>
          <p:cNvSpPr/>
          <p:nvPr/>
        </p:nvSpPr>
        <p:spPr>
          <a:xfrm>
            <a:off x="6504314" y="481976"/>
            <a:ext cx="16836106" cy="1310640"/>
          </a:xfrm>
          <a:prstGeom prst="rect">
            <a:avLst/>
          </a:prstGeom>
        </p:spPr>
        <p:txBody>
          <a:bodyPr wrap="square">
            <a:spAutoFit/>
          </a:bodyPr>
          <a:lstStyle/>
          <a:p>
            <a:pPr algn="l"/>
            <a:r>
              <a:rPr lang="es" sz="8000" b="1" i="0" strike="noStrike" cap="none" spc="0" baseline="0" dirty="0">
                <a:solidFill>
                  <a:srgbClr val="496F63"/>
                </a:solidFill>
                <a:effectLst/>
                <a:latin typeface="PT Sans"/>
                <a:ea typeface="PT Sans"/>
                <a:cs typeface="PT Sans"/>
              </a:rPr>
              <a:t>Ventajas del </a:t>
            </a:r>
            <a:r>
              <a:rPr lang="es-ES" sz="8000" b="1" dirty="0">
                <a:solidFill>
                  <a:srgbClr val="496F63"/>
                </a:solidFill>
              </a:rPr>
              <a:t>LEAN</a:t>
            </a:r>
            <a:r>
              <a:rPr lang="es-ES" sz="8000" b="1" i="0" strike="noStrike" cap="none" spc="0" baseline="0" dirty="0">
                <a:solidFill>
                  <a:srgbClr val="496F63"/>
                </a:solidFill>
                <a:effectLst/>
                <a:latin typeface="PT Sans"/>
                <a:ea typeface="PT Sans"/>
                <a:cs typeface="PT Sans"/>
              </a:rPr>
              <a:t> Marketing</a:t>
            </a:r>
            <a:r>
              <a:rPr lang="es" sz="8000" b="1" i="0" strike="noStrike" cap="none" spc="0" baseline="0" dirty="0">
                <a:solidFill>
                  <a:srgbClr val="496F63"/>
                </a:solidFill>
                <a:effectLst/>
                <a:latin typeface="PT Sans"/>
                <a:ea typeface="PT Sans"/>
                <a:cs typeface="PT Sans"/>
              </a:rPr>
              <a:t>:</a:t>
            </a:r>
          </a:p>
        </p:txBody>
      </p:sp>
      <p:sp>
        <p:nvSpPr>
          <p:cNvPr id="14" name="Prostokąt 13">
            <a:extLst>
              <a:ext uri="{FF2B5EF4-FFF2-40B4-BE49-F238E27FC236}">
                <a16:creationId xmlns:a16="http://schemas.microsoft.com/office/drawing/2014/main" id="{5C71C239-005A-4D4B-8559-E26521F017BD}"/>
              </a:ext>
            </a:extLst>
          </p:cNvPr>
          <p:cNvSpPr/>
          <p:nvPr/>
        </p:nvSpPr>
        <p:spPr>
          <a:xfrm>
            <a:off x="5484013" y="3247380"/>
            <a:ext cx="4176110" cy="701040"/>
          </a:xfrm>
          <a:prstGeom prst="rect">
            <a:avLst/>
          </a:prstGeom>
        </p:spPr>
        <p:txBody>
          <a:bodyPr wrap="square">
            <a:spAutoFit/>
          </a:bodyPr>
          <a:lstStyle/>
          <a:p>
            <a:r>
              <a:rPr lang="es" sz="4000" b="0" i="0" strike="noStrike" cap="none" spc="0" baseline="0">
                <a:solidFill>
                  <a:srgbClr val="496F63"/>
                </a:solidFill>
                <a:effectLst/>
                <a:latin typeface="PT Sans"/>
                <a:ea typeface="PT Sans"/>
                <a:cs typeface="PT Sans"/>
              </a:rPr>
              <a:t>1.  Es rápido</a:t>
            </a:r>
          </a:p>
        </p:txBody>
      </p:sp>
      <p:sp>
        <p:nvSpPr>
          <p:cNvPr id="17" name="Prostokąt 16">
            <a:extLst>
              <a:ext uri="{FF2B5EF4-FFF2-40B4-BE49-F238E27FC236}">
                <a16:creationId xmlns:a16="http://schemas.microsoft.com/office/drawing/2014/main" id="{D2203104-955D-4578-8F41-8041D0656856}"/>
              </a:ext>
            </a:extLst>
          </p:cNvPr>
          <p:cNvSpPr/>
          <p:nvPr/>
        </p:nvSpPr>
        <p:spPr>
          <a:xfrm>
            <a:off x="10861977" y="12953305"/>
            <a:ext cx="13631917" cy="640080"/>
          </a:xfrm>
          <a:prstGeom prst="rect">
            <a:avLst/>
          </a:prstGeom>
        </p:spPr>
        <p:txBody>
          <a:bodyPr wrap="square">
            <a:spAutoFit/>
          </a:bodyPr>
          <a:lstStyle/>
          <a:p>
            <a:r>
              <a:rPr lang="es" sz="1800" b="0" i="0" strike="noStrike" cap="none" spc="0" baseline="0" dirty="0">
                <a:solidFill>
                  <a:srgbClr val="A6A7AC"/>
                </a:solidFill>
                <a:effectLst/>
                <a:latin typeface="PT Sans"/>
                <a:ea typeface="PT Sans"/>
                <a:cs typeface="PT Sans"/>
              </a:rPr>
              <a:t>Fuente: https://blog.hubspot.com/</a:t>
            </a:r>
            <a:r>
              <a:rPr lang="es-ES" sz="1800" b="0" i="0" strike="noStrike" cap="none" spc="0" baseline="0" dirty="0">
                <a:solidFill>
                  <a:srgbClr val="A6A7AC"/>
                </a:solidFill>
                <a:effectLst/>
                <a:latin typeface="PT Sans"/>
                <a:ea typeface="PT Sans"/>
                <a:cs typeface="PT Sans"/>
              </a:rPr>
              <a:t>LEAN</a:t>
            </a:r>
            <a:r>
              <a:rPr lang="es" sz="1800" b="0" i="0" strike="noStrike" cap="none" spc="0" baseline="0" dirty="0">
                <a:solidFill>
                  <a:srgbClr val="A6A7AC"/>
                </a:solidFill>
                <a:effectLst/>
                <a:latin typeface="PT Sans"/>
                <a:ea typeface="PT Sans"/>
                <a:cs typeface="PT Sans"/>
              </a:rPr>
              <a:t>-marketing-how-to-run-your-marketing-team-like-a-startup.aspx</a:t>
            </a:r>
          </a:p>
          <a:p>
            <a:r>
              <a:rPr lang="es" sz="1800" b="0" i="0" strike="noStrike" cap="none" spc="0" baseline="0" dirty="0">
                <a:solidFill>
                  <a:srgbClr val="A6A7AC"/>
                </a:solidFill>
                <a:effectLst/>
                <a:latin typeface="PT Sans"/>
                <a:ea typeface="PT Sans"/>
                <a:cs typeface="PT Sans"/>
              </a:rPr>
              <a:t>https://www.marketing-automation.pl/</a:t>
            </a:r>
            <a:r>
              <a:rPr lang="es-ES" sz="1800" b="0" i="0" strike="noStrike" cap="none" spc="0" baseline="0" dirty="0">
                <a:solidFill>
                  <a:srgbClr val="A6A7AC"/>
                </a:solidFill>
                <a:effectLst/>
                <a:latin typeface="PT Sans"/>
                <a:ea typeface="PT Sans"/>
                <a:cs typeface="PT Sans"/>
              </a:rPr>
              <a:t>LEAN</a:t>
            </a:r>
            <a:r>
              <a:rPr lang="es" sz="1800" b="0" i="0" strike="noStrike" cap="none" spc="0" baseline="0" dirty="0">
                <a:solidFill>
                  <a:srgbClr val="A6A7AC"/>
                </a:solidFill>
                <a:effectLst/>
                <a:latin typeface="PT Sans"/>
                <a:ea typeface="PT Sans"/>
                <a:cs typeface="PT Sans"/>
              </a:rPr>
              <a:t>-marketing-niskobudzetowe-rozwiazanie-tylko-dla-start-upow/</a:t>
            </a:r>
          </a:p>
        </p:txBody>
      </p:sp>
      <p:grpSp>
        <p:nvGrpSpPr>
          <p:cNvPr id="4" name="Group 3"/>
          <p:cNvGrpSpPr/>
          <p:nvPr/>
        </p:nvGrpSpPr>
        <p:grpSpPr>
          <a:xfrm>
            <a:off x="9660123" y="2991603"/>
            <a:ext cx="14723877" cy="1104171"/>
            <a:chOff x="9660123" y="2991603"/>
            <a:chExt cx="14723877" cy="1104171"/>
          </a:xfrm>
        </p:grpSpPr>
        <p:sp>
          <p:nvSpPr>
            <p:cNvPr id="16" name="Shape 72">
              <a:extLst>
                <a:ext uri="{FF2B5EF4-FFF2-40B4-BE49-F238E27FC236}">
                  <a16:creationId xmlns:a16="http://schemas.microsoft.com/office/drawing/2014/main" id="{6A43CFDF-611A-4DDC-ABE3-3E65FE822239}"/>
                </a:ext>
              </a:extLst>
            </p:cNvPr>
            <p:cNvSpPr/>
            <p:nvPr/>
          </p:nvSpPr>
          <p:spPr>
            <a:xfrm>
              <a:off x="9660123" y="2991603"/>
              <a:ext cx="14723877" cy="1104171"/>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 name="Prostokąt 2">
              <a:extLst>
                <a:ext uri="{FF2B5EF4-FFF2-40B4-BE49-F238E27FC236}">
                  <a16:creationId xmlns:a16="http://schemas.microsoft.com/office/drawing/2014/main" id="{77F0D61A-3F32-40E1-A48B-01B2441A023C}"/>
                </a:ext>
              </a:extLst>
            </p:cNvPr>
            <p:cNvSpPr/>
            <p:nvPr/>
          </p:nvSpPr>
          <p:spPr>
            <a:xfrm>
              <a:off x="9814560" y="3007106"/>
              <a:ext cx="14082863" cy="1015663"/>
            </a:xfrm>
            <a:prstGeom prst="rect">
              <a:avLst/>
            </a:prstGeom>
          </p:spPr>
          <p:txBody>
            <a:bodyPr wrap="square">
              <a:spAutoFit/>
            </a:bodyPr>
            <a:lstStyle/>
            <a:p>
              <a:r>
                <a:rPr lang="es-ES" sz="3000" dirty="0">
                  <a:solidFill>
                    <a:srgbClr val="496F63"/>
                  </a:solidFill>
                </a:rPr>
                <a:t>Ciclos iterativos cortos permiten adaptarse rápidamente a los cambios en la </a:t>
              </a:r>
            </a:p>
            <a:p>
              <a:r>
                <a:rPr lang="es-ES" sz="3000" dirty="0">
                  <a:solidFill>
                    <a:srgbClr val="496F63"/>
                  </a:solidFill>
                </a:rPr>
                <a:t>situación comercial.</a:t>
              </a:r>
            </a:p>
          </p:txBody>
        </p:sp>
      </p:grpSp>
      <p:sp>
        <p:nvSpPr>
          <p:cNvPr id="19" name="Prostokąt 18">
            <a:extLst>
              <a:ext uri="{FF2B5EF4-FFF2-40B4-BE49-F238E27FC236}">
                <a16:creationId xmlns:a16="http://schemas.microsoft.com/office/drawing/2014/main" id="{B358A05F-6016-4DEB-8793-C3F6910139AA}"/>
              </a:ext>
            </a:extLst>
          </p:cNvPr>
          <p:cNvSpPr/>
          <p:nvPr/>
        </p:nvSpPr>
        <p:spPr>
          <a:xfrm>
            <a:off x="6960715" y="4757084"/>
            <a:ext cx="5231284" cy="1310640"/>
          </a:xfrm>
          <a:prstGeom prst="rect">
            <a:avLst/>
          </a:prstGeom>
        </p:spPr>
        <p:txBody>
          <a:bodyPr wrap="square">
            <a:spAutoFit/>
          </a:bodyPr>
          <a:lstStyle/>
          <a:p>
            <a:pPr algn="l"/>
            <a:r>
              <a:rPr lang="es" sz="4000" b="0" i="0" strike="noStrike" cap="none" spc="0" baseline="0" dirty="0">
                <a:solidFill>
                  <a:srgbClr val="496F63"/>
                </a:solidFill>
                <a:effectLst/>
                <a:latin typeface="PT Sans"/>
                <a:ea typeface="PT Sans"/>
                <a:cs typeface="PT Sans"/>
              </a:rPr>
              <a:t>2. Le mantiene concentrado</a:t>
            </a:r>
            <a:endParaRPr lang="pl-PL" sz="4000" dirty="0">
              <a:solidFill>
                <a:srgbClr val="496F63"/>
              </a:solidFill>
            </a:endParaRPr>
          </a:p>
        </p:txBody>
      </p:sp>
      <p:grpSp>
        <p:nvGrpSpPr>
          <p:cNvPr id="5" name="Group 4"/>
          <p:cNvGrpSpPr/>
          <p:nvPr/>
        </p:nvGrpSpPr>
        <p:grpSpPr>
          <a:xfrm>
            <a:off x="11379200" y="4458852"/>
            <a:ext cx="13039267" cy="1299756"/>
            <a:chOff x="12225638" y="4458852"/>
            <a:chExt cx="12192829" cy="1299756"/>
          </a:xfrm>
        </p:grpSpPr>
        <p:sp>
          <p:nvSpPr>
            <p:cNvPr id="22" name="Shape 72">
              <a:extLst>
                <a:ext uri="{FF2B5EF4-FFF2-40B4-BE49-F238E27FC236}">
                  <a16:creationId xmlns:a16="http://schemas.microsoft.com/office/drawing/2014/main" id="{A4EEAFBC-6C9A-4614-AC7B-C4C9AFB64B82}"/>
                </a:ext>
              </a:extLst>
            </p:cNvPr>
            <p:cNvSpPr/>
            <p:nvPr/>
          </p:nvSpPr>
          <p:spPr>
            <a:xfrm>
              <a:off x="12225638" y="4458852"/>
              <a:ext cx="12192829" cy="1299756"/>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3" name="Prostokąt 22">
              <a:extLst>
                <a:ext uri="{FF2B5EF4-FFF2-40B4-BE49-F238E27FC236}">
                  <a16:creationId xmlns:a16="http://schemas.microsoft.com/office/drawing/2014/main" id="{F182DA2B-52A7-4670-9533-05A40250A854}"/>
                </a:ext>
              </a:extLst>
            </p:cNvPr>
            <p:cNvSpPr/>
            <p:nvPr/>
          </p:nvSpPr>
          <p:spPr>
            <a:xfrm>
              <a:off x="12589596" y="4603197"/>
              <a:ext cx="11628686" cy="1005840"/>
            </a:xfrm>
            <a:prstGeom prst="rect">
              <a:avLst/>
            </a:prstGeom>
          </p:spPr>
          <p:txBody>
            <a:bodyPr wrap="square">
              <a:spAutoFit/>
            </a:bodyPr>
            <a:lstStyle/>
            <a:p>
              <a:r>
                <a:rPr lang="es" sz="3000" b="0" i="0" strike="noStrike" cap="none" spc="0" baseline="0" dirty="0">
                  <a:solidFill>
                    <a:srgbClr val="496F63"/>
                  </a:solidFill>
                  <a:effectLst/>
                  <a:latin typeface="PT Sans"/>
                  <a:ea typeface="PT Sans"/>
                  <a:cs typeface="PT Sans"/>
                </a:rPr>
                <a:t>Al comienzo de cada sprint, se eligen los proyectos – los únicos proyectos - en los que se trabajará durante ese sprint determinado.</a:t>
              </a:r>
              <a:endParaRPr lang="pl-PL" sz="3000" dirty="0">
                <a:solidFill>
                  <a:srgbClr val="496F63"/>
                </a:solidFill>
              </a:endParaRPr>
            </a:p>
          </p:txBody>
        </p:sp>
      </p:grpSp>
      <p:sp>
        <p:nvSpPr>
          <p:cNvPr id="24" name="Prostokąt 23">
            <a:extLst>
              <a:ext uri="{FF2B5EF4-FFF2-40B4-BE49-F238E27FC236}">
                <a16:creationId xmlns:a16="http://schemas.microsoft.com/office/drawing/2014/main" id="{75FE4D7F-8E86-4A97-8D51-7E07B7E369B7}"/>
              </a:ext>
            </a:extLst>
          </p:cNvPr>
          <p:cNvSpPr/>
          <p:nvPr/>
        </p:nvSpPr>
        <p:spPr>
          <a:xfrm>
            <a:off x="7805658" y="6758927"/>
            <a:ext cx="4419980" cy="1310640"/>
          </a:xfrm>
          <a:prstGeom prst="rect">
            <a:avLst/>
          </a:prstGeom>
        </p:spPr>
        <p:txBody>
          <a:bodyPr wrap="square">
            <a:spAutoFit/>
          </a:bodyPr>
          <a:lstStyle/>
          <a:p>
            <a:pPr algn="l"/>
            <a:r>
              <a:rPr lang="es" sz="4000" b="0" i="0" strike="noStrike" cap="none" spc="0" baseline="0" dirty="0">
                <a:solidFill>
                  <a:srgbClr val="496F63"/>
                </a:solidFill>
                <a:effectLst/>
                <a:latin typeface="PT Sans"/>
                <a:ea typeface="PT Sans"/>
                <a:cs typeface="PT Sans"/>
              </a:rPr>
              <a:t>3.  Le obliga a priorizar</a:t>
            </a:r>
            <a:endParaRPr lang="pl-PL" sz="4000" dirty="0">
              <a:solidFill>
                <a:srgbClr val="496F63"/>
              </a:solidFill>
            </a:endParaRPr>
          </a:p>
        </p:txBody>
      </p:sp>
      <p:grpSp>
        <p:nvGrpSpPr>
          <p:cNvPr id="7" name="Group 6"/>
          <p:cNvGrpSpPr/>
          <p:nvPr/>
        </p:nvGrpSpPr>
        <p:grpSpPr>
          <a:xfrm>
            <a:off x="11907520" y="6420678"/>
            <a:ext cx="12510947" cy="1299756"/>
            <a:chOff x="11907520" y="6420678"/>
            <a:chExt cx="12510947" cy="1299756"/>
          </a:xfrm>
        </p:grpSpPr>
        <p:sp>
          <p:nvSpPr>
            <p:cNvPr id="25" name="Shape 72">
              <a:extLst>
                <a:ext uri="{FF2B5EF4-FFF2-40B4-BE49-F238E27FC236}">
                  <a16:creationId xmlns:a16="http://schemas.microsoft.com/office/drawing/2014/main" id="{50320524-83BD-4F09-8B1E-B4A5B3E66B20}"/>
                </a:ext>
              </a:extLst>
            </p:cNvPr>
            <p:cNvSpPr/>
            <p:nvPr/>
          </p:nvSpPr>
          <p:spPr>
            <a:xfrm>
              <a:off x="11907520" y="6420678"/>
              <a:ext cx="12510947" cy="1299756"/>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6" name="Prostokąt 25">
              <a:extLst>
                <a:ext uri="{FF2B5EF4-FFF2-40B4-BE49-F238E27FC236}">
                  <a16:creationId xmlns:a16="http://schemas.microsoft.com/office/drawing/2014/main" id="{919A1B99-6214-4ADA-A4D6-D03000ED4209}"/>
                </a:ext>
              </a:extLst>
            </p:cNvPr>
            <p:cNvSpPr/>
            <p:nvPr/>
          </p:nvSpPr>
          <p:spPr>
            <a:xfrm>
              <a:off x="12191999" y="6565021"/>
              <a:ext cx="12026283" cy="1005840"/>
            </a:xfrm>
            <a:prstGeom prst="rect">
              <a:avLst/>
            </a:prstGeom>
          </p:spPr>
          <p:txBody>
            <a:bodyPr wrap="square">
              <a:spAutoFit/>
            </a:bodyPr>
            <a:lstStyle/>
            <a:p>
              <a:r>
                <a:rPr lang="es" sz="3000" b="0" i="0" strike="noStrike" cap="none" spc="0" baseline="0" dirty="0">
                  <a:solidFill>
                    <a:srgbClr val="496F63"/>
                  </a:solidFill>
                  <a:effectLst/>
                  <a:latin typeface="PT Sans"/>
                  <a:ea typeface="PT Sans"/>
                  <a:cs typeface="PT Sans"/>
                </a:rPr>
                <a:t>En cada proyecto hay un objetivo claro y definido, una métrica del éxito, una valoración del esfuerzo necesario y una prioridad impuesta.</a:t>
              </a:r>
              <a:endParaRPr lang="pl-PL" sz="3000" dirty="0">
                <a:solidFill>
                  <a:srgbClr val="496F63"/>
                </a:solidFill>
              </a:endParaRPr>
            </a:p>
          </p:txBody>
        </p:sp>
      </p:grpSp>
      <p:sp>
        <p:nvSpPr>
          <p:cNvPr id="27" name="Prostokąt 26">
            <a:extLst>
              <a:ext uri="{FF2B5EF4-FFF2-40B4-BE49-F238E27FC236}">
                <a16:creationId xmlns:a16="http://schemas.microsoft.com/office/drawing/2014/main" id="{7CFBF655-614C-44CA-89A1-846B3B3B71E7}"/>
              </a:ext>
            </a:extLst>
          </p:cNvPr>
          <p:cNvSpPr/>
          <p:nvPr/>
        </p:nvSpPr>
        <p:spPr>
          <a:xfrm>
            <a:off x="8608715" y="8380706"/>
            <a:ext cx="5345030" cy="1938992"/>
          </a:xfrm>
          <a:prstGeom prst="rect">
            <a:avLst/>
          </a:prstGeom>
        </p:spPr>
        <p:txBody>
          <a:bodyPr wrap="square">
            <a:spAutoFit/>
          </a:bodyPr>
          <a:lstStyle/>
          <a:p>
            <a:pPr marL="742950" indent="-742950" algn="l">
              <a:buAutoNum type="arabicPeriod" startAt="4"/>
            </a:pPr>
            <a:r>
              <a:rPr lang="es" sz="4000" b="0" i="0" strike="noStrike" cap="none" spc="0" baseline="0" dirty="0">
                <a:solidFill>
                  <a:srgbClr val="496F63"/>
                </a:solidFill>
                <a:effectLst/>
                <a:latin typeface="PT Sans"/>
                <a:ea typeface="PT Sans"/>
                <a:cs typeface="PT Sans"/>
              </a:rPr>
              <a:t>Afronta los proyectos</a:t>
            </a:r>
            <a:r>
              <a:rPr lang="pl-PL" sz="4000" dirty="0">
                <a:solidFill>
                  <a:srgbClr val="496F63"/>
                </a:solidFill>
              </a:rPr>
              <a:t> c</a:t>
            </a:r>
            <a:r>
              <a:rPr lang="es" sz="4000" b="0" i="0" strike="noStrike" cap="none" spc="0" baseline="0" dirty="0">
                <a:solidFill>
                  <a:srgbClr val="496F63"/>
                </a:solidFill>
                <a:effectLst/>
                <a:latin typeface="PT Sans"/>
                <a:ea typeface="PT Sans"/>
                <a:cs typeface="PT Sans"/>
              </a:rPr>
              <a:t>on visión de futuro</a:t>
            </a:r>
          </a:p>
        </p:txBody>
      </p:sp>
      <p:grpSp>
        <p:nvGrpSpPr>
          <p:cNvPr id="8" name="Group 7"/>
          <p:cNvGrpSpPr/>
          <p:nvPr/>
        </p:nvGrpSpPr>
        <p:grpSpPr>
          <a:xfrm>
            <a:off x="13289281" y="8217441"/>
            <a:ext cx="11090204" cy="2305313"/>
            <a:chOff x="13842035" y="8217441"/>
            <a:chExt cx="10537448" cy="2305313"/>
          </a:xfrm>
        </p:grpSpPr>
        <p:sp>
          <p:nvSpPr>
            <p:cNvPr id="28" name="Shape 72">
              <a:extLst>
                <a:ext uri="{FF2B5EF4-FFF2-40B4-BE49-F238E27FC236}">
                  <a16:creationId xmlns:a16="http://schemas.microsoft.com/office/drawing/2014/main" id="{99EE4D4E-98A0-41FF-89D1-72E1E434439F}"/>
                </a:ext>
              </a:extLst>
            </p:cNvPr>
            <p:cNvSpPr/>
            <p:nvPr/>
          </p:nvSpPr>
          <p:spPr>
            <a:xfrm>
              <a:off x="13842035" y="8217441"/>
              <a:ext cx="10537448" cy="2305313"/>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9" name="Prostokąt 28">
              <a:extLst>
                <a:ext uri="{FF2B5EF4-FFF2-40B4-BE49-F238E27FC236}">
                  <a16:creationId xmlns:a16="http://schemas.microsoft.com/office/drawing/2014/main" id="{F9320CC5-70DB-4393-B31E-900B700985CF}"/>
                </a:ext>
              </a:extLst>
            </p:cNvPr>
            <p:cNvSpPr/>
            <p:nvPr/>
          </p:nvSpPr>
          <p:spPr>
            <a:xfrm>
              <a:off x="14131642" y="8390082"/>
              <a:ext cx="10141631" cy="1920240"/>
            </a:xfrm>
            <a:prstGeom prst="rect">
              <a:avLst/>
            </a:prstGeom>
          </p:spPr>
          <p:txBody>
            <a:bodyPr wrap="square">
              <a:spAutoFit/>
            </a:bodyPr>
            <a:lstStyle/>
            <a:p>
              <a:r>
                <a:rPr lang="es" sz="3000" b="0" i="0" strike="noStrike" cap="none" spc="0" baseline="0" dirty="0">
                  <a:solidFill>
                    <a:srgbClr val="496F63"/>
                  </a:solidFill>
                  <a:effectLst/>
                  <a:latin typeface="PT Sans"/>
                  <a:ea typeface="PT Sans"/>
                  <a:cs typeface="PT Sans"/>
                </a:rPr>
                <a:t>Un "</a:t>
              </a:r>
              <a:r>
                <a:rPr lang="es" sz="3000" b="0" i="1" strike="noStrike" cap="none" spc="0" baseline="0" dirty="0">
                  <a:solidFill>
                    <a:srgbClr val="496F63"/>
                  </a:solidFill>
                  <a:effectLst/>
                  <a:latin typeface="PT Sans"/>
                  <a:ea typeface="PT Sans"/>
                  <a:cs typeface="PT Sans"/>
                </a:rPr>
                <a:t>burndown</a:t>
              </a:r>
              <a:r>
                <a:rPr lang="es" sz="3000" b="0" i="0" strike="noStrike" cap="none" spc="0" baseline="0" dirty="0">
                  <a:solidFill>
                    <a:srgbClr val="496F63"/>
                  </a:solidFill>
                  <a:effectLst/>
                  <a:latin typeface="PT Sans"/>
                  <a:ea typeface="PT Sans"/>
                  <a:cs typeface="PT Sans"/>
                </a:rPr>
                <a:t>" diario (un gráfico que muestra la cantidad de trabajo que queda por completar en el sprint, en comparación con el objetivo actual) indica cómo está progresando el equipo para completar todos los proyectos.</a:t>
              </a:r>
              <a:endParaRPr lang="pl-PL" sz="3000" dirty="0">
                <a:solidFill>
                  <a:srgbClr val="496F63"/>
                </a:solidFill>
              </a:endParaRPr>
            </a:p>
          </p:txBody>
        </p:sp>
      </p:grpSp>
      <p:pic>
        <p:nvPicPr>
          <p:cNvPr id="6" name="Obraz 5">
            <a:extLst>
              <a:ext uri="{FF2B5EF4-FFF2-40B4-BE49-F238E27FC236}">
                <a16:creationId xmlns:a16="http://schemas.microsoft.com/office/drawing/2014/main" id="{44A217D8-7A9D-496E-A12E-B7B0FD303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77" y="1397151"/>
            <a:ext cx="4123059" cy="4123059"/>
          </a:xfrm>
          <a:prstGeom prst="rect">
            <a:avLst/>
          </a:prstGeom>
        </p:spPr>
      </p:pic>
      <p:grpSp>
        <p:nvGrpSpPr>
          <p:cNvPr id="9" name="Group 8"/>
          <p:cNvGrpSpPr/>
          <p:nvPr/>
        </p:nvGrpSpPr>
        <p:grpSpPr>
          <a:xfrm>
            <a:off x="10432075" y="10771299"/>
            <a:ext cx="12751088" cy="1968201"/>
            <a:chOff x="10432075" y="10771299"/>
            <a:chExt cx="12751088" cy="1968201"/>
          </a:xfrm>
        </p:grpSpPr>
        <p:sp>
          <p:nvSpPr>
            <p:cNvPr id="31" name="Shape 72">
              <a:extLst>
                <a:ext uri="{FF2B5EF4-FFF2-40B4-BE49-F238E27FC236}">
                  <a16:creationId xmlns:a16="http://schemas.microsoft.com/office/drawing/2014/main" id="{2B677CD5-BDB2-42D6-A08A-1657FC1F52A3}"/>
                </a:ext>
              </a:extLst>
            </p:cNvPr>
            <p:cNvSpPr/>
            <p:nvPr/>
          </p:nvSpPr>
          <p:spPr>
            <a:xfrm>
              <a:off x="10432075" y="10771299"/>
              <a:ext cx="12751088" cy="1968201"/>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2" name="Shape 130">
              <a:extLst>
                <a:ext uri="{FF2B5EF4-FFF2-40B4-BE49-F238E27FC236}">
                  <a16:creationId xmlns:a16="http://schemas.microsoft.com/office/drawing/2014/main" id="{EE29A2DF-F149-430E-87D1-51CEEE71FEBD}"/>
                </a:ext>
              </a:extLst>
            </p:cNvPr>
            <p:cNvSpPr/>
            <p:nvPr/>
          </p:nvSpPr>
          <p:spPr>
            <a:xfrm>
              <a:off x="10607340" y="10967588"/>
              <a:ext cx="12383507" cy="1641302"/>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gn="ctr">
                <a:spcAft>
                  <a:spcPts val="1200"/>
                </a:spcAft>
              </a:pPr>
              <a:r>
                <a:rPr lang="es-ES" sz="2800" dirty="0">
                  <a:solidFill>
                    <a:srgbClr val="FFFFFF"/>
                  </a:solidFill>
                </a:rPr>
                <a:t>LEAN</a:t>
              </a:r>
              <a:r>
                <a:rPr lang="es" sz="2800" b="1" i="0" strike="noStrike" cap="none" spc="0" baseline="0" dirty="0">
                  <a:solidFill>
                    <a:srgbClr val="FFFFFF"/>
                  </a:solidFill>
                  <a:effectLst/>
                  <a:latin typeface="Arial"/>
                  <a:ea typeface="Arial"/>
                  <a:cs typeface="Arial"/>
                </a:rPr>
                <a:t> marketing = marketing de bajo presupuesto </a:t>
              </a:r>
            </a:p>
            <a:p>
              <a:pPr algn="just">
                <a:spcAft>
                  <a:spcPts val="600"/>
                </a:spcAft>
              </a:pPr>
              <a:r>
                <a:rPr lang="es" sz="2800" b="1" i="0" strike="noStrike" cap="none" spc="0" baseline="0" dirty="0">
                  <a:solidFill>
                    <a:srgbClr val="FFFFFF"/>
                  </a:solidFill>
                  <a:effectLst/>
                  <a:latin typeface="Arial"/>
                  <a:ea typeface="Arial"/>
                  <a:cs typeface="Arial"/>
                </a:rPr>
                <a:t>Un presupuesto bajo no implica algo malo en este caso </a:t>
              </a:r>
              <a:endParaRPr lang="pl-PL" sz="2800" dirty="0">
                <a:solidFill>
                  <a:srgbClr val="FFFFFF"/>
                </a:solidFill>
                <a:latin typeface="Arial" panose="020B0604020202020204" pitchFamily="34" charset="0"/>
                <a:cs typeface="Arial" panose="020B0604020202020204" pitchFamily="34" charset="0"/>
              </a:endParaRPr>
            </a:p>
            <a:p>
              <a:pPr algn="just"/>
              <a:r>
                <a:rPr lang="es" sz="2800" b="1" i="0" strike="noStrike" cap="none" spc="0" baseline="0" dirty="0">
                  <a:solidFill>
                    <a:srgbClr val="FFFFFF"/>
                  </a:solidFill>
                  <a:effectLst/>
                  <a:latin typeface="Arial"/>
                  <a:ea typeface="Arial"/>
                  <a:cs typeface="Arial"/>
                </a:rPr>
                <a:t>Resulta sumamente difícil llegar exactamente donde se quiere, y donde están nuestros clientes, con un coste ínfimo.</a:t>
              </a:r>
              <a:endParaRPr lang="pl-PL" sz="28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6324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5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childTnLst>
                    </p:cTn>
                  </p:par>
                  <p:par>
                    <p:cTn id="19" fill="hold" nodeType="clickPar">
                      <p:stCondLst>
                        <p:cond delay="indefinite"/>
                        <p:cond evt="onBegin" delay="0">
                          <p:tn val="18"/>
                        </p:cond>
                      </p:stCondLst>
                      <p:childTnLst>
                        <p:par>
                          <p:cTn id="20" fill="hold" nodeType="after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1000"/>
                                        <p:tgtEl>
                                          <p:spTgt spid="5"/>
                                        </p:tgtEl>
                                      </p:cBhvr>
                                    </p:animEffect>
                                  </p:childTnLst>
                                </p:cTn>
                              </p:par>
                            </p:childTnLst>
                          </p:cTn>
                        </p:par>
                      </p:childTnLst>
                    </p:cTn>
                  </p:par>
                  <p:par>
                    <p:cTn id="30" fill="hold" nodeType="clickPar">
                      <p:stCondLst>
                        <p:cond delay="indefinite"/>
                        <p:cond evt="onBegin" delay="0">
                          <p:tn val="29"/>
                        </p:cond>
                      </p:stCondLst>
                      <p:childTnLst>
                        <p:par>
                          <p:cTn id="31" fill="hold" nodeType="after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1000"/>
                            </p:stCondLst>
                            <p:childTnLst>
                              <p:par>
                                <p:cTn id="38" presetID="22" presetClass="entr" presetSubtype="8"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1000"/>
                                        <p:tgtEl>
                                          <p:spTgt spid="7"/>
                                        </p:tgtEl>
                                      </p:cBhvr>
                                    </p:animEffect>
                                  </p:childTnLst>
                                </p:cTn>
                              </p:par>
                            </p:childTnLst>
                          </p:cTn>
                        </p:par>
                      </p:childTnLst>
                    </p:cTn>
                  </p:par>
                  <p:par>
                    <p:cTn id="41" fill="hold" nodeType="clickPar">
                      <p:stCondLst>
                        <p:cond delay="indefinite"/>
                        <p:cond evt="onBegin" delay="0">
                          <p:tn val="40"/>
                        </p:cond>
                      </p:stCondLst>
                      <p:childTnLst>
                        <p:par>
                          <p:cTn id="42" fill="hold" nodeType="after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1000"/>
                            </p:stCondLst>
                            <p:childTnLst>
                              <p:par>
                                <p:cTn id="49" presetID="22"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1000"/>
                                        <p:tgtEl>
                                          <p:spTgt spid="8"/>
                                        </p:tgtEl>
                                      </p:cBhvr>
                                    </p:animEffect>
                                  </p:childTnLst>
                                </p:cTn>
                              </p:par>
                            </p:childTnLst>
                          </p:cTn>
                        </p:par>
                      </p:childTnLst>
                    </p:cTn>
                  </p:par>
                  <p:par>
                    <p:cTn id="52" fill="hold" nodeType="clickPar">
                      <p:stCondLst>
                        <p:cond delay="indefinite"/>
                        <p:cond evt="onBegin" delay="0">
                          <p:tn val="51"/>
                        </p:cond>
                      </p:stCondLst>
                      <p:childTnLst>
                        <p:par>
                          <p:cTn id="53" fill="hold" nodeType="after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0"/>
                                        </p:tgtEl>
                                        <p:attrNameLst>
                                          <p:attrName>style.visibility</p:attrName>
                                        </p:attrNameLst>
                                      </p:cBhvr>
                                      <p:to>
                                        <p:strVal val="visible"/>
                                      </p:to>
                                    </p:set>
                                    <p:animEffect transition="in" filter="fade">
                                      <p:cBhvr>
                                        <p:cTn id="56" dur="1000"/>
                                        <p:tgtEl>
                                          <p:spTgt spid="130"/>
                                        </p:tgtEl>
                                      </p:cBhvr>
                                    </p:animEffect>
                                  </p:childTnLst>
                                </p:cTn>
                              </p:par>
                            </p:childTnLst>
                          </p:cTn>
                        </p:par>
                        <p:par>
                          <p:cTn id="57" fill="hold" nodeType="afterGroup">
                            <p:stCondLst>
                              <p:cond delay="1000"/>
                            </p:stCondLst>
                            <p:childTnLst>
                              <p:par>
                                <p:cTn id="58" presetID="2" presetClass="entr" presetSubtype="8"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0-#ppt_w/2"/>
                                          </p:val>
                                        </p:tav>
                                        <p:tav tm="100000">
                                          <p:val>
                                            <p:strVal val="#ppt_x"/>
                                          </p:val>
                                        </p:tav>
                                      </p:tavLst>
                                    </p:anim>
                                    <p:anim calcmode="lin" valueType="num">
                                      <p:cBhvr additive="base">
                                        <p:cTn id="6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cond evt="onBegin" delay="0">
                          <p:tn val="61"/>
                        </p:cond>
                      </p:stCondLst>
                      <p:childTnLst>
                        <p:par>
                          <p:cTn id="63" fill="hold" nodeType="afterGroup">
                            <p:stCondLst>
                              <p:cond delay="0"/>
                            </p:stCondLst>
                            <p:childTnLst>
                              <p:par>
                                <p:cTn id="64" presetID="22" presetClass="entr" presetSubtype="1"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1000"/>
                                        <p:tgtEl>
                                          <p:spTgt spid="9"/>
                                        </p:tgtEl>
                                      </p:cBhvr>
                                    </p:animEffect>
                                  </p:childTnLst>
                                </p:cTn>
                              </p:par>
                            </p:childTnLst>
                          </p:cTn>
                        </p:par>
                        <p:par>
                          <p:cTn id="67" fill="hold" nodeType="afterGroup">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2" grpId="0"/>
      <p:bldP spid="14" grpId="0"/>
      <p:bldP spid="17" grpId="0"/>
      <p:bldP spid="19" grpId="0"/>
      <p:bldP spid="24"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rot="10800000">
            <a:off x="14172462" y="0"/>
            <a:ext cx="10211538" cy="13733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25" name="Shape 125"/>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a:lstStyle/>
          <a:p>
            <a:fld id="{86CB4B4D-7CA3-9044-876B-883B54F8677D}" type="slidenum">
              <a:rPr>
                <a:solidFill>
                  <a:srgbClr val="FFFFFF"/>
                </a:solidFill>
              </a:rPr>
              <a:t>16</a:t>
            </a:fld>
            <a:endParaRPr>
              <a:solidFill>
                <a:srgbClr val="FFFFFF"/>
              </a:solidFill>
            </a:endParaRPr>
          </a:p>
        </p:txBody>
      </p:sp>
      <p:sp>
        <p:nvSpPr>
          <p:cNvPr id="130" name="Shape 130"/>
          <p:cNvSpPr/>
          <p:nvPr/>
        </p:nvSpPr>
        <p:spPr>
          <a:xfrm>
            <a:off x="17555775" y="762695"/>
            <a:ext cx="6472055" cy="12155127"/>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gn="r"/>
            <a:r>
              <a:rPr lang="es-ES" sz="4800" dirty="0">
                <a:solidFill>
                  <a:srgbClr val="FFFFFF"/>
                </a:solidFill>
              </a:rPr>
              <a:t>El LEAN</a:t>
            </a:r>
            <a:r>
              <a:rPr lang="es" sz="4800" dirty="0">
                <a:solidFill>
                  <a:srgbClr val="FFFFFF"/>
                </a:solidFill>
                <a:latin typeface="Arial"/>
                <a:ea typeface="Arial"/>
                <a:cs typeface="Arial"/>
              </a:rPr>
              <a:t> marketing ofrece una mejor manera de gestionar el fracaso y reduce </a:t>
            </a:r>
            <a:endParaRPr lang="pl-PL" sz="4800" dirty="0">
              <a:solidFill>
                <a:srgbClr val="FFFFFF"/>
              </a:solidFill>
              <a:latin typeface="Arial" panose="020B0604020202020204" pitchFamily="34" charset="0"/>
              <a:cs typeface="Arial" panose="020B0604020202020204" pitchFamily="34" charset="0"/>
            </a:endParaRPr>
          </a:p>
          <a:p>
            <a:pPr algn="r"/>
            <a:r>
              <a:rPr lang="es" sz="4800" dirty="0">
                <a:solidFill>
                  <a:srgbClr val="FFFFFF"/>
                </a:solidFill>
                <a:latin typeface="Arial"/>
                <a:ea typeface="Arial"/>
                <a:cs typeface="Arial"/>
              </a:rPr>
              <a:t>el riesgo del mismo, reconociéndolo  como parte del proceso,</a:t>
            </a:r>
          </a:p>
          <a:p>
            <a:pPr algn="r"/>
            <a:endParaRPr lang="en-US" sz="4800" dirty="0">
              <a:solidFill>
                <a:srgbClr val="FFFFFF"/>
              </a:solidFill>
              <a:latin typeface="Arial" panose="020B0604020202020204" pitchFamily="34" charset="0"/>
              <a:cs typeface="Arial" panose="020B0604020202020204" pitchFamily="34" charset="0"/>
            </a:endParaRPr>
          </a:p>
          <a:p>
            <a:pPr algn="r"/>
            <a:r>
              <a:rPr lang="es" sz="4800" b="1" i="0" strike="noStrike" cap="none" spc="0" baseline="0" dirty="0">
                <a:solidFill>
                  <a:srgbClr val="FFFFFF"/>
                </a:solidFill>
                <a:effectLst/>
                <a:latin typeface="Arial"/>
                <a:ea typeface="Arial"/>
                <a:cs typeface="Arial"/>
              </a:rPr>
              <a:t>– aceptándolo</a:t>
            </a:r>
          </a:p>
          <a:p>
            <a:pPr algn="r"/>
            <a:endParaRPr lang="en-US" sz="4800" dirty="0">
              <a:solidFill>
                <a:srgbClr val="FFFFFF"/>
              </a:solidFill>
              <a:latin typeface="Arial" panose="020B0604020202020204" pitchFamily="34" charset="0"/>
              <a:cs typeface="Arial" panose="020B0604020202020204" pitchFamily="34" charset="0"/>
            </a:endParaRPr>
          </a:p>
          <a:p>
            <a:pPr algn="r"/>
            <a:r>
              <a:rPr lang="es" sz="4800" b="1" i="0" strike="noStrike" cap="none" spc="0" baseline="0" dirty="0">
                <a:solidFill>
                  <a:srgbClr val="FFFFFF"/>
                </a:solidFill>
                <a:effectLst/>
                <a:latin typeface="Arial"/>
                <a:ea typeface="Arial"/>
                <a:cs typeface="Arial"/>
              </a:rPr>
              <a:t> y realizando </a:t>
            </a:r>
          </a:p>
          <a:p>
            <a:pPr algn="r"/>
            <a:r>
              <a:rPr lang="es" sz="4800" b="1" i="0" strike="noStrike" cap="none" spc="0" baseline="0" dirty="0">
                <a:solidFill>
                  <a:srgbClr val="FFFFFF"/>
                </a:solidFill>
                <a:effectLst/>
                <a:latin typeface="Arial"/>
                <a:ea typeface="Arial"/>
                <a:cs typeface="Arial"/>
              </a:rPr>
              <a:t>cambios </a:t>
            </a:r>
          </a:p>
          <a:p>
            <a:pPr algn="r"/>
            <a:r>
              <a:rPr lang="es" sz="4800" b="1" i="0" strike="noStrike" cap="none" spc="0" baseline="0" dirty="0">
                <a:solidFill>
                  <a:srgbClr val="FFFFFF"/>
                </a:solidFill>
                <a:effectLst/>
                <a:latin typeface="Arial"/>
                <a:ea typeface="Arial"/>
                <a:cs typeface="Arial"/>
              </a:rPr>
              <a:t>rápidos e </a:t>
            </a:r>
          </a:p>
          <a:p>
            <a:pPr algn="r"/>
            <a:r>
              <a:rPr lang="es" sz="4800" b="1" i="0" strike="noStrike" cap="none" spc="0" baseline="0" dirty="0">
                <a:solidFill>
                  <a:srgbClr val="FFFFFF"/>
                </a:solidFill>
                <a:effectLst/>
                <a:latin typeface="Arial"/>
                <a:ea typeface="Arial"/>
                <a:cs typeface="Arial"/>
              </a:rPr>
              <a:t>informados </a:t>
            </a:r>
          </a:p>
          <a:p>
            <a:pPr algn="r"/>
            <a:r>
              <a:rPr lang="es" sz="4800" b="1" i="0" strike="noStrike" cap="none" spc="0" baseline="0" dirty="0">
                <a:solidFill>
                  <a:srgbClr val="FFFFFF"/>
                </a:solidFill>
                <a:effectLst/>
                <a:latin typeface="Arial"/>
                <a:ea typeface="Arial"/>
                <a:cs typeface="Arial"/>
              </a:rPr>
              <a:t>que hagan evolucionar </a:t>
            </a:r>
          </a:p>
          <a:p>
            <a:pPr algn="r"/>
            <a:r>
              <a:rPr lang="es" sz="4800" b="1" i="0" strike="noStrike" cap="none" spc="0" baseline="0" dirty="0">
                <a:solidFill>
                  <a:srgbClr val="FFFFFF"/>
                </a:solidFill>
                <a:effectLst/>
                <a:latin typeface="Arial"/>
                <a:ea typeface="Arial"/>
                <a:cs typeface="Arial"/>
              </a:rPr>
              <a:t>el plan</a:t>
            </a:r>
            <a:endParaRPr lang="pl-PL" sz="4800" dirty="0">
              <a:solidFill>
                <a:srgbClr val="FFFFFF"/>
              </a:solidFill>
              <a:latin typeface="Arial" panose="020B0604020202020204" pitchFamily="34" charset="0"/>
              <a:cs typeface="Arial" panose="020B0604020202020204" pitchFamily="34" charset="0"/>
            </a:endParaRPr>
          </a:p>
          <a:p>
            <a:pPr algn="r"/>
            <a:r>
              <a:rPr lang="es" sz="4800" b="1" i="0" strike="noStrike" cap="none" spc="0" baseline="0" dirty="0">
                <a:solidFill>
                  <a:srgbClr val="FFFFFF"/>
                </a:solidFill>
                <a:effectLst/>
                <a:latin typeface="Arial"/>
                <a:ea typeface="Arial"/>
                <a:cs typeface="Arial"/>
              </a:rPr>
              <a:t>a lo largo </a:t>
            </a:r>
          </a:p>
          <a:p>
            <a:pPr algn="r"/>
            <a:r>
              <a:rPr lang="es" sz="4800" b="1" i="0" strike="noStrike" cap="none" spc="0" baseline="0" dirty="0">
                <a:solidFill>
                  <a:srgbClr val="FFFFFF"/>
                </a:solidFill>
                <a:effectLst/>
                <a:latin typeface="Arial"/>
                <a:ea typeface="Arial"/>
                <a:cs typeface="Arial"/>
              </a:rPr>
              <a:t>del camino.</a:t>
            </a:r>
            <a:endParaRPr lang="pl-PL" sz="4800" dirty="0">
              <a:solidFill>
                <a:srgbClr val="FFFFFF"/>
              </a:solidFill>
              <a:latin typeface="Arial" panose="020B0604020202020204" pitchFamily="34" charset="0"/>
              <a:cs typeface="Arial" panose="020B0604020202020204" pitchFamily="34" charset="0"/>
            </a:endParaRPr>
          </a:p>
        </p:txBody>
      </p:sp>
      <p:sp>
        <p:nvSpPr>
          <p:cNvPr id="4" name="Prostokąt 3">
            <a:extLst>
              <a:ext uri="{FF2B5EF4-FFF2-40B4-BE49-F238E27FC236}">
                <a16:creationId xmlns:a16="http://schemas.microsoft.com/office/drawing/2014/main" id="{AB6FCB31-2D33-43DD-A08C-8385CFEAD398}"/>
              </a:ext>
            </a:extLst>
          </p:cNvPr>
          <p:cNvSpPr/>
          <p:nvPr/>
        </p:nvSpPr>
        <p:spPr>
          <a:xfrm>
            <a:off x="738978" y="953195"/>
            <a:ext cx="14245524" cy="2123658"/>
          </a:xfrm>
          <a:prstGeom prst="rect">
            <a:avLst/>
          </a:prstGeom>
        </p:spPr>
        <p:txBody>
          <a:bodyPr wrap="square">
            <a:spAutoFit/>
          </a:bodyPr>
          <a:lstStyle/>
          <a:p>
            <a:pPr algn="l"/>
            <a:r>
              <a:rPr lang="es" sz="6600" b="1" i="0" strike="noStrike" cap="none" spc="0" baseline="0" dirty="0">
                <a:solidFill>
                  <a:srgbClr val="53585F"/>
                </a:solidFill>
                <a:effectLst/>
              </a:rPr>
              <a:t>Además, sobre la base del </a:t>
            </a:r>
            <a:r>
              <a:rPr lang="es-ES" sz="6600" b="1" dirty="0">
                <a:solidFill>
                  <a:srgbClr val="52575D"/>
                </a:solidFill>
              </a:rPr>
              <a:t>LEAN</a:t>
            </a:r>
            <a:r>
              <a:rPr lang="es" sz="6600" b="1" i="0" strike="noStrike" cap="none" spc="0" baseline="0" dirty="0">
                <a:solidFill>
                  <a:schemeClr val="tx2">
                    <a:lumMod val="50000"/>
                  </a:schemeClr>
                </a:solidFill>
                <a:effectLst/>
              </a:rPr>
              <a:t> </a:t>
            </a:r>
            <a:r>
              <a:rPr lang="es" sz="6600" b="1" i="0" strike="noStrike" cap="none" spc="0" baseline="0" dirty="0">
                <a:solidFill>
                  <a:srgbClr val="53585F"/>
                </a:solidFill>
                <a:effectLst/>
              </a:rPr>
              <a:t>Marketing, también se puede:</a:t>
            </a:r>
          </a:p>
        </p:txBody>
      </p:sp>
      <p:sp>
        <p:nvSpPr>
          <p:cNvPr id="6" name="Prostokąt 5">
            <a:extLst>
              <a:ext uri="{FF2B5EF4-FFF2-40B4-BE49-F238E27FC236}">
                <a16:creationId xmlns:a16="http://schemas.microsoft.com/office/drawing/2014/main" id="{C40C1AC2-0112-4209-94AE-222184E15F7F}"/>
              </a:ext>
            </a:extLst>
          </p:cNvPr>
          <p:cNvSpPr/>
          <p:nvPr/>
        </p:nvSpPr>
        <p:spPr>
          <a:xfrm>
            <a:off x="1047751" y="12515671"/>
            <a:ext cx="9315450" cy="1200329"/>
          </a:xfrm>
          <a:prstGeom prst="rect">
            <a:avLst/>
          </a:prstGeom>
        </p:spPr>
        <p:txBody>
          <a:bodyPr wrap="square">
            <a:spAutoFit/>
          </a:bodyPr>
          <a:lstStyle/>
          <a:p>
            <a:r>
              <a:rPr lang="es" sz="2400" b="0" i="0" strike="noStrike" cap="none" spc="0" baseline="0" dirty="0">
                <a:solidFill>
                  <a:srgbClr val="A6A7AC"/>
                </a:solidFill>
                <a:effectLst/>
                <a:latin typeface="Arial"/>
                <a:ea typeface="Arial"/>
                <a:cs typeface="Arial"/>
              </a:rPr>
              <a:t>Fuente: https://cmgpartners.com/blog/what-is-</a:t>
            </a:r>
            <a:r>
              <a:rPr lang="es-ES" sz="2400" b="0" i="0" strike="noStrike" cap="none" spc="0" baseline="0" dirty="0">
                <a:solidFill>
                  <a:srgbClr val="A6A7AC"/>
                </a:solidFill>
                <a:effectLst/>
                <a:latin typeface="Arial"/>
                <a:ea typeface="Arial"/>
                <a:cs typeface="Arial"/>
              </a:rPr>
              <a:t>LEAN</a:t>
            </a:r>
            <a:r>
              <a:rPr lang="es" sz="2400" b="0" i="0" strike="noStrike" cap="none" spc="0" baseline="0" dirty="0">
                <a:solidFill>
                  <a:srgbClr val="A6A7AC"/>
                </a:solidFill>
                <a:effectLst/>
                <a:latin typeface="Arial"/>
                <a:ea typeface="Arial"/>
                <a:cs typeface="Arial"/>
              </a:rPr>
              <a:t>-marketing/</a:t>
            </a:r>
          </a:p>
          <a:p>
            <a:r>
              <a:rPr lang="es" sz="2400" b="0" i="0" strike="noStrike" cap="none" spc="0" baseline="0" dirty="0">
                <a:solidFill>
                  <a:srgbClr val="A6A7AC"/>
                </a:solidFill>
                <a:effectLst/>
                <a:latin typeface="Arial"/>
                <a:ea typeface="Arial"/>
                <a:cs typeface="Arial"/>
              </a:rPr>
              <a:t>https://www.ironpaper.com/webintel/articles/what-is-</a:t>
            </a:r>
            <a:r>
              <a:rPr lang="es-ES" sz="2400" b="0" i="0" strike="noStrike" cap="none" spc="0" baseline="0" dirty="0">
                <a:solidFill>
                  <a:srgbClr val="A6A7AC"/>
                </a:solidFill>
                <a:effectLst/>
                <a:latin typeface="Arial"/>
                <a:ea typeface="Arial"/>
                <a:cs typeface="Arial"/>
              </a:rPr>
              <a:t>LEAN</a:t>
            </a:r>
            <a:r>
              <a:rPr lang="es" sz="2400" b="0" i="0" strike="noStrike" cap="none" spc="0" baseline="0" dirty="0">
                <a:solidFill>
                  <a:srgbClr val="A6A7AC"/>
                </a:solidFill>
                <a:effectLst/>
                <a:latin typeface="Arial"/>
                <a:ea typeface="Arial"/>
                <a:cs typeface="Arial"/>
              </a:rPr>
              <a:t>-marketing/</a:t>
            </a: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8657" y="6429057"/>
            <a:ext cx="9163090" cy="6289280"/>
          </a:xfrm>
          <a:prstGeom prst="rect">
            <a:avLst/>
          </a:prstGeom>
        </p:spPr>
      </p:pic>
      <p:sp>
        <p:nvSpPr>
          <p:cNvPr id="8" name="Prostokąt 3">
            <a:extLst>
              <a:ext uri="{FF2B5EF4-FFF2-40B4-BE49-F238E27FC236}">
                <a16:creationId xmlns:a16="http://schemas.microsoft.com/office/drawing/2014/main" id="{AB6FCB31-2D33-43DD-A08C-8385CFEAD398}"/>
              </a:ext>
            </a:extLst>
          </p:cNvPr>
          <p:cNvSpPr/>
          <p:nvPr/>
        </p:nvSpPr>
        <p:spPr>
          <a:xfrm>
            <a:off x="738978" y="3669450"/>
            <a:ext cx="15883508" cy="5909310"/>
          </a:xfrm>
          <a:prstGeom prst="rect">
            <a:avLst/>
          </a:prstGeom>
        </p:spPr>
        <p:txBody>
          <a:bodyPr wrap="square">
            <a:spAutoFit/>
          </a:bodyPr>
          <a:lstStyle/>
          <a:p>
            <a:pPr marL="742950" indent="-742950" algn="l">
              <a:buFont typeface="Arial" panose="020B0604020202020204" pitchFamily="34" charset="0"/>
              <a:buChar char="•"/>
            </a:pPr>
            <a:r>
              <a:rPr lang="es" sz="5400" b="1" i="0" strike="noStrike" cap="none" spc="0" baseline="0" dirty="0">
                <a:solidFill>
                  <a:srgbClr val="496F63"/>
                </a:solidFill>
                <a:effectLst/>
              </a:rPr>
              <a:t>Mantener la organización centrada en el cliente.</a:t>
            </a:r>
          </a:p>
          <a:p>
            <a:pPr marL="742950" indent="-742950" algn="l">
              <a:buFont typeface="Arial" panose="020B0604020202020204" pitchFamily="34" charset="0"/>
              <a:buChar char="•"/>
            </a:pPr>
            <a:r>
              <a:rPr lang="es" sz="5400" b="1" i="0" strike="noStrike" cap="none" spc="0" baseline="0" dirty="0">
                <a:solidFill>
                  <a:srgbClr val="496F63"/>
                </a:solidFill>
                <a:effectLst/>
              </a:rPr>
              <a:t>Mejorar la velocidad de comercialización.</a:t>
            </a:r>
          </a:p>
          <a:p>
            <a:pPr marL="742950" indent="-742950" algn="l">
              <a:buFont typeface="Arial" panose="020B0604020202020204" pitchFamily="34" charset="0"/>
              <a:buChar char="•"/>
            </a:pPr>
            <a:r>
              <a:rPr lang="es" sz="5400" b="1" i="0" strike="noStrike" cap="none" spc="0" baseline="0" dirty="0">
                <a:solidFill>
                  <a:srgbClr val="496F63"/>
                </a:solidFill>
                <a:effectLst/>
              </a:rPr>
              <a:t>Lograr que los equipos sean más productivos.</a:t>
            </a:r>
          </a:p>
          <a:p>
            <a:pPr marL="742950" indent="-742950" algn="l">
              <a:buFont typeface="Arial" panose="020B0604020202020204" pitchFamily="34" charset="0"/>
              <a:buChar char="•"/>
            </a:pPr>
            <a:r>
              <a:rPr lang="es" sz="5400" b="1" i="0" strike="noStrike" cap="none" spc="0" baseline="0" dirty="0">
                <a:solidFill>
                  <a:srgbClr val="496F63"/>
                </a:solidFill>
                <a:effectLst/>
              </a:rPr>
              <a:t>Proporcionar productos finales </a:t>
            </a:r>
            <a:endParaRPr lang="es" sz="5400" b="1" dirty="0">
              <a:solidFill>
                <a:srgbClr val="496F63"/>
              </a:solidFill>
            </a:endParaRPr>
          </a:p>
          <a:p>
            <a:pPr algn="l"/>
            <a:r>
              <a:rPr lang="es" sz="5400" b="1" i="0" strike="noStrike" cap="none" spc="0" dirty="0">
                <a:solidFill>
                  <a:srgbClr val="496F63"/>
                </a:solidFill>
                <a:effectLst/>
              </a:rPr>
              <a:t>    </a:t>
            </a:r>
            <a:r>
              <a:rPr lang="es" sz="5400" b="1" i="0" strike="noStrike" cap="none" spc="0" baseline="0" dirty="0">
                <a:solidFill>
                  <a:srgbClr val="496F63"/>
                </a:solidFill>
                <a:effectLst/>
              </a:rPr>
              <a:t>mejores y más adecuados.</a:t>
            </a:r>
          </a:p>
          <a:p>
            <a:pPr marL="742950" indent="-742950" algn="l">
              <a:buFont typeface="Arial" panose="020B0604020202020204" pitchFamily="34" charset="0"/>
              <a:buChar char="•"/>
            </a:pPr>
            <a:r>
              <a:rPr lang="es" sz="5400" b="1" i="0" strike="noStrike" cap="none" spc="0" baseline="0" dirty="0">
                <a:solidFill>
                  <a:srgbClr val="496F63"/>
                </a:solidFill>
                <a:effectLst/>
              </a:rPr>
              <a:t>Aumentar el rendimiento/velocidad </a:t>
            </a:r>
          </a:p>
          <a:p>
            <a:pPr algn="l"/>
            <a:r>
              <a:rPr lang="es" sz="5400" b="1" dirty="0">
                <a:solidFill>
                  <a:srgbClr val="496F63"/>
                </a:solidFill>
              </a:rPr>
              <a:t>	</a:t>
            </a:r>
            <a:r>
              <a:rPr lang="es" sz="5400" b="1" i="0" strike="noStrike" cap="none" spc="0" baseline="0" dirty="0">
                <a:solidFill>
                  <a:srgbClr val="496F63"/>
                </a:solidFill>
                <a:effectLst/>
              </a:rPr>
              <a:t>del trabajo entregado.</a:t>
            </a:r>
            <a:endParaRPr lang="pl-PL" sz="5400" b="1" dirty="0">
              <a:solidFill>
                <a:srgbClr val="496F63"/>
              </a:solidFill>
            </a:endParaRPr>
          </a:p>
        </p:txBody>
      </p:sp>
    </p:spTree>
    <p:extLst>
      <p:ext uri="{BB962C8B-B14F-4D97-AF65-F5344CB8AC3E}">
        <p14:creationId xmlns:p14="http://schemas.microsoft.com/office/powerpoint/2010/main" val="194334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1000"/>
                                        <p:tgtEl>
                                          <p:spTgt spid="8">
                                            <p:txEl>
                                              <p:pRg st="0" end="0"/>
                                            </p:txEl>
                                          </p:spTgt>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par>
                    <p:cTn id="17" fill="hold" nodeType="clickPar">
                      <p:stCondLst>
                        <p:cond delay="indefinite"/>
                        <p:cond evt="onBegin" delay="0">
                          <p:tn val="16"/>
                        </p:cond>
                      </p:stCondLst>
                      <p:childTnLst>
                        <p:par>
                          <p:cTn id="18" fill="hold" nodeType="after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up)">
                                      <p:cBhvr>
                                        <p:cTn id="21" dur="1000"/>
                                        <p:tgtEl>
                                          <p:spTgt spid="8">
                                            <p:txEl>
                                              <p:pRg st="1" end="1"/>
                                            </p:txEl>
                                          </p:spTgt>
                                        </p:tgtEl>
                                      </p:cBhvr>
                                    </p:animEffect>
                                  </p:childTnLst>
                                </p:cTn>
                              </p:par>
                            </p:childTnLst>
                          </p:cTn>
                        </p:par>
                      </p:childTnLst>
                    </p:cTn>
                  </p:par>
                  <p:par>
                    <p:cTn id="22" fill="hold" nodeType="clickPar">
                      <p:stCondLst>
                        <p:cond delay="indefinite"/>
                        <p:cond evt="onBegin" delay="0">
                          <p:tn val="21"/>
                        </p:cond>
                      </p:stCondLst>
                      <p:childTnLst>
                        <p:par>
                          <p:cTn id="23" fill="hold" nodeType="after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wipe(up)">
                                      <p:cBhvr>
                                        <p:cTn id="26" dur="1000"/>
                                        <p:tgtEl>
                                          <p:spTgt spid="8">
                                            <p:txEl>
                                              <p:pRg st="2" end="2"/>
                                            </p:txEl>
                                          </p:spTgt>
                                        </p:tgtEl>
                                      </p:cBhvr>
                                    </p:animEffect>
                                  </p:childTnLst>
                                </p:cTn>
                              </p:par>
                            </p:childTnLst>
                          </p:cTn>
                        </p:par>
                      </p:childTnLst>
                    </p:cTn>
                  </p:par>
                  <p:par>
                    <p:cTn id="27" fill="hold" nodeType="clickPar">
                      <p:stCondLst>
                        <p:cond delay="indefinite"/>
                        <p:cond evt="onBegin" delay="0">
                          <p:tn val="26"/>
                        </p:cond>
                      </p:stCondLst>
                      <p:childTnLst>
                        <p:par>
                          <p:cTn id="28" fill="hold" nodeType="after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wipe(up)">
                                      <p:cBhvr>
                                        <p:cTn id="31" dur="1000"/>
                                        <p:tgtEl>
                                          <p:spTgt spid="8">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wipe(up)">
                                      <p:cBhvr>
                                        <p:cTn id="36" dur="1000"/>
                                        <p:tgtEl>
                                          <p:spTgt spid="8">
                                            <p:txEl>
                                              <p:pRg st="4" end="4"/>
                                            </p:txEl>
                                          </p:spTgt>
                                        </p:tgtEl>
                                      </p:cBhvr>
                                    </p:animEffect>
                                  </p:childTnLst>
                                </p:cTn>
                              </p:par>
                            </p:childTnLst>
                          </p:cTn>
                        </p:par>
                      </p:childTnLst>
                    </p:cTn>
                  </p:par>
                  <p:par>
                    <p:cTn id="37" fill="hold" nodeType="clickPar">
                      <p:stCondLst>
                        <p:cond delay="indefinite"/>
                        <p:cond evt="onBegin" delay="0">
                          <p:tn val="31"/>
                        </p:cond>
                      </p:stCondLst>
                      <p:childTnLst>
                        <p:par>
                          <p:cTn id="38" fill="hold" nodeType="after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Effect transition="in" filter="wipe(up)">
                                      <p:cBhvr>
                                        <p:cTn id="41" dur="1000"/>
                                        <p:tgtEl>
                                          <p:spTgt spid="8">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txEl>
                                              <p:pRg st="6" end="6"/>
                                            </p:txEl>
                                          </p:spTgt>
                                        </p:tgtEl>
                                        <p:attrNameLst>
                                          <p:attrName>style.visibility</p:attrName>
                                        </p:attrNameLst>
                                      </p:cBhvr>
                                      <p:to>
                                        <p:strVal val="visible"/>
                                      </p:to>
                                    </p:set>
                                    <p:animEffect transition="in" filter="wipe(up)">
                                      <p:cBhvr>
                                        <p:cTn id="46" dur="1000"/>
                                        <p:tgtEl>
                                          <p:spTgt spid="8">
                                            <p:txEl>
                                              <p:pRg st="6" end="6"/>
                                            </p:txEl>
                                          </p:spTgt>
                                        </p:tgtEl>
                                      </p:cBhvr>
                                    </p:animEffect>
                                  </p:childTnLst>
                                </p:cTn>
                              </p:par>
                            </p:childTnLst>
                          </p:cTn>
                        </p:par>
                      </p:childTnLst>
                    </p:cTn>
                  </p:par>
                  <p:par>
                    <p:cTn id="47" fill="hold" nodeType="clickPar">
                      <p:stCondLst>
                        <p:cond delay="indefinite"/>
                        <p:cond evt="onBegin" delay="0">
                          <p:tn val="41"/>
                        </p:cond>
                      </p:stCondLst>
                      <p:childTnLst>
                        <p:par>
                          <p:cTn id="48" fill="hold" nodeType="after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0">
                                            <p:bg/>
                                          </p:spTgt>
                                        </p:tgtEl>
                                        <p:attrNameLst>
                                          <p:attrName>style.visibility</p:attrName>
                                        </p:attrNameLst>
                                      </p:cBhvr>
                                      <p:to>
                                        <p:strVal val="visible"/>
                                      </p:to>
                                    </p:set>
                                    <p:animEffect transition="in" filter="fade">
                                      <p:cBhvr>
                                        <p:cTn id="51" dur="1000"/>
                                        <p:tgtEl>
                                          <p:spTgt spid="130">
                                            <p:bg/>
                                          </p:spTgt>
                                        </p:tgtEl>
                                      </p:cBhvr>
                                    </p:animEffect>
                                  </p:childTnLst>
                                </p:cTn>
                              </p:par>
                            </p:childTnLst>
                          </p:cTn>
                        </p:par>
                        <p:par>
                          <p:cTn id="52" fill="hold" nodeType="afterGroup">
                            <p:stCondLst>
                              <p:cond delay="1000"/>
                            </p:stCondLst>
                            <p:childTnLst>
                              <p:par>
                                <p:cTn id="53" presetID="10" presetClass="entr" presetSubtype="0" fill="hold" grpId="0" nodeType="afterEffect">
                                  <p:stCondLst>
                                    <p:cond delay="500"/>
                                  </p:stCondLst>
                                  <p:childTnLst>
                                    <p:set>
                                      <p:cBhvr>
                                        <p:cTn id="54" dur="1" fill="hold">
                                          <p:stCondLst>
                                            <p:cond delay="0"/>
                                          </p:stCondLst>
                                        </p:cTn>
                                        <p:tgtEl>
                                          <p:spTgt spid="130">
                                            <p:txEl>
                                              <p:pRg st="3" end="3"/>
                                            </p:txEl>
                                          </p:spTgt>
                                        </p:tgtEl>
                                        <p:attrNameLst>
                                          <p:attrName>style.visibility</p:attrName>
                                        </p:attrNameLst>
                                      </p:cBhvr>
                                      <p:to>
                                        <p:strVal val="visible"/>
                                      </p:to>
                                    </p:set>
                                    <p:animEffect transition="in" filter="fade">
                                      <p:cBhvr>
                                        <p:cTn id="55" dur="1000"/>
                                        <p:tgtEl>
                                          <p:spTgt spid="130">
                                            <p:txEl>
                                              <p:pRg st="3" end="3"/>
                                            </p:txEl>
                                          </p:spTgt>
                                        </p:tgtEl>
                                      </p:cBhvr>
                                    </p:animEffect>
                                  </p:childTnLst>
                                </p:cTn>
                              </p:par>
                            </p:childTnLst>
                          </p:cTn>
                        </p:par>
                        <p:par>
                          <p:cTn id="56" fill="hold" nodeType="afterGroup">
                            <p:stCondLst>
                              <p:cond delay="2500"/>
                            </p:stCondLst>
                            <p:childTnLst>
                              <p:par>
                                <p:cTn id="57" presetID="10" presetClass="entr" presetSubtype="0" fill="hold" grpId="0" nodeType="afterEffect">
                                  <p:stCondLst>
                                    <p:cond delay="500"/>
                                  </p:stCondLst>
                                  <p:childTnLst>
                                    <p:set>
                                      <p:cBhvr>
                                        <p:cTn id="58" dur="1" fill="hold">
                                          <p:stCondLst>
                                            <p:cond delay="0"/>
                                          </p:stCondLst>
                                        </p:cTn>
                                        <p:tgtEl>
                                          <p:spTgt spid="130">
                                            <p:txEl>
                                              <p:pRg st="5" end="5"/>
                                            </p:txEl>
                                          </p:spTgt>
                                        </p:tgtEl>
                                        <p:attrNameLst>
                                          <p:attrName>style.visibility</p:attrName>
                                        </p:attrNameLst>
                                      </p:cBhvr>
                                      <p:to>
                                        <p:strVal val="visible"/>
                                      </p:to>
                                    </p:set>
                                    <p:animEffect transition="in" filter="fade">
                                      <p:cBhvr>
                                        <p:cTn id="59" dur="1000"/>
                                        <p:tgtEl>
                                          <p:spTgt spid="130">
                                            <p:txEl>
                                              <p:pRg st="5" end="5"/>
                                            </p:txEl>
                                          </p:spTgt>
                                        </p:tgtEl>
                                      </p:cBhvr>
                                    </p:animEffect>
                                  </p:childTnLst>
                                </p:cTn>
                              </p:par>
                            </p:childTnLst>
                          </p:cTn>
                        </p:par>
                        <p:par>
                          <p:cTn id="60" fill="hold">
                            <p:stCondLst>
                              <p:cond delay="4000"/>
                            </p:stCondLst>
                            <p:childTnLst>
                              <p:par>
                                <p:cTn id="61" presetID="10" presetClass="entr" presetSubtype="0" fill="hold" grpId="0" nodeType="afterEffect">
                                  <p:stCondLst>
                                    <p:cond delay="500"/>
                                  </p:stCondLst>
                                  <p:childTnLst>
                                    <p:set>
                                      <p:cBhvr>
                                        <p:cTn id="62" dur="1" fill="hold">
                                          <p:stCondLst>
                                            <p:cond delay="0"/>
                                          </p:stCondLst>
                                        </p:cTn>
                                        <p:tgtEl>
                                          <p:spTgt spid="130">
                                            <p:txEl>
                                              <p:pRg st="6" end="6"/>
                                            </p:txEl>
                                          </p:spTgt>
                                        </p:tgtEl>
                                        <p:attrNameLst>
                                          <p:attrName>style.visibility</p:attrName>
                                        </p:attrNameLst>
                                      </p:cBhvr>
                                      <p:to>
                                        <p:strVal val="visible"/>
                                      </p:to>
                                    </p:set>
                                    <p:animEffect transition="in" filter="fade">
                                      <p:cBhvr>
                                        <p:cTn id="63" dur="1000"/>
                                        <p:tgtEl>
                                          <p:spTgt spid="130">
                                            <p:txEl>
                                              <p:pRg st="6" end="6"/>
                                            </p:txEl>
                                          </p:spTgt>
                                        </p:tgtEl>
                                      </p:cBhvr>
                                    </p:animEffect>
                                  </p:childTnLst>
                                </p:cTn>
                              </p:par>
                            </p:childTnLst>
                          </p:cTn>
                        </p:par>
                        <p:par>
                          <p:cTn id="64" fill="hold">
                            <p:stCondLst>
                              <p:cond delay="5500"/>
                            </p:stCondLst>
                            <p:childTnLst>
                              <p:par>
                                <p:cTn id="65" presetID="10" presetClass="entr" presetSubtype="0" fill="hold" grpId="0" nodeType="afterEffect">
                                  <p:stCondLst>
                                    <p:cond delay="500"/>
                                  </p:stCondLst>
                                  <p:childTnLst>
                                    <p:set>
                                      <p:cBhvr>
                                        <p:cTn id="66" dur="1" fill="hold">
                                          <p:stCondLst>
                                            <p:cond delay="0"/>
                                          </p:stCondLst>
                                        </p:cTn>
                                        <p:tgtEl>
                                          <p:spTgt spid="130">
                                            <p:txEl>
                                              <p:pRg st="7" end="7"/>
                                            </p:txEl>
                                          </p:spTgt>
                                        </p:tgtEl>
                                        <p:attrNameLst>
                                          <p:attrName>style.visibility</p:attrName>
                                        </p:attrNameLst>
                                      </p:cBhvr>
                                      <p:to>
                                        <p:strVal val="visible"/>
                                      </p:to>
                                    </p:set>
                                    <p:animEffect transition="in" filter="fade">
                                      <p:cBhvr>
                                        <p:cTn id="67" dur="1000"/>
                                        <p:tgtEl>
                                          <p:spTgt spid="130">
                                            <p:txEl>
                                              <p:pRg st="7" end="7"/>
                                            </p:txEl>
                                          </p:spTgt>
                                        </p:tgtEl>
                                      </p:cBhvr>
                                    </p:animEffect>
                                  </p:childTnLst>
                                </p:cTn>
                              </p:par>
                            </p:childTnLst>
                          </p:cTn>
                        </p:par>
                        <p:par>
                          <p:cTn id="68" fill="hold">
                            <p:stCondLst>
                              <p:cond delay="7000"/>
                            </p:stCondLst>
                            <p:childTnLst>
                              <p:par>
                                <p:cTn id="69" presetID="10" presetClass="entr" presetSubtype="0" fill="hold" grpId="0" nodeType="afterEffect">
                                  <p:stCondLst>
                                    <p:cond delay="500"/>
                                  </p:stCondLst>
                                  <p:childTnLst>
                                    <p:set>
                                      <p:cBhvr>
                                        <p:cTn id="70" dur="1" fill="hold">
                                          <p:stCondLst>
                                            <p:cond delay="0"/>
                                          </p:stCondLst>
                                        </p:cTn>
                                        <p:tgtEl>
                                          <p:spTgt spid="130">
                                            <p:txEl>
                                              <p:pRg st="8" end="8"/>
                                            </p:txEl>
                                          </p:spTgt>
                                        </p:tgtEl>
                                        <p:attrNameLst>
                                          <p:attrName>style.visibility</p:attrName>
                                        </p:attrNameLst>
                                      </p:cBhvr>
                                      <p:to>
                                        <p:strVal val="visible"/>
                                      </p:to>
                                    </p:set>
                                    <p:animEffect transition="in" filter="fade">
                                      <p:cBhvr>
                                        <p:cTn id="71" dur="1000"/>
                                        <p:tgtEl>
                                          <p:spTgt spid="130">
                                            <p:txEl>
                                              <p:pRg st="8" end="8"/>
                                            </p:txEl>
                                          </p:spTgt>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130">
                                            <p:txEl>
                                              <p:pRg st="9" end="9"/>
                                            </p:txEl>
                                          </p:spTgt>
                                        </p:tgtEl>
                                        <p:attrNameLst>
                                          <p:attrName>style.visibility</p:attrName>
                                        </p:attrNameLst>
                                      </p:cBhvr>
                                      <p:to>
                                        <p:strVal val="visible"/>
                                      </p:to>
                                    </p:set>
                                    <p:animEffect transition="in" filter="fade">
                                      <p:cBhvr>
                                        <p:cTn id="74" dur="1000"/>
                                        <p:tgtEl>
                                          <p:spTgt spid="130">
                                            <p:txEl>
                                              <p:pRg st="9" end="9"/>
                                            </p:txEl>
                                          </p:spTgt>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130">
                                            <p:txEl>
                                              <p:pRg st="10" end="10"/>
                                            </p:txEl>
                                          </p:spTgt>
                                        </p:tgtEl>
                                        <p:attrNameLst>
                                          <p:attrName>style.visibility</p:attrName>
                                        </p:attrNameLst>
                                      </p:cBhvr>
                                      <p:to>
                                        <p:strVal val="visible"/>
                                      </p:to>
                                    </p:set>
                                    <p:animEffect transition="in" filter="fade">
                                      <p:cBhvr>
                                        <p:cTn id="77" dur="1000"/>
                                        <p:tgtEl>
                                          <p:spTgt spid="130">
                                            <p:txEl>
                                              <p:pRg st="10" end="10"/>
                                            </p:txEl>
                                          </p:spTgt>
                                        </p:tgtEl>
                                      </p:cBhvr>
                                    </p:animEffect>
                                  </p:childTnLst>
                                </p:cTn>
                              </p:par>
                              <p:par>
                                <p:cTn id="78" presetID="10" presetClass="entr" presetSubtype="0" fill="hold" grpId="0" nodeType="withEffect">
                                  <p:stCondLst>
                                    <p:cond delay="500"/>
                                  </p:stCondLst>
                                  <p:childTnLst>
                                    <p:set>
                                      <p:cBhvr>
                                        <p:cTn id="79" dur="1" fill="hold">
                                          <p:stCondLst>
                                            <p:cond delay="0"/>
                                          </p:stCondLst>
                                        </p:cTn>
                                        <p:tgtEl>
                                          <p:spTgt spid="130">
                                            <p:txEl>
                                              <p:pRg st="11" end="11"/>
                                            </p:txEl>
                                          </p:spTgt>
                                        </p:tgtEl>
                                        <p:attrNameLst>
                                          <p:attrName>style.visibility</p:attrName>
                                        </p:attrNameLst>
                                      </p:cBhvr>
                                      <p:to>
                                        <p:strVal val="visible"/>
                                      </p:to>
                                    </p:set>
                                    <p:animEffect transition="in" filter="fade">
                                      <p:cBhvr>
                                        <p:cTn id="80" dur="1000"/>
                                        <p:tgtEl>
                                          <p:spTgt spid="130">
                                            <p:txEl>
                                              <p:pRg st="11" end="11"/>
                                            </p:txEl>
                                          </p:spTgt>
                                        </p:tgtEl>
                                      </p:cBhvr>
                                    </p:animEffect>
                                  </p:childTnLst>
                                </p:cTn>
                              </p:par>
                              <p:par>
                                <p:cTn id="81" presetID="10" presetClass="entr" presetSubtype="0" fill="hold" grpId="0" nodeType="withEffect">
                                  <p:stCondLst>
                                    <p:cond delay="500"/>
                                  </p:stCondLst>
                                  <p:childTnLst>
                                    <p:set>
                                      <p:cBhvr>
                                        <p:cTn id="82" dur="1" fill="hold">
                                          <p:stCondLst>
                                            <p:cond delay="0"/>
                                          </p:stCondLst>
                                        </p:cTn>
                                        <p:tgtEl>
                                          <p:spTgt spid="130">
                                            <p:txEl>
                                              <p:pRg st="12" end="12"/>
                                            </p:txEl>
                                          </p:spTgt>
                                        </p:tgtEl>
                                        <p:attrNameLst>
                                          <p:attrName>style.visibility</p:attrName>
                                        </p:attrNameLst>
                                      </p:cBhvr>
                                      <p:to>
                                        <p:strVal val="visible"/>
                                      </p:to>
                                    </p:set>
                                    <p:animEffect transition="in" filter="fade">
                                      <p:cBhvr>
                                        <p:cTn id="83" dur="1000"/>
                                        <p:tgtEl>
                                          <p:spTgt spid="130">
                                            <p:txEl>
                                              <p:pRg st="12" end="12"/>
                                            </p:txEl>
                                          </p:spTgt>
                                        </p:tgtEl>
                                      </p:cBhvr>
                                    </p:animEffect>
                                  </p:childTnLst>
                                </p:cTn>
                              </p:par>
                            </p:childTnLst>
                          </p:cTn>
                        </p:par>
                        <p:par>
                          <p:cTn id="84" fill="hold" nodeType="afterGroup">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uiExpand="1" build="p" animBg="1"/>
      <p:bldP spid="4" grpId="0"/>
      <p:bldP spid="6" grpId="0"/>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D78F1-BBE0-8E40-ABCD-141A772B0A8A}"/>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6275466" y="-4863247"/>
            <a:ext cx="14041665" cy="15049440"/>
          </a:xfrm>
          <a:prstGeom prst="rect">
            <a:avLst/>
          </a:prstGeom>
        </p:spPr>
      </p:pic>
      <p:sp>
        <p:nvSpPr>
          <p:cNvPr id="116" name="Shape 116"/>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a:lstStyle/>
          <a:p>
            <a:fld id="{86CB4B4D-7CA3-9044-876B-883B54F8677D}" type="slidenum">
              <a:rPr/>
              <a:t>17</a:t>
            </a:fld>
            <a:endParaRPr/>
          </a:p>
        </p:txBody>
      </p:sp>
      <p:sp>
        <p:nvSpPr>
          <p:cNvPr id="118" name="Shape 118"/>
          <p:cNvSpPr/>
          <p:nvPr/>
        </p:nvSpPr>
        <p:spPr>
          <a:xfrm>
            <a:off x="-121434" y="316685"/>
            <a:ext cx="24505432" cy="3623192"/>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rmAutofit fontScale="82500" lnSpcReduction="20000"/>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es" sz="9000" b="1" i="0" strike="noStrike" cap="none" spc="0" baseline="0" dirty="0">
                <a:solidFill>
                  <a:srgbClr val="496F63"/>
                </a:solidFill>
                <a:effectLst/>
                <a:latin typeface="Arial"/>
                <a:ea typeface="Arial"/>
                <a:cs typeface="Arial"/>
              </a:rPr>
              <a:t>A continuación </a:t>
            </a:r>
            <a:r>
              <a:rPr lang="es" sz="9000" dirty="0">
                <a:solidFill>
                  <a:srgbClr val="496F63"/>
                </a:solidFill>
                <a:latin typeface="Arial"/>
                <a:ea typeface="Arial"/>
                <a:cs typeface="Arial"/>
              </a:rPr>
              <a:t>te</a:t>
            </a:r>
            <a:r>
              <a:rPr lang="es" sz="9000" b="1" i="0" strike="noStrike" cap="none" spc="0" baseline="0" dirty="0">
                <a:solidFill>
                  <a:srgbClr val="496F63"/>
                </a:solidFill>
                <a:effectLst/>
                <a:latin typeface="Arial"/>
                <a:ea typeface="Arial"/>
                <a:cs typeface="Arial"/>
              </a:rPr>
              <a:t> presentamos algunas preguntas útiles que debes responder si quiere hacer tu marketing más </a:t>
            </a:r>
            <a:r>
              <a:rPr lang="es-ES" sz="9000" b="1" i="0" strike="noStrike" cap="none" spc="0" baseline="0" dirty="0">
                <a:solidFill>
                  <a:srgbClr val="496F63"/>
                </a:solidFill>
                <a:effectLst/>
                <a:latin typeface="Arial"/>
                <a:ea typeface="Arial"/>
                <a:cs typeface="Arial"/>
              </a:rPr>
              <a:t>LEAN</a:t>
            </a:r>
            <a:r>
              <a:rPr lang="es" sz="9000" b="1" i="0" strike="noStrike" cap="none" spc="0" baseline="0" dirty="0">
                <a:solidFill>
                  <a:srgbClr val="496F63"/>
                </a:solidFill>
                <a:effectLst/>
                <a:latin typeface="Arial"/>
                <a:ea typeface="Arial"/>
                <a:cs typeface="Arial"/>
              </a:rPr>
              <a:t>:</a:t>
            </a:r>
            <a:endParaRPr sz="9000" dirty="0">
              <a:solidFill>
                <a:srgbClr val="496F63"/>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6EA6CDEC-B926-4499-80ED-CFD9CBE93588}"/>
              </a:ext>
            </a:extLst>
          </p:cNvPr>
          <p:cNvSpPr/>
          <p:nvPr/>
        </p:nvSpPr>
        <p:spPr>
          <a:xfrm>
            <a:off x="238225" y="3934023"/>
            <a:ext cx="11953775" cy="9325630"/>
          </a:xfrm>
          <a:prstGeom prst="rect">
            <a:avLst/>
          </a:prstGeom>
        </p:spPr>
        <p:txBody>
          <a:bodyPr wrap="square">
            <a:spAutoFit/>
          </a:bodyPr>
          <a:lstStyle/>
          <a:p>
            <a:pPr algn="l"/>
            <a:r>
              <a:rPr lang="es" sz="4800" b="1" i="0" strike="noStrike" cap="none" spc="0" baseline="0" dirty="0">
                <a:solidFill>
                  <a:srgbClr val="496F63"/>
                </a:solidFill>
                <a:effectLst/>
                <a:latin typeface="PT Sans"/>
                <a:ea typeface="PT Sans"/>
                <a:cs typeface="PT Sans"/>
              </a:rPr>
              <a:t>Descubrimiento y desarrollo de clientes:</a:t>
            </a:r>
          </a:p>
          <a:p>
            <a:pPr marL="685800" indent="-685800" algn="l">
              <a:buFont typeface="Arial" panose="020B0604020202020204" pitchFamily="34" charset="0"/>
              <a:buChar char="•"/>
            </a:pPr>
            <a:r>
              <a:rPr lang="es" sz="4000" b="1" i="0" strike="noStrike" cap="none" spc="0" baseline="0" dirty="0">
                <a:solidFill>
                  <a:srgbClr val="FF0000"/>
                </a:solidFill>
                <a:effectLst/>
              </a:rPr>
              <a:t>¿Cuáles son los problemas más importantes de los clientes?</a:t>
            </a:r>
          </a:p>
          <a:p>
            <a:pPr marL="685800" indent="-685800" algn="l">
              <a:buFont typeface="Arial" panose="020B0604020202020204" pitchFamily="34" charset="0"/>
              <a:buChar char="•"/>
            </a:pPr>
            <a:r>
              <a:rPr lang="es" sz="4000" b="1" i="0" strike="noStrike" cap="none" spc="0" baseline="0" dirty="0">
                <a:solidFill>
                  <a:srgbClr val="FF0000"/>
                </a:solidFill>
                <a:effectLst/>
              </a:rPr>
              <a:t>¿En qué aspectos nuestro producto/servicio resuelve dichos problemas?</a:t>
            </a:r>
          </a:p>
          <a:p>
            <a:pPr marL="685800" indent="-685800" algn="l">
              <a:buFont typeface="Arial" panose="020B0604020202020204" pitchFamily="34" charset="0"/>
              <a:buChar char="•"/>
            </a:pPr>
            <a:r>
              <a:rPr lang="es" sz="4000" b="1" i="0" strike="noStrike" cap="none" spc="0" baseline="0" dirty="0">
                <a:solidFill>
                  <a:srgbClr val="FF0000"/>
                </a:solidFill>
                <a:effectLst/>
              </a:rPr>
              <a:t>¿Quién es nuestro cliente concretamente?</a:t>
            </a:r>
          </a:p>
          <a:p>
            <a:pPr marL="685800" indent="-685800" algn="l">
              <a:buFont typeface="Arial" panose="020B0604020202020204" pitchFamily="34" charset="0"/>
              <a:buChar char="•"/>
            </a:pPr>
            <a:r>
              <a:rPr lang="es" sz="4000" b="1" i="0" strike="noStrike" cap="none" spc="0" baseline="0" dirty="0">
                <a:solidFill>
                  <a:srgbClr val="FF0000"/>
                </a:solidFill>
                <a:effectLst/>
              </a:rPr>
              <a:t>¿Quién toma o influye en las decisiones de compra?</a:t>
            </a:r>
            <a:endParaRPr lang="pl-PL" sz="4000" b="1" dirty="0">
              <a:solidFill>
                <a:srgbClr val="FF0000"/>
              </a:solidFill>
            </a:endParaRPr>
          </a:p>
          <a:p>
            <a:pPr algn="l"/>
            <a:endParaRPr lang="pl-PL" sz="4800" b="1" dirty="0">
              <a:solidFill>
                <a:srgbClr val="496F63"/>
              </a:solidFill>
            </a:endParaRPr>
          </a:p>
          <a:p>
            <a:pPr algn="l"/>
            <a:r>
              <a:rPr lang="es" sz="4800" b="1" i="0" strike="noStrike" cap="none" spc="0" baseline="0" dirty="0">
                <a:solidFill>
                  <a:srgbClr val="496F63"/>
                </a:solidFill>
                <a:effectLst/>
                <a:latin typeface="PT Sans"/>
                <a:ea typeface="PT Sans"/>
                <a:cs typeface="PT Sans"/>
              </a:rPr>
              <a:t>Comprobación y validación del cliente:</a:t>
            </a:r>
          </a:p>
          <a:p>
            <a:pPr marL="685800" indent="-685800" algn="l">
              <a:buFont typeface="Arial" panose="020B0604020202020204" pitchFamily="34" charset="0"/>
              <a:buChar char="•"/>
            </a:pPr>
            <a:r>
              <a:rPr lang="es" sz="4000" b="1" i="0" strike="noStrike" cap="none" spc="0" baseline="0" dirty="0">
                <a:solidFill>
                  <a:srgbClr val="FF0000"/>
                </a:solidFill>
                <a:effectLst/>
              </a:rPr>
              <a:t>¿Cómo podemos aportar valor a nuestros clientes y hacerlos felices?</a:t>
            </a:r>
            <a:endParaRPr lang="pl-PL" sz="4000" b="1" dirty="0">
              <a:solidFill>
                <a:srgbClr val="FF0000"/>
              </a:solidFill>
            </a:endParaRPr>
          </a:p>
          <a:p>
            <a:pPr algn="l"/>
            <a:endParaRPr lang="pl-PL" sz="4800" b="1" dirty="0">
              <a:solidFill>
                <a:srgbClr val="496F63"/>
              </a:solidFill>
            </a:endParaRPr>
          </a:p>
        </p:txBody>
      </p:sp>
      <p:sp>
        <p:nvSpPr>
          <p:cNvPr id="16" name="Rectangle 1">
            <a:extLst>
              <a:ext uri="{FF2B5EF4-FFF2-40B4-BE49-F238E27FC236}">
                <a16:creationId xmlns:a16="http://schemas.microsoft.com/office/drawing/2014/main" id="{34E4DD38-FF4C-4EC2-9797-B77343AB54FE}"/>
              </a:ext>
            </a:extLst>
          </p:cNvPr>
          <p:cNvSpPr/>
          <p:nvPr/>
        </p:nvSpPr>
        <p:spPr>
          <a:xfrm>
            <a:off x="-3879335" y="13031053"/>
            <a:ext cx="19489376" cy="457200"/>
          </a:xfrm>
          <a:prstGeom prst="rect">
            <a:avLst/>
          </a:prstGeom>
        </p:spPr>
        <p:txBody>
          <a:bodyPr wrap="square">
            <a:spAutoFit/>
          </a:bodyPr>
          <a:lstStyle/>
          <a:p>
            <a:pPr algn="ctr" fontAlgn="base"/>
            <a:r>
              <a:rPr lang="es" sz="2400" b="1" i="0" strike="noStrike" cap="none" spc="0" baseline="0" dirty="0">
                <a:solidFill>
                  <a:srgbClr val="A6A7AC"/>
                </a:solidFill>
                <a:effectLst/>
                <a:latin typeface="Arial"/>
                <a:ea typeface="Arial"/>
                <a:cs typeface="Arial"/>
              </a:rPr>
              <a:t>Fuente: http://contentboxter.com/</a:t>
            </a:r>
            <a:r>
              <a:rPr lang="es-ES" sz="2400" b="1" i="0" strike="noStrike" cap="none" spc="0" baseline="0" dirty="0">
                <a:solidFill>
                  <a:srgbClr val="A6A7AC"/>
                </a:solidFill>
                <a:effectLst/>
                <a:latin typeface="Arial"/>
                <a:ea typeface="Arial"/>
                <a:cs typeface="Arial"/>
              </a:rPr>
              <a:t>LEAN</a:t>
            </a:r>
            <a:r>
              <a:rPr lang="es" sz="2400" b="1" i="0" strike="noStrike" cap="none" spc="0" baseline="0" dirty="0">
                <a:solidFill>
                  <a:srgbClr val="A6A7AC"/>
                </a:solidFill>
                <a:effectLst/>
                <a:latin typeface="Arial"/>
                <a:ea typeface="Arial"/>
                <a:cs typeface="Arial"/>
              </a:rPr>
              <a:t>-marketing/</a:t>
            </a:r>
            <a:endParaRPr lang="en-IE" sz="2400" b="1" kern="1200" dirty="0">
              <a:solidFill>
                <a:schemeClr val="tx1"/>
              </a:solidFill>
              <a:latin typeface="Arial" panose="020B0604020202020204" pitchFamily="34" charset="0"/>
              <a:cs typeface="Arial" panose="020B0604020202020204" pitchFamily="34" charset="0"/>
              <a:sym typeface="Quattrocento Sans"/>
            </a:endParaRPr>
          </a:p>
        </p:txBody>
      </p:sp>
      <p:sp>
        <p:nvSpPr>
          <p:cNvPr id="11" name="Prostokąt 10">
            <a:extLst>
              <a:ext uri="{FF2B5EF4-FFF2-40B4-BE49-F238E27FC236}">
                <a16:creationId xmlns:a16="http://schemas.microsoft.com/office/drawing/2014/main" id="{6EA6CDEC-B926-4499-80ED-CFD9CBE93588}"/>
              </a:ext>
            </a:extLst>
          </p:cNvPr>
          <p:cNvSpPr/>
          <p:nvPr/>
        </p:nvSpPr>
        <p:spPr>
          <a:xfrm>
            <a:off x="12131282" y="3939877"/>
            <a:ext cx="11953775" cy="6863417"/>
          </a:xfrm>
          <a:prstGeom prst="rect">
            <a:avLst/>
          </a:prstGeom>
        </p:spPr>
        <p:txBody>
          <a:bodyPr wrap="square">
            <a:spAutoFit/>
          </a:bodyPr>
          <a:lstStyle/>
          <a:p>
            <a:pPr algn="l"/>
            <a:r>
              <a:rPr lang="es" sz="4800" b="1" i="0" strike="noStrike" cap="none" spc="0" baseline="0" dirty="0">
                <a:solidFill>
                  <a:srgbClr val="496F63"/>
                </a:solidFill>
                <a:effectLst/>
                <a:latin typeface="PT Sans"/>
                <a:ea typeface="PT Sans"/>
                <a:cs typeface="PT Sans"/>
              </a:rPr>
              <a:t>Aumento de clientes:</a:t>
            </a:r>
          </a:p>
          <a:p>
            <a:pPr marL="685800" indent="-685800" algn="l">
              <a:buFont typeface="Arial" panose="020B0604020202020204" pitchFamily="34" charset="0"/>
              <a:buChar char="•"/>
            </a:pPr>
            <a:r>
              <a:rPr lang="es" sz="4000" b="1" i="0" strike="noStrike" cap="none" spc="0" baseline="0" dirty="0">
                <a:solidFill>
                  <a:srgbClr val="FF0000"/>
                </a:solidFill>
                <a:effectLst/>
              </a:rPr>
              <a:t>¿Qué hará que nuestros clientes aumenten y compartan nuestro producto/servicio exponencialmente?</a:t>
            </a:r>
            <a:endParaRPr lang="pl-PL" sz="4000" b="1" dirty="0">
              <a:solidFill>
                <a:srgbClr val="FF0000"/>
              </a:solidFill>
            </a:endParaRPr>
          </a:p>
          <a:p>
            <a:pPr algn="l"/>
            <a:endParaRPr lang="pl-PL" sz="4800" b="1" dirty="0">
              <a:solidFill>
                <a:srgbClr val="496F63"/>
              </a:solidFill>
            </a:endParaRPr>
          </a:p>
          <a:p>
            <a:pPr algn="l"/>
            <a:r>
              <a:rPr lang="es" sz="4800" b="1" i="0" strike="noStrike" cap="none" spc="0" baseline="0" dirty="0">
                <a:solidFill>
                  <a:srgbClr val="496F63"/>
                </a:solidFill>
                <a:effectLst/>
                <a:latin typeface="PT Sans"/>
                <a:ea typeface="PT Sans"/>
                <a:cs typeface="PT Sans"/>
              </a:rPr>
              <a:t>Construcción de la marca: </a:t>
            </a:r>
          </a:p>
          <a:p>
            <a:pPr marL="685800" indent="-685800" algn="l">
              <a:buFont typeface="Arial" panose="020B0604020202020204" pitchFamily="34" charset="0"/>
              <a:buChar char="•"/>
            </a:pPr>
            <a:r>
              <a:rPr lang="es" sz="4000" b="1" i="0" strike="noStrike" cap="none" spc="0" baseline="0" dirty="0">
                <a:solidFill>
                  <a:srgbClr val="FF0000"/>
                </a:solidFill>
                <a:effectLst/>
              </a:rPr>
              <a:t>¿Cómo hacemos que nuestros clientes se sientan genial?</a:t>
            </a:r>
          </a:p>
          <a:p>
            <a:pPr marL="685800" indent="-685800" algn="l">
              <a:buFont typeface="Arial" panose="020B0604020202020204" pitchFamily="34" charset="0"/>
              <a:buChar char="•"/>
            </a:pPr>
            <a:r>
              <a:rPr lang="es" sz="4000" b="1" i="0" strike="noStrike" cap="none" spc="0" baseline="0" dirty="0">
                <a:solidFill>
                  <a:srgbClr val="FF0000"/>
                </a:solidFill>
                <a:effectLst/>
              </a:rPr>
              <a:t>¿Cómo hacemos para que el crecimiento de la empresa sea sostenible?</a:t>
            </a:r>
            <a:endParaRPr lang="pl-PL" sz="4000" b="1" dirty="0">
              <a:solidFill>
                <a:srgbClr val="FF0000"/>
              </a:solidFill>
            </a:endParaRPr>
          </a:p>
        </p:txBody>
      </p:sp>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70153" y="11108589"/>
            <a:ext cx="5434788" cy="3623192"/>
          </a:xfrm>
          <a:prstGeom prst="rect">
            <a:avLst/>
          </a:prstGeom>
        </p:spPr>
      </p:pic>
    </p:spTree>
    <p:extLst>
      <p:ext uri="{BB962C8B-B14F-4D97-AF65-F5344CB8AC3E}">
        <p14:creationId xmlns:p14="http://schemas.microsoft.com/office/powerpoint/2010/main" val="314145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1000"/>
                                        <p:tgtEl>
                                          <p:spTgt spid="5">
                                            <p:txEl>
                                              <p:pRg st="0" end="0"/>
                                            </p:txEl>
                                          </p:spTgt>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up)">
                                      <p:cBhvr>
                                        <p:cTn id="22" dur="1000"/>
                                        <p:tgtEl>
                                          <p:spTgt spid="5">
                                            <p:txEl>
                                              <p:pRg st="1" end="1"/>
                                            </p:txEl>
                                          </p:spTgt>
                                        </p:tgtEl>
                                      </p:cBhvr>
                                    </p:animEffect>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up)">
                                      <p:cBhvr>
                                        <p:cTn id="27" dur="1000"/>
                                        <p:tgtEl>
                                          <p:spTgt spid="5">
                                            <p:txEl>
                                              <p:pRg st="2" end="2"/>
                                            </p:txEl>
                                          </p:spTgt>
                                        </p:tgtEl>
                                      </p:cBhvr>
                                    </p:animEffect>
                                  </p:childTnLst>
                                </p:cTn>
                              </p:par>
                            </p:childTnLst>
                          </p:cTn>
                        </p:par>
                      </p:childTnLst>
                    </p:cTn>
                  </p:par>
                  <p:par>
                    <p:cTn id="28" fill="hold" nodeType="clickPar">
                      <p:stCondLst>
                        <p:cond delay="indefinite"/>
                        <p:cond evt="onBegin" delay="0">
                          <p:tn val="27"/>
                        </p:cond>
                      </p:stCondLst>
                      <p:childTnLst>
                        <p:par>
                          <p:cTn id="29" fill="hold" nodeType="after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up)">
                                      <p:cBhvr>
                                        <p:cTn id="32" dur="1000"/>
                                        <p:tgtEl>
                                          <p:spTgt spid="5">
                                            <p:txEl>
                                              <p:pRg st="3" end="3"/>
                                            </p:txEl>
                                          </p:spTgt>
                                        </p:tgtEl>
                                      </p:cBhvr>
                                    </p:animEffect>
                                  </p:childTnLst>
                                </p:cTn>
                              </p:par>
                            </p:childTnLst>
                          </p:cTn>
                        </p:par>
                      </p:childTnLst>
                    </p:cTn>
                  </p:par>
                  <p:par>
                    <p:cTn id="33" fill="hold" nodeType="clickPar">
                      <p:stCondLst>
                        <p:cond delay="indefinite"/>
                        <p:cond evt="onBegin" delay="0">
                          <p:tn val="32"/>
                        </p:cond>
                      </p:stCondLst>
                      <p:childTnLst>
                        <p:par>
                          <p:cTn id="34" fill="hold" nodeType="after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wipe(up)">
                                      <p:cBhvr>
                                        <p:cTn id="37" dur="1000"/>
                                        <p:tgtEl>
                                          <p:spTgt spid="5">
                                            <p:txEl>
                                              <p:pRg st="4" end="4"/>
                                            </p:txEl>
                                          </p:spTgt>
                                        </p:tgtEl>
                                      </p:cBhvr>
                                    </p:animEffect>
                                  </p:childTnLst>
                                </p:cTn>
                              </p:par>
                            </p:childTnLst>
                          </p:cTn>
                        </p:par>
                      </p:childTnLst>
                    </p:cTn>
                  </p:par>
                  <p:par>
                    <p:cTn id="38" fill="hold" nodeType="clickPar">
                      <p:stCondLst>
                        <p:cond delay="indefinite"/>
                        <p:cond evt="onBegin" delay="0">
                          <p:tn val="37"/>
                        </p:cond>
                      </p:stCondLst>
                      <p:childTnLst>
                        <p:par>
                          <p:cTn id="39" fill="hold" nodeType="after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up)">
                                      <p:cBhvr>
                                        <p:cTn id="42" dur="1000"/>
                                        <p:tgtEl>
                                          <p:spTgt spid="5">
                                            <p:txEl>
                                              <p:pRg st="6" end="6"/>
                                            </p:txEl>
                                          </p:spTgt>
                                        </p:tgtEl>
                                      </p:cBhvr>
                                    </p:animEffect>
                                  </p:childTnLst>
                                </p:cTn>
                              </p:par>
                            </p:childTnLst>
                          </p:cTn>
                        </p:par>
                        <p:par>
                          <p:cTn id="43" fill="hold" nodeType="afterGroup">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wipe(up)">
                                      <p:cBhvr>
                                        <p:cTn id="46" dur="1000"/>
                                        <p:tgtEl>
                                          <p:spTgt spid="5">
                                            <p:txEl>
                                              <p:pRg st="7" end="7"/>
                                            </p:txEl>
                                          </p:spTgt>
                                        </p:tgtEl>
                                      </p:cBhvr>
                                    </p:animEffect>
                                  </p:childTnLst>
                                </p:cTn>
                              </p:par>
                            </p:childTnLst>
                          </p:cTn>
                        </p:par>
                      </p:childTnLst>
                    </p:cTn>
                  </p:par>
                  <p:par>
                    <p:cTn id="47" fill="hold" nodeType="clickPar">
                      <p:stCondLst>
                        <p:cond delay="indefinite"/>
                        <p:cond evt="onBegin" delay="0">
                          <p:tn val="46"/>
                        </p:cond>
                      </p:stCondLst>
                      <p:childTnLst>
                        <p:par>
                          <p:cTn id="48" fill="hold" nodeType="afterGroup">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wipe(up)">
                                      <p:cBhvr>
                                        <p:cTn id="51" dur="1000"/>
                                        <p:tgtEl>
                                          <p:spTgt spid="11">
                                            <p:txEl>
                                              <p:pRg st="0" end="0"/>
                                            </p:txEl>
                                          </p:spTgt>
                                        </p:tgtEl>
                                      </p:cBhvr>
                                    </p:animEffect>
                                  </p:childTnLst>
                                </p:cTn>
                              </p:par>
                            </p:childTnLst>
                          </p:cTn>
                        </p:par>
                        <p:par>
                          <p:cTn id="52" fill="hold" nodeType="afterGroup">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wipe(up)">
                                      <p:cBhvr>
                                        <p:cTn id="55" dur="1000"/>
                                        <p:tgtEl>
                                          <p:spTgt spid="11">
                                            <p:txEl>
                                              <p:pRg st="1" end="1"/>
                                            </p:txEl>
                                          </p:spTgt>
                                        </p:tgtEl>
                                      </p:cBhvr>
                                    </p:animEffect>
                                  </p:childTnLst>
                                </p:cTn>
                              </p:par>
                            </p:childTnLst>
                          </p:cTn>
                        </p:par>
                      </p:childTnLst>
                    </p:cTn>
                  </p:par>
                  <p:par>
                    <p:cTn id="56" fill="hold" nodeType="clickPar">
                      <p:stCondLst>
                        <p:cond delay="indefinite"/>
                        <p:cond evt="onBegin" delay="0">
                          <p:tn val="55"/>
                        </p:cond>
                      </p:stCondLst>
                      <p:childTnLst>
                        <p:par>
                          <p:cTn id="57" fill="hold" nodeType="afterGroup">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1">
                                            <p:txEl>
                                              <p:pRg st="3" end="3"/>
                                            </p:txEl>
                                          </p:spTgt>
                                        </p:tgtEl>
                                        <p:attrNameLst>
                                          <p:attrName>style.visibility</p:attrName>
                                        </p:attrNameLst>
                                      </p:cBhvr>
                                      <p:to>
                                        <p:strVal val="visible"/>
                                      </p:to>
                                    </p:set>
                                    <p:animEffect transition="in" filter="wipe(up)">
                                      <p:cBhvr>
                                        <p:cTn id="60" dur="1000"/>
                                        <p:tgtEl>
                                          <p:spTgt spid="11">
                                            <p:txEl>
                                              <p:pRg st="3" end="3"/>
                                            </p:txEl>
                                          </p:spTgt>
                                        </p:tgtEl>
                                      </p:cBhvr>
                                    </p:animEffect>
                                  </p:childTnLst>
                                </p:cTn>
                              </p:par>
                            </p:childTnLst>
                          </p:cTn>
                        </p:par>
                        <p:par>
                          <p:cTn id="61" fill="hold" nodeType="afterGroup">
                            <p:stCondLst>
                              <p:cond delay="1000"/>
                            </p:stCondLst>
                            <p:childTnLst>
                              <p:par>
                                <p:cTn id="62" presetID="22" presetClass="entr" presetSubtype="1" fill="hold" grpId="0" nodeType="afterEffect">
                                  <p:stCondLst>
                                    <p:cond delay="0"/>
                                  </p:stCondLst>
                                  <p:childTnLst>
                                    <p:set>
                                      <p:cBhvr>
                                        <p:cTn id="63" dur="1" fill="hold">
                                          <p:stCondLst>
                                            <p:cond delay="0"/>
                                          </p:stCondLst>
                                        </p:cTn>
                                        <p:tgtEl>
                                          <p:spTgt spid="11">
                                            <p:txEl>
                                              <p:pRg st="4" end="4"/>
                                            </p:txEl>
                                          </p:spTgt>
                                        </p:tgtEl>
                                        <p:attrNameLst>
                                          <p:attrName>style.visibility</p:attrName>
                                        </p:attrNameLst>
                                      </p:cBhvr>
                                      <p:to>
                                        <p:strVal val="visible"/>
                                      </p:to>
                                    </p:set>
                                    <p:animEffect transition="in" filter="wipe(up)">
                                      <p:cBhvr>
                                        <p:cTn id="64" dur="1000"/>
                                        <p:tgtEl>
                                          <p:spTgt spid="11">
                                            <p:txEl>
                                              <p:pRg st="4" end="4"/>
                                            </p:txEl>
                                          </p:spTgt>
                                        </p:tgtEl>
                                      </p:cBhvr>
                                    </p:animEffect>
                                  </p:childTnLst>
                                </p:cTn>
                              </p:par>
                            </p:childTnLst>
                          </p:cTn>
                        </p:par>
                      </p:childTnLst>
                    </p:cTn>
                  </p:par>
                  <p:par>
                    <p:cTn id="65" fill="hold" nodeType="clickPar">
                      <p:stCondLst>
                        <p:cond delay="indefinite"/>
                        <p:cond evt="onBegin" delay="0">
                          <p:tn val="64"/>
                        </p:cond>
                      </p:stCondLst>
                      <p:childTnLst>
                        <p:par>
                          <p:cTn id="66" fill="hold" nodeType="afterGroup">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11">
                                            <p:txEl>
                                              <p:pRg st="5" end="5"/>
                                            </p:txEl>
                                          </p:spTgt>
                                        </p:tgtEl>
                                        <p:attrNameLst>
                                          <p:attrName>style.visibility</p:attrName>
                                        </p:attrNameLst>
                                      </p:cBhvr>
                                      <p:to>
                                        <p:strVal val="visible"/>
                                      </p:to>
                                    </p:set>
                                    <p:animEffect transition="in" filter="wipe(up)">
                                      <p:cBhvr>
                                        <p:cTn id="69" dur="1000"/>
                                        <p:tgtEl>
                                          <p:spTgt spid="11">
                                            <p:txEl>
                                              <p:pRg st="5" end="5"/>
                                            </p:txEl>
                                          </p:spTgt>
                                        </p:tgtEl>
                                      </p:cBhvr>
                                    </p:animEffect>
                                  </p:childTnLst>
                                </p:cTn>
                              </p:par>
                            </p:childTnLst>
                          </p:cTn>
                        </p:par>
                        <p:par>
                          <p:cTn id="70" fill="hold" nodeType="afterGroup">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5" grpId="0" uiExpand="1" build="p"/>
      <p:bldP spid="16" grpId="0"/>
      <p:bldP spid="1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A28069-EB91-1949-9A5A-112AA2E3CF40}"/>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045064" y="-1333440"/>
            <a:ext cx="14041665" cy="15049440"/>
          </a:xfrm>
          <a:prstGeom prst="rect">
            <a:avLst/>
          </a:prstGeom>
        </p:spPr>
      </p:pic>
      <p:sp>
        <p:nvSpPr>
          <p:cNvPr id="85" name="Shape 85"/>
          <p:cNvSpPr/>
          <p:nvPr/>
        </p:nvSpPr>
        <p:spPr>
          <a:xfrm>
            <a:off x="1508131" y="2052444"/>
            <a:ext cx="21856209" cy="11429516"/>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38100" tIns="38100" rIns="38100" bIns="38100" numCol="1" anchor="t">
            <a:noAutofit/>
          </a:bodyPr>
          <a:lstStyle/>
          <a:p>
            <a:pPr>
              <a:lnSpc>
                <a:spcPct val="150000"/>
              </a:lnSpc>
            </a:pPr>
            <a:r>
              <a:rPr lang="es" sz="3200" b="1" i="0" strike="noStrike" cap="none" spc="0" baseline="0" dirty="0">
                <a:solidFill>
                  <a:srgbClr val="496F63"/>
                </a:solidFill>
                <a:effectLst/>
                <a:latin typeface="Arial"/>
                <a:ea typeface="Arial"/>
                <a:cs typeface="Arial"/>
              </a:rPr>
              <a:t>El </a:t>
            </a:r>
            <a:r>
              <a:rPr lang="es-ES" sz="3200" b="1" dirty="0">
                <a:solidFill>
                  <a:srgbClr val="496F63"/>
                </a:solidFill>
              </a:rPr>
              <a:t>LEAN</a:t>
            </a:r>
            <a:r>
              <a:rPr lang="es-ES" sz="3200" b="1" i="0" strike="noStrike" cap="none" spc="0" baseline="0" dirty="0">
                <a:solidFill>
                  <a:srgbClr val="496F63"/>
                </a:solidFill>
                <a:effectLst/>
                <a:latin typeface="Arial"/>
                <a:ea typeface="Arial"/>
                <a:cs typeface="Arial"/>
              </a:rPr>
              <a:t> Marketing</a:t>
            </a:r>
            <a:r>
              <a:rPr lang="es" sz="3200" b="1" i="0" strike="noStrike" cap="none" spc="0" baseline="0" dirty="0">
                <a:solidFill>
                  <a:srgbClr val="496F63"/>
                </a:solidFill>
                <a:effectLst/>
                <a:latin typeface="Arial"/>
                <a:ea typeface="Arial"/>
                <a:cs typeface="Arial"/>
              </a:rPr>
              <a:t> consiste en utilizar un bucle de feedback, datos, iteración y validación, para alcanzar </a:t>
            </a:r>
            <a:r>
              <a:rPr lang="es" sz="3200" b="1" dirty="0">
                <a:solidFill>
                  <a:srgbClr val="496F63"/>
                </a:solidFill>
                <a:latin typeface="Arial"/>
                <a:ea typeface="Arial"/>
                <a:cs typeface="Arial"/>
              </a:rPr>
              <a:t>el </a:t>
            </a:r>
            <a:r>
              <a:rPr lang="es" sz="3200" b="1" i="0" strike="noStrike" cap="none" spc="0" baseline="0" dirty="0">
                <a:solidFill>
                  <a:srgbClr val="496F63"/>
                </a:solidFill>
                <a:effectLst/>
                <a:latin typeface="Arial"/>
                <a:ea typeface="Arial"/>
                <a:cs typeface="Arial"/>
              </a:rPr>
              <a:t>éxito </a:t>
            </a:r>
            <a:r>
              <a:rPr lang="es" sz="3200" b="1" dirty="0">
                <a:solidFill>
                  <a:srgbClr val="496F63"/>
                </a:solidFill>
                <a:latin typeface="Arial"/>
                <a:ea typeface="Arial"/>
                <a:cs typeface="Arial"/>
              </a:rPr>
              <a:t>rápidamente</a:t>
            </a:r>
            <a:r>
              <a:rPr lang="es" sz="3200" b="1" i="0" strike="noStrike" cap="none" spc="0" baseline="0" dirty="0">
                <a:solidFill>
                  <a:srgbClr val="496F63"/>
                </a:solidFill>
                <a:effectLst/>
                <a:latin typeface="Arial"/>
                <a:ea typeface="Arial"/>
                <a:cs typeface="Arial"/>
              </a:rPr>
              <a:t> mediante esfuerzos de marketing.</a:t>
            </a:r>
          </a:p>
          <a:p>
            <a:pPr>
              <a:lnSpc>
                <a:spcPct val="150000"/>
              </a:lnSpc>
            </a:pPr>
            <a:r>
              <a:rPr lang="es" sz="3200" b="1" i="0" strike="noStrike" cap="none" spc="0" baseline="0" dirty="0">
                <a:solidFill>
                  <a:srgbClr val="496F63"/>
                </a:solidFill>
                <a:effectLst/>
                <a:latin typeface="Arial"/>
                <a:ea typeface="Arial"/>
                <a:cs typeface="Arial"/>
              </a:rPr>
              <a:t>Los especialistas en </a:t>
            </a:r>
            <a:r>
              <a:rPr lang="es-ES" sz="3200" b="1" i="0" strike="noStrike" cap="none" spc="0" baseline="0" dirty="0">
                <a:solidFill>
                  <a:srgbClr val="496F63"/>
                </a:solidFill>
                <a:effectLst/>
                <a:latin typeface="Arial"/>
                <a:ea typeface="Arial"/>
                <a:cs typeface="Arial"/>
              </a:rPr>
              <a:t>LEAN Marketing</a:t>
            </a:r>
            <a:r>
              <a:rPr lang="es" sz="3200" b="1" i="0" strike="noStrike" cap="none" spc="0" baseline="0" dirty="0">
                <a:solidFill>
                  <a:srgbClr val="496F63"/>
                </a:solidFill>
                <a:effectLst/>
                <a:latin typeface="Arial"/>
                <a:ea typeface="Arial"/>
                <a:cs typeface="Arial"/>
              </a:rPr>
              <a:t> examinan los resultados de pequeñas campañas piloto, aprenden de los resultados y transforman los elementos de la campaña. </a:t>
            </a:r>
          </a:p>
          <a:p>
            <a:pPr>
              <a:lnSpc>
                <a:spcPct val="150000"/>
              </a:lnSpc>
              <a:spcBef>
                <a:spcPts val="2400"/>
              </a:spcBef>
              <a:spcAft>
                <a:spcPts val="2400"/>
              </a:spcAft>
            </a:pPr>
            <a:r>
              <a:rPr lang="es" sz="3200" b="1" i="0" strike="noStrike" cap="none" spc="0" baseline="0" dirty="0">
                <a:solidFill>
                  <a:srgbClr val="496F63"/>
                </a:solidFill>
                <a:effectLst/>
                <a:latin typeface="Arial"/>
                <a:ea typeface="Arial"/>
                <a:cs typeface="Arial"/>
              </a:rPr>
              <a:t>El </a:t>
            </a:r>
            <a:r>
              <a:rPr lang="es-ES" sz="3200" b="1" dirty="0">
                <a:solidFill>
                  <a:srgbClr val="496F63"/>
                </a:solidFill>
              </a:rPr>
              <a:t>LEAN</a:t>
            </a:r>
            <a:r>
              <a:rPr lang="es-ES" sz="3200" b="1" i="0" strike="noStrike" cap="none" spc="0" baseline="0" dirty="0">
                <a:solidFill>
                  <a:srgbClr val="496F63"/>
                </a:solidFill>
                <a:effectLst/>
                <a:latin typeface="Arial"/>
                <a:ea typeface="Arial"/>
                <a:cs typeface="Arial"/>
              </a:rPr>
              <a:t> Marketing</a:t>
            </a:r>
            <a:r>
              <a:rPr lang="es" sz="3200" b="1" i="0" strike="noStrike" cap="none" spc="0" baseline="0" dirty="0">
                <a:solidFill>
                  <a:srgbClr val="496F63"/>
                </a:solidFill>
                <a:effectLst/>
                <a:latin typeface="Arial"/>
                <a:ea typeface="Arial"/>
                <a:cs typeface="Arial"/>
              </a:rPr>
              <a:t> es siempre iterativo. Construir y desarrollar pequeñas ideas, llevarlas al mercado rápidamente, medir los resultados, y aprender e iterar aprovechando las enseñanzas obtenidas.</a:t>
            </a:r>
            <a:endParaRPr lang="pl-PL" sz="3200" b="1" dirty="0">
              <a:solidFill>
                <a:srgbClr val="496F63"/>
              </a:solidFill>
              <a:latin typeface="Arial" panose="020B0604020202020204" pitchFamily="34" charset="0"/>
              <a:cs typeface="Arial" panose="020B0604020202020204" pitchFamily="34" charset="0"/>
            </a:endParaRPr>
          </a:p>
          <a:p>
            <a:pPr>
              <a:lnSpc>
                <a:spcPct val="150000"/>
              </a:lnSpc>
            </a:pPr>
            <a:r>
              <a:rPr lang="es" sz="3200" b="1" i="0" strike="noStrike" cap="none" spc="0" baseline="0" dirty="0">
                <a:solidFill>
                  <a:srgbClr val="496F63"/>
                </a:solidFill>
                <a:effectLst/>
                <a:latin typeface="Arial"/>
                <a:ea typeface="Arial"/>
                <a:cs typeface="Arial"/>
              </a:rPr>
              <a:t>El compromiso con la mejora continua es, para los profesionales del </a:t>
            </a:r>
            <a:r>
              <a:rPr lang="es-ES" sz="3200" b="1" i="0" strike="noStrike" cap="none" spc="0" baseline="0" dirty="0">
                <a:solidFill>
                  <a:srgbClr val="496F63"/>
                </a:solidFill>
                <a:effectLst/>
                <a:latin typeface="Arial"/>
                <a:ea typeface="Arial"/>
                <a:cs typeface="Arial"/>
              </a:rPr>
              <a:t>LEAN Marketing</a:t>
            </a:r>
            <a:r>
              <a:rPr lang="es" sz="3200" b="1" i="0" strike="noStrike" cap="none" spc="0" baseline="0" dirty="0">
                <a:solidFill>
                  <a:srgbClr val="496F63"/>
                </a:solidFill>
                <a:effectLst/>
                <a:latin typeface="Arial"/>
                <a:ea typeface="Arial"/>
                <a:cs typeface="Arial"/>
              </a:rPr>
              <a:t>, una forma de asegurarse de que las cosas en las que está invirtiendo su tiempo realmente generan el mayor valor para sus clientes.</a:t>
            </a:r>
          </a:p>
          <a:p>
            <a:pPr>
              <a:lnSpc>
                <a:spcPct val="150000"/>
              </a:lnSpc>
            </a:pPr>
            <a:endParaRPr lang="en-US" sz="3200" b="1" dirty="0">
              <a:solidFill>
                <a:srgbClr val="496F63"/>
              </a:solidFill>
              <a:latin typeface="Arial" panose="020B0604020202020204" pitchFamily="34" charset="0"/>
              <a:cs typeface="Arial" panose="020B0604020202020204" pitchFamily="34" charset="0"/>
            </a:endParaRPr>
          </a:p>
          <a:p>
            <a:pPr>
              <a:lnSpc>
                <a:spcPct val="150000"/>
              </a:lnSpc>
            </a:pPr>
            <a:r>
              <a:rPr lang="es" sz="3200" b="1" i="0" strike="noStrike" cap="none" spc="0" baseline="0" dirty="0">
                <a:solidFill>
                  <a:srgbClr val="496F63"/>
                </a:solidFill>
                <a:effectLst/>
                <a:latin typeface="Arial"/>
                <a:ea typeface="Arial"/>
                <a:cs typeface="Arial"/>
              </a:rPr>
              <a:t>Herramientas que puede utilizar en la práctica:</a:t>
            </a:r>
          </a:p>
          <a:p>
            <a:pPr marL="457200" indent="-457200">
              <a:lnSpc>
                <a:spcPct val="150000"/>
              </a:lnSpc>
              <a:buFont typeface="Arial" panose="020B0604020202020204" pitchFamily="34" charset="0"/>
              <a:buChar char="•"/>
            </a:pPr>
            <a:r>
              <a:rPr lang="es" sz="3200" b="1" i="0" strike="noStrike" cap="none" spc="0" baseline="0" dirty="0">
                <a:solidFill>
                  <a:srgbClr val="496F63"/>
                </a:solidFill>
                <a:effectLst/>
                <a:latin typeface="Arial"/>
                <a:ea typeface="Arial"/>
                <a:cs typeface="Arial"/>
              </a:rPr>
              <a:t>Google Analytics</a:t>
            </a:r>
          </a:p>
          <a:p>
            <a:pPr marL="457200" indent="-457200">
              <a:lnSpc>
                <a:spcPct val="150000"/>
              </a:lnSpc>
              <a:buFont typeface="Arial" panose="020B0604020202020204" pitchFamily="34" charset="0"/>
              <a:buChar char="•"/>
            </a:pPr>
            <a:r>
              <a:rPr lang="es" sz="3200" b="1" i="0" strike="noStrike" cap="none" spc="0" baseline="0" dirty="0">
                <a:solidFill>
                  <a:srgbClr val="496F63"/>
                </a:solidFill>
                <a:effectLst/>
                <a:latin typeface="Arial"/>
                <a:ea typeface="Arial"/>
                <a:cs typeface="Arial"/>
              </a:rPr>
              <a:t>Hubspot – versión para empresas</a:t>
            </a:r>
          </a:p>
          <a:p>
            <a:pPr marL="457200" indent="-457200">
              <a:lnSpc>
                <a:spcPct val="150000"/>
              </a:lnSpc>
              <a:buFont typeface="Arial" panose="020B0604020202020204" pitchFamily="34" charset="0"/>
              <a:buChar char="•"/>
            </a:pPr>
            <a:r>
              <a:rPr lang="es" sz="3200" b="1" i="0" strike="noStrike" cap="none" spc="0" baseline="0" dirty="0">
                <a:solidFill>
                  <a:srgbClr val="496F63"/>
                </a:solidFill>
                <a:effectLst/>
                <a:latin typeface="Arial"/>
                <a:ea typeface="Arial"/>
                <a:cs typeface="Arial"/>
              </a:rPr>
              <a:t>Adwords</a:t>
            </a:r>
            <a:endParaRPr lang="en-US" sz="3200" b="1" dirty="0">
              <a:solidFill>
                <a:srgbClr val="496F63"/>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s" sz="3200" b="1" i="0" strike="noStrike" cap="none" spc="0" baseline="0" dirty="0">
                <a:solidFill>
                  <a:srgbClr val="496F63"/>
                </a:solidFill>
                <a:effectLst/>
                <a:latin typeface="Arial"/>
                <a:ea typeface="Arial"/>
                <a:cs typeface="Arial"/>
              </a:rPr>
              <a:t>optimizely.com</a:t>
            </a:r>
            <a:endParaRPr lang="en-US" sz="3200" dirty="0">
              <a:solidFill>
                <a:srgbClr val="496F63"/>
              </a:solidFill>
              <a:latin typeface="Arial" panose="020B0604020202020204" pitchFamily="34" charset="0"/>
              <a:cs typeface="Arial" panose="020B0604020202020204" pitchFamily="34" charset="0"/>
            </a:endParaRPr>
          </a:p>
        </p:txBody>
      </p:sp>
      <p:sp>
        <p:nvSpPr>
          <p:cNvPr id="81" name="Shape 81"/>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a:lstStyle/>
          <a:p>
            <a:fld id="{86CB4B4D-7CA3-9044-876B-883B54F8677D}" type="slidenum">
              <a:rPr/>
              <a:t>18</a:t>
            </a:fld>
            <a:endParaRPr/>
          </a:p>
        </p:txBody>
      </p:sp>
      <p:sp>
        <p:nvSpPr>
          <p:cNvPr id="82" name="Shape 82"/>
          <p:cNvSpPr/>
          <p:nvPr/>
        </p:nvSpPr>
        <p:spPr>
          <a:xfrm flipH="1">
            <a:off x="1045064" y="-357184"/>
            <a:ext cx="1" cy="5328019"/>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84" name="Shape 84"/>
          <p:cNvSpPr/>
          <p:nvPr/>
        </p:nvSpPr>
        <p:spPr>
          <a:xfrm>
            <a:off x="2109138" y="492701"/>
            <a:ext cx="17779059" cy="3168843"/>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rmAutofit/>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es" sz="10000" b="1" i="0" strike="noStrike" cap="none" spc="0" baseline="0">
                <a:solidFill>
                  <a:srgbClr val="53585F"/>
                </a:solidFill>
                <a:effectLst/>
                <a:latin typeface="Arial"/>
                <a:ea typeface="Arial"/>
                <a:cs typeface="Arial"/>
              </a:rPr>
              <a:t>Para resumir…</a:t>
            </a:r>
            <a:endParaRPr>
              <a:solidFill>
                <a:schemeClr val="bg2"/>
              </a:solidFill>
              <a:latin typeface="Arial" panose="020B0604020202020204" pitchFamily="34" charset="0"/>
              <a:cs typeface="Arial" panose="020B0604020202020204" pitchFamily="34" charset="0"/>
            </a:endParaRPr>
          </a:p>
        </p:txBody>
      </p:sp>
      <p:sp>
        <p:nvSpPr>
          <p:cNvPr id="88" name="Shape 88"/>
          <p:cNvSpPr/>
          <p:nvPr/>
        </p:nvSpPr>
        <p:spPr>
          <a:xfrm>
            <a:off x="8624237" y="12885676"/>
            <a:ext cx="14117775" cy="675249"/>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es" sz="2400" b="1" i="0" strike="noStrike" cap="none" spc="0" baseline="0" dirty="0">
                <a:solidFill>
                  <a:srgbClr val="A6A7AC"/>
                </a:solidFill>
                <a:effectLst/>
                <a:latin typeface="Montserrat-SemiBold"/>
                <a:ea typeface="Montserrat-SemiBold"/>
                <a:cs typeface="Montserrat-SemiBold"/>
              </a:rPr>
              <a:t>Fuente: https://www.ironpaper.com/webintel/articles/what-is-</a:t>
            </a:r>
            <a:r>
              <a:rPr lang="es-ES" sz="2400" b="1" i="0" strike="noStrike" cap="none" spc="0" baseline="0" dirty="0">
                <a:solidFill>
                  <a:srgbClr val="A6A7AC"/>
                </a:solidFill>
                <a:effectLst/>
                <a:latin typeface="Montserrat-SemiBold"/>
                <a:ea typeface="Montserrat-SemiBold"/>
                <a:cs typeface="Montserrat-SemiBold"/>
              </a:rPr>
              <a:t>LEAN</a:t>
            </a:r>
            <a:r>
              <a:rPr lang="es" sz="2400" b="1" i="0" strike="noStrike" cap="none" spc="0" baseline="0" dirty="0">
                <a:solidFill>
                  <a:srgbClr val="A6A7AC"/>
                </a:solidFill>
                <a:effectLst/>
                <a:latin typeface="Montserrat-SemiBold"/>
                <a:ea typeface="Montserrat-SemiBold"/>
                <a:cs typeface="Montserrat-SemiBold"/>
              </a:rPr>
              <a:t>-marketing/</a:t>
            </a:r>
          </a:p>
          <a:p>
            <a:r>
              <a:rPr lang="es" sz="2400" b="1" i="0" strike="noStrike" cap="none" spc="0" baseline="0" dirty="0">
                <a:solidFill>
                  <a:srgbClr val="A6A7AC"/>
                </a:solidFill>
                <a:effectLst/>
                <a:latin typeface="Montserrat-SemiBold"/>
                <a:ea typeface="Montserrat-SemiBold"/>
                <a:cs typeface="Montserrat-SemiBold"/>
              </a:rPr>
              <a:t>https://www.planview.com/resources/articles/lkdc-</a:t>
            </a:r>
            <a:r>
              <a:rPr lang="es-ES" sz="2400" b="1" i="0" strike="noStrike" cap="none" spc="0" baseline="0" dirty="0">
                <a:solidFill>
                  <a:srgbClr val="A6A7AC"/>
                </a:solidFill>
                <a:effectLst/>
                <a:latin typeface="Montserrat-SemiBold"/>
                <a:ea typeface="Montserrat-SemiBold"/>
                <a:cs typeface="Montserrat-SemiBold"/>
              </a:rPr>
              <a:t>LEAN</a:t>
            </a:r>
            <a:r>
              <a:rPr lang="es" sz="2400" b="1" i="0" strike="noStrike" cap="none" spc="0" baseline="0" dirty="0">
                <a:solidFill>
                  <a:srgbClr val="A6A7AC"/>
                </a:solidFill>
                <a:effectLst/>
                <a:latin typeface="Montserrat-SemiBold"/>
                <a:ea typeface="Montserrat-SemiBold"/>
                <a:cs typeface="Montserrat-SemiBold"/>
              </a:rPr>
              <a:t>-marketing/</a:t>
            </a:r>
            <a:endParaRPr sz="2400" dirty="0">
              <a:solidFill>
                <a:schemeClr val="tx1"/>
              </a:solidFill>
            </a:endParaRPr>
          </a:p>
        </p:txBody>
      </p:sp>
      <p:pic>
        <p:nvPicPr>
          <p:cNvPr id="2" name="Obraz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72388" y="8740507"/>
            <a:ext cx="5591952" cy="39180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nodeType="after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85">
                                            <p:txEl>
                                              <p:pRg st="0" end="0"/>
                                            </p:txEl>
                                          </p:spTgt>
                                        </p:tgtEl>
                                        <p:attrNameLst>
                                          <p:attrName>style.visibility</p:attrName>
                                        </p:attrNameLst>
                                      </p:cBhvr>
                                      <p:to>
                                        <p:strVal val="visible"/>
                                      </p:to>
                                    </p:set>
                                    <p:animEffect transition="in" filter="wipe(up)">
                                      <p:cBhvr>
                                        <p:cTn id="18" dur="1000"/>
                                        <p:tgtEl>
                                          <p:spTgt spid="85">
                                            <p:txEl>
                                              <p:pRg st="0" end="0"/>
                                            </p:txEl>
                                          </p:spTgt>
                                        </p:tgtEl>
                                      </p:cBhvr>
                                    </p:animEffect>
                                  </p:childTnLst>
                                </p:cTn>
                              </p:par>
                            </p:childTnLst>
                          </p:cTn>
                        </p:par>
                      </p:childTnLst>
                    </p:cTn>
                  </p:par>
                  <p:par>
                    <p:cTn id="19" fill="hold" nodeType="clickPar">
                      <p:stCondLst>
                        <p:cond delay="indefinite"/>
                        <p:cond evt="onBegin" delay="0">
                          <p:tn val="18"/>
                        </p:cond>
                      </p:stCondLst>
                      <p:childTnLst>
                        <p:par>
                          <p:cTn id="20" fill="hold" nodeType="after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5">
                                            <p:txEl>
                                              <p:pRg st="1" end="1"/>
                                            </p:txEl>
                                          </p:spTgt>
                                        </p:tgtEl>
                                        <p:attrNameLst>
                                          <p:attrName>style.visibility</p:attrName>
                                        </p:attrNameLst>
                                      </p:cBhvr>
                                      <p:to>
                                        <p:strVal val="visible"/>
                                      </p:to>
                                    </p:set>
                                    <p:animEffect transition="in" filter="wipe(up)">
                                      <p:cBhvr>
                                        <p:cTn id="23" dur="1000"/>
                                        <p:tgtEl>
                                          <p:spTgt spid="85">
                                            <p:txEl>
                                              <p:pRg st="1" end="1"/>
                                            </p:txEl>
                                          </p:spTgt>
                                        </p:tgtEl>
                                      </p:cBhvr>
                                    </p:animEffect>
                                  </p:childTnLst>
                                </p:cTn>
                              </p:par>
                            </p:childTnLst>
                          </p:cTn>
                        </p:par>
                      </p:childTnLst>
                    </p:cTn>
                  </p:par>
                  <p:par>
                    <p:cTn id="24" fill="hold" nodeType="clickPar">
                      <p:stCondLst>
                        <p:cond delay="indefinite"/>
                        <p:cond evt="onBegin" delay="0">
                          <p:tn val="23"/>
                        </p:cond>
                      </p:stCondLst>
                      <p:childTnLst>
                        <p:par>
                          <p:cTn id="25" fill="hold" nodeType="after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85">
                                            <p:txEl>
                                              <p:pRg st="2" end="2"/>
                                            </p:txEl>
                                          </p:spTgt>
                                        </p:tgtEl>
                                        <p:attrNameLst>
                                          <p:attrName>style.visibility</p:attrName>
                                        </p:attrNameLst>
                                      </p:cBhvr>
                                      <p:to>
                                        <p:strVal val="visible"/>
                                      </p:to>
                                    </p:set>
                                    <p:animEffect transition="in" filter="wipe(up)">
                                      <p:cBhvr>
                                        <p:cTn id="28" dur="1000"/>
                                        <p:tgtEl>
                                          <p:spTgt spid="85">
                                            <p:txEl>
                                              <p:pRg st="2" end="2"/>
                                            </p:txEl>
                                          </p:spTgt>
                                        </p:tgtEl>
                                      </p:cBhvr>
                                    </p:animEffect>
                                  </p:childTnLst>
                                </p:cTn>
                              </p:par>
                            </p:childTnLst>
                          </p:cTn>
                        </p:par>
                      </p:childTnLst>
                    </p:cTn>
                  </p:par>
                  <p:par>
                    <p:cTn id="29" fill="hold" nodeType="clickPar">
                      <p:stCondLst>
                        <p:cond delay="indefinite"/>
                        <p:cond evt="onBegin" delay="0">
                          <p:tn val="28"/>
                        </p:cond>
                      </p:stCondLst>
                      <p:childTnLst>
                        <p:par>
                          <p:cTn id="30" fill="hold" nodeType="after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85">
                                            <p:txEl>
                                              <p:pRg st="3" end="3"/>
                                            </p:txEl>
                                          </p:spTgt>
                                        </p:tgtEl>
                                        <p:attrNameLst>
                                          <p:attrName>style.visibility</p:attrName>
                                        </p:attrNameLst>
                                      </p:cBhvr>
                                      <p:to>
                                        <p:strVal val="visible"/>
                                      </p:to>
                                    </p:set>
                                    <p:animEffect transition="in" filter="wipe(up)">
                                      <p:cBhvr>
                                        <p:cTn id="33" dur="1000"/>
                                        <p:tgtEl>
                                          <p:spTgt spid="85">
                                            <p:txEl>
                                              <p:pRg st="3" end="3"/>
                                            </p:txEl>
                                          </p:spTgt>
                                        </p:tgtEl>
                                      </p:cBhvr>
                                    </p:animEffect>
                                  </p:childTnLst>
                                </p:cTn>
                              </p:par>
                            </p:childTnLst>
                          </p:cTn>
                        </p:par>
                      </p:childTnLst>
                    </p:cTn>
                  </p:par>
                  <p:par>
                    <p:cTn id="34" fill="hold" nodeType="clickPar">
                      <p:stCondLst>
                        <p:cond delay="indefinite"/>
                        <p:cond evt="onBegin" delay="0">
                          <p:tn val="33"/>
                        </p:cond>
                      </p:stCondLst>
                      <p:childTnLst>
                        <p:par>
                          <p:cTn id="35" fill="hold" nodeType="after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85">
                                            <p:txEl>
                                              <p:pRg st="5" end="5"/>
                                            </p:txEl>
                                          </p:spTgt>
                                        </p:tgtEl>
                                        <p:attrNameLst>
                                          <p:attrName>style.visibility</p:attrName>
                                        </p:attrNameLst>
                                      </p:cBhvr>
                                      <p:to>
                                        <p:strVal val="visible"/>
                                      </p:to>
                                    </p:set>
                                    <p:animEffect transition="in" filter="wipe(up)">
                                      <p:cBhvr>
                                        <p:cTn id="38" dur="1000"/>
                                        <p:tgtEl>
                                          <p:spTgt spid="85">
                                            <p:txEl>
                                              <p:pRg st="5" end="5"/>
                                            </p:txEl>
                                          </p:spTgt>
                                        </p:tgtEl>
                                      </p:cBhvr>
                                    </p:animEffect>
                                  </p:childTnLst>
                                </p:cTn>
                              </p:par>
                            </p:childTnLst>
                          </p:cTn>
                        </p:par>
                        <p:par>
                          <p:cTn id="39" fill="hold" nodeType="afterGroup">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85">
                                            <p:txEl>
                                              <p:pRg st="6" end="6"/>
                                            </p:txEl>
                                          </p:spTgt>
                                        </p:tgtEl>
                                        <p:attrNameLst>
                                          <p:attrName>style.visibility</p:attrName>
                                        </p:attrNameLst>
                                      </p:cBhvr>
                                      <p:to>
                                        <p:strVal val="visible"/>
                                      </p:to>
                                    </p:set>
                                    <p:animEffect transition="in" filter="wipe(up)">
                                      <p:cBhvr>
                                        <p:cTn id="42" dur="500"/>
                                        <p:tgtEl>
                                          <p:spTgt spid="85">
                                            <p:txEl>
                                              <p:pRg st="6" end="6"/>
                                            </p:txEl>
                                          </p:spTgt>
                                        </p:tgtEl>
                                      </p:cBhvr>
                                    </p:animEffect>
                                  </p:childTnLst>
                                </p:cTn>
                              </p:par>
                            </p:childTnLst>
                          </p:cTn>
                        </p:par>
                        <p:par>
                          <p:cTn id="43" fill="hold" nodeType="afterGroup">
                            <p:stCondLst>
                              <p:cond delay="1500"/>
                            </p:stCondLst>
                            <p:childTnLst>
                              <p:par>
                                <p:cTn id="44" presetID="22" presetClass="entr" presetSubtype="1" fill="hold" grpId="0" nodeType="afterEffect">
                                  <p:stCondLst>
                                    <p:cond delay="0"/>
                                  </p:stCondLst>
                                  <p:childTnLst>
                                    <p:set>
                                      <p:cBhvr>
                                        <p:cTn id="45" dur="1" fill="hold">
                                          <p:stCondLst>
                                            <p:cond delay="0"/>
                                          </p:stCondLst>
                                        </p:cTn>
                                        <p:tgtEl>
                                          <p:spTgt spid="85">
                                            <p:txEl>
                                              <p:pRg st="7" end="7"/>
                                            </p:txEl>
                                          </p:spTgt>
                                        </p:tgtEl>
                                        <p:attrNameLst>
                                          <p:attrName>style.visibility</p:attrName>
                                        </p:attrNameLst>
                                      </p:cBhvr>
                                      <p:to>
                                        <p:strVal val="visible"/>
                                      </p:to>
                                    </p:set>
                                    <p:animEffect transition="in" filter="wipe(up)">
                                      <p:cBhvr>
                                        <p:cTn id="46" dur="500"/>
                                        <p:tgtEl>
                                          <p:spTgt spid="85">
                                            <p:txEl>
                                              <p:pRg st="7" end="7"/>
                                            </p:txEl>
                                          </p:spTgt>
                                        </p:tgtEl>
                                      </p:cBhvr>
                                    </p:animEffect>
                                  </p:childTnLst>
                                </p:cTn>
                              </p:par>
                            </p:childTnLst>
                          </p:cTn>
                        </p:par>
                        <p:par>
                          <p:cTn id="47" fill="hold" nodeType="afterGroup">
                            <p:stCondLst>
                              <p:cond delay="2000"/>
                            </p:stCondLst>
                            <p:childTnLst>
                              <p:par>
                                <p:cTn id="48" presetID="22" presetClass="entr" presetSubtype="1" fill="hold" grpId="0" nodeType="afterEffect">
                                  <p:stCondLst>
                                    <p:cond delay="0"/>
                                  </p:stCondLst>
                                  <p:childTnLst>
                                    <p:set>
                                      <p:cBhvr>
                                        <p:cTn id="49" dur="1" fill="hold">
                                          <p:stCondLst>
                                            <p:cond delay="0"/>
                                          </p:stCondLst>
                                        </p:cTn>
                                        <p:tgtEl>
                                          <p:spTgt spid="85">
                                            <p:txEl>
                                              <p:pRg st="8" end="8"/>
                                            </p:txEl>
                                          </p:spTgt>
                                        </p:tgtEl>
                                        <p:attrNameLst>
                                          <p:attrName>style.visibility</p:attrName>
                                        </p:attrNameLst>
                                      </p:cBhvr>
                                      <p:to>
                                        <p:strVal val="visible"/>
                                      </p:to>
                                    </p:set>
                                    <p:animEffect transition="in" filter="wipe(up)">
                                      <p:cBhvr>
                                        <p:cTn id="50" dur="500"/>
                                        <p:tgtEl>
                                          <p:spTgt spid="85">
                                            <p:txEl>
                                              <p:pRg st="8" end="8"/>
                                            </p:txEl>
                                          </p:spTgt>
                                        </p:tgtEl>
                                      </p:cBhvr>
                                    </p:animEffect>
                                  </p:childTnLst>
                                </p:cTn>
                              </p:par>
                            </p:childTnLst>
                          </p:cTn>
                        </p:par>
                        <p:par>
                          <p:cTn id="51" fill="hold" nodeType="afterGroup">
                            <p:stCondLst>
                              <p:cond delay="2500"/>
                            </p:stCondLst>
                            <p:childTnLst>
                              <p:par>
                                <p:cTn id="52" presetID="22" presetClass="entr" presetSubtype="1" fill="hold" grpId="0" nodeType="afterEffect">
                                  <p:stCondLst>
                                    <p:cond delay="0"/>
                                  </p:stCondLst>
                                  <p:childTnLst>
                                    <p:set>
                                      <p:cBhvr>
                                        <p:cTn id="53" dur="1" fill="hold">
                                          <p:stCondLst>
                                            <p:cond delay="0"/>
                                          </p:stCondLst>
                                        </p:cTn>
                                        <p:tgtEl>
                                          <p:spTgt spid="85">
                                            <p:txEl>
                                              <p:pRg st="9" end="9"/>
                                            </p:txEl>
                                          </p:spTgt>
                                        </p:tgtEl>
                                        <p:attrNameLst>
                                          <p:attrName>style.visibility</p:attrName>
                                        </p:attrNameLst>
                                      </p:cBhvr>
                                      <p:to>
                                        <p:strVal val="visible"/>
                                      </p:to>
                                    </p:set>
                                    <p:animEffect transition="in" filter="wipe(up)">
                                      <p:cBhvr>
                                        <p:cTn id="54" dur="500"/>
                                        <p:tgtEl>
                                          <p:spTgt spid="85">
                                            <p:txEl>
                                              <p:pRg st="9" end="9"/>
                                            </p:txEl>
                                          </p:spTgt>
                                        </p:tgtEl>
                                      </p:cBhvr>
                                    </p:animEffect>
                                  </p:childTnLst>
                                </p:cTn>
                              </p:par>
                            </p:childTnLst>
                          </p:cTn>
                        </p:par>
                        <p:par>
                          <p:cTn id="55" fill="hold" nodeType="afterGroup">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3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uiExpand="1" build="p"/>
      <p:bldP spid="84" grpId="0" animBg="1"/>
      <p:bldP spid="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97579" y="-1229672"/>
            <a:ext cx="6517446" cy="6985205"/>
          </a:xfrm>
          <a:prstGeom prst="rect">
            <a:avLst/>
          </a:prstGeom>
        </p:spPr>
      </p:pic>
      <p:sp>
        <p:nvSpPr>
          <p:cNvPr id="104" name="Shape 104"/>
          <p:cNvSpPr/>
          <p:nvPr/>
        </p:nvSpPr>
        <p:spPr>
          <a:xfrm>
            <a:off x="3894431" y="1068192"/>
            <a:ext cx="17908930" cy="2276806"/>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rmAutofit fontScale="85000" lnSpcReduction="10000"/>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9000" b="1" i="0" strike="noStrike" cap="none" spc="0" baseline="0" dirty="0">
                <a:solidFill>
                  <a:srgbClr val="496F63"/>
                </a:solidFill>
                <a:effectLst/>
                <a:latin typeface="Arial"/>
                <a:ea typeface="Arial"/>
                <a:cs typeface="Arial"/>
              </a:rPr>
              <a:t>Estrategias de </a:t>
            </a:r>
            <a:r>
              <a:rPr lang="es-ES" sz="9600" dirty="0">
                <a:solidFill>
                  <a:srgbClr val="496F63"/>
                </a:solidFill>
              </a:rPr>
              <a:t>LEAN</a:t>
            </a:r>
            <a:r>
              <a:rPr lang="es-ES" sz="9000" b="1" i="0" strike="noStrike" cap="none" spc="0" baseline="0" dirty="0">
                <a:solidFill>
                  <a:srgbClr val="496F63"/>
                </a:solidFill>
                <a:effectLst/>
                <a:latin typeface="Arial"/>
                <a:ea typeface="Arial"/>
                <a:cs typeface="Arial"/>
              </a:rPr>
              <a:t> Marketing</a:t>
            </a:r>
            <a:r>
              <a:rPr lang="es" sz="9000" b="1" i="0" strike="noStrike" cap="none" spc="0" baseline="0" dirty="0">
                <a:solidFill>
                  <a:srgbClr val="496F63"/>
                </a:solidFill>
                <a:effectLst/>
                <a:latin typeface="Arial"/>
                <a:ea typeface="Arial"/>
                <a:cs typeface="Arial"/>
              </a:rPr>
              <a:t> para pequeñas</a:t>
            </a:r>
            <a:r>
              <a:rPr lang="es" sz="9000" b="1" i="0" strike="noStrike" cap="none" spc="0" dirty="0">
                <a:solidFill>
                  <a:srgbClr val="496F63"/>
                </a:solidFill>
                <a:effectLst/>
                <a:latin typeface="Arial"/>
                <a:ea typeface="Arial"/>
                <a:cs typeface="Arial"/>
              </a:rPr>
              <a:t> y medianas empresas</a:t>
            </a:r>
            <a:endParaRPr lang="es" sz="9000" b="1" i="0" strike="noStrike" cap="none" spc="0" baseline="0" dirty="0">
              <a:solidFill>
                <a:srgbClr val="496F63"/>
              </a:solidFill>
              <a:effectLst/>
              <a:latin typeface="Arial"/>
              <a:ea typeface="Arial"/>
              <a:cs typeface="Arial"/>
            </a:endParaRPr>
          </a:p>
        </p:txBody>
      </p:sp>
      <p:sp>
        <p:nvSpPr>
          <p:cNvPr id="105" name="Shape 105"/>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a:lstStyle/>
          <a:p>
            <a:fld id="{86CB4B4D-7CA3-9044-876B-883B54F8677D}" type="slidenum">
              <a:rPr/>
              <a:t>19</a:t>
            </a:fld>
            <a:endParaRPr/>
          </a:p>
        </p:txBody>
      </p:sp>
      <p:sp>
        <p:nvSpPr>
          <p:cNvPr id="21" name="Shape 104">
            <a:extLst>
              <a:ext uri="{FF2B5EF4-FFF2-40B4-BE49-F238E27FC236}">
                <a16:creationId xmlns:a16="http://schemas.microsoft.com/office/drawing/2014/main" id="{0E6979D3-9B06-4524-B257-339E8146919D}"/>
              </a:ext>
            </a:extLst>
          </p:cNvPr>
          <p:cNvSpPr/>
          <p:nvPr/>
        </p:nvSpPr>
        <p:spPr>
          <a:xfrm>
            <a:off x="4013792" y="4739180"/>
            <a:ext cx="10141119" cy="4667831"/>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rmAutofit fontScale="62500" lnSpcReduction="20000"/>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nSpc>
                <a:spcPct val="120000"/>
              </a:lnSpc>
            </a:pPr>
            <a:r>
              <a:rPr lang="es" sz="9000" b="1" i="0" strike="noStrike" cap="none" spc="0" baseline="0" dirty="0">
                <a:solidFill>
                  <a:srgbClr val="496F63"/>
                </a:solidFill>
                <a:effectLst/>
                <a:latin typeface="Arial"/>
                <a:ea typeface="Arial"/>
                <a:cs typeface="Arial"/>
              </a:rPr>
              <a:t>Lee el artículo y piensa en cómo puede implementar el concepto de </a:t>
            </a:r>
            <a:r>
              <a:rPr lang="es-ES" sz="9000" b="1" i="0" strike="noStrike" cap="none" spc="0" baseline="0" dirty="0">
                <a:solidFill>
                  <a:srgbClr val="496F63"/>
                </a:solidFill>
                <a:effectLst/>
                <a:latin typeface="Arial"/>
                <a:ea typeface="Arial"/>
                <a:cs typeface="Arial"/>
              </a:rPr>
              <a:t>LEAN</a:t>
            </a:r>
            <a:r>
              <a:rPr lang="es" sz="9000" b="1" i="0" strike="noStrike" cap="none" spc="0" baseline="0" dirty="0">
                <a:solidFill>
                  <a:srgbClr val="496F63"/>
                </a:solidFill>
                <a:effectLst/>
                <a:latin typeface="Arial"/>
                <a:ea typeface="Arial"/>
                <a:cs typeface="Arial"/>
              </a:rPr>
              <a:t> marketing </a:t>
            </a:r>
            <a:endParaRPr lang="pl-PL" sz="9000" dirty="0">
              <a:solidFill>
                <a:srgbClr val="496F63"/>
              </a:solidFill>
              <a:latin typeface="Arial" panose="020B0604020202020204" pitchFamily="34" charset="0"/>
              <a:cs typeface="Arial" panose="020B0604020202020204" pitchFamily="34" charset="0"/>
            </a:endParaRPr>
          </a:p>
          <a:p>
            <a:pPr>
              <a:lnSpc>
                <a:spcPct val="120000"/>
              </a:lnSpc>
            </a:pPr>
            <a:r>
              <a:rPr lang="es" sz="9000" b="1" i="0" strike="noStrike" cap="none" spc="0" baseline="0" dirty="0">
                <a:solidFill>
                  <a:srgbClr val="496F63"/>
                </a:solidFill>
                <a:effectLst/>
                <a:latin typeface="Arial"/>
                <a:ea typeface="Arial"/>
                <a:cs typeface="Arial"/>
              </a:rPr>
              <a:t>en pequeñas</a:t>
            </a:r>
            <a:r>
              <a:rPr lang="es" sz="9000" b="1" i="0" strike="noStrike" cap="none" spc="0" dirty="0">
                <a:solidFill>
                  <a:srgbClr val="496F63"/>
                </a:solidFill>
                <a:effectLst/>
                <a:latin typeface="Arial"/>
                <a:ea typeface="Arial"/>
                <a:cs typeface="Arial"/>
              </a:rPr>
              <a:t> empresas.</a:t>
            </a:r>
            <a:endParaRPr lang="es" sz="9000" b="1" i="0" strike="noStrike" cap="none" spc="0" baseline="0" dirty="0">
              <a:solidFill>
                <a:srgbClr val="496F63"/>
              </a:solidFill>
              <a:effectLst/>
              <a:latin typeface="Arial"/>
              <a:ea typeface="Arial"/>
              <a:cs typeface="Arial"/>
            </a:endParaRPr>
          </a:p>
        </p:txBody>
      </p:sp>
      <p:pic>
        <p:nvPicPr>
          <p:cNvPr id="3" name="Obraz 2">
            <a:extLst>
              <a:ext uri="{FF2B5EF4-FFF2-40B4-BE49-F238E27FC236}">
                <a16:creationId xmlns:a16="http://schemas.microsoft.com/office/drawing/2014/main" id="{A89479CA-E383-4880-89F0-D46AB5D04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05404" y="3812385"/>
            <a:ext cx="6877409" cy="6985205"/>
          </a:xfrm>
          <a:prstGeom prst="rect">
            <a:avLst/>
          </a:prstGeom>
        </p:spPr>
      </p:pic>
      <p:sp>
        <p:nvSpPr>
          <p:cNvPr id="23" name="Prostokąt 22">
            <a:extLst>
              <a:ext uri="{FF2B5EF4-FFF2-40B4-BE49-F238E27FC236}">
                <a16:creationId xmlns:a16="http://schemas.microsoft.com/office/drawing/2014/main" id="{51462A36-E475-4C13-A971-4182DA02B02B}"/>
              </a:ext>
            </a:extLst>
          </p:cNvPr>
          <p:cNvSpPr/>
          <p:nvPr/>
        </p:nvSpPr>
        <p:spPr>
          <a:xfrm>
            <a:off x="4230922" y="10647955"/>
            <a:ext cx="11139588" cy="584775"/>
          </a:xfrm>
          <a:prstGeom prst="rect">
            <a:avLst/>
          </a:prstGeom>
        </p:spPr>
        <p:txBody>
          <a:bodyPr wrap="none">
            <a:spAutoFit/>
          </a:bodyPr>
          <a:lstStyle/>
          <a:p>
            <a:r>
              <a:rPr lang="es" sz="3200" b="0" i="0" strike="noStrike" cap="none" spc="0" baseline="0" dirty="0">
                <a:solidFill>
                  <a:srgbClr val="496F63"/>
                </a:solidFill>
                <a:effectLst/>
                <a:latin typeface="Arial"/>
                <a:ea typeface="Arial"/>
                <a:cs typeface="Arial"/>
              </a:rPr>
              <a:t>Fuente: https://www.crowdspring.com/blog/</a:t>
            </a:r>
            <a:r>
              <a:rPr lang="es-ES" sz="3200" b="0" i="0" strike="noStrike" cap="none" spc="0" baseline="0" dirty="0">
                <a:solidFill>
                  <a:srgbClr val="496F63"/>
                </a:solidFill>
                <a:effectLst/>
                <a:latin typeface="Arial"/>
                <a:ea typeface="Arial"/>
                <a:cs typeface="Arial"/>
              </a:rPr>
              <a:t>LEAN</a:t>
            </a:r>
            <a:r>
              <a:rPr lang="es" sz="3200" b="0" i="0" strike="noStrike" cap="none" spc="0" baseline="0" dirty="0">
                <a:solidFill>
                  <a:srgbClr val="496F63"/>
                </a:solidFill>
                <a:effectLst/>
                <a:latin typeface="Arial"/>
                <a:ea typeface="Arial"/>
                <a:cs typeface="Arial"/>
              </a:rPr>
              <a:t>-marketing/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53"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Effect transition="in" filter="fade">
                                      <p:cBhvr>
                                        <p:cTn id="20" dur="1000"/>
                                        <p:tgtEl>
                                          <p:spTgt spid="3"/>
                                        </p:tgtEl>
                                      </p:cBhvr>
                                    </p:animEffect>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21"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4100159" y="0"/>
            <a:ext cx="14041665" cy="15049440"/>
          </a:xfrm>
          <a:prstGeom prst="rect">
            <a:avLst/>
          </a:prstGeom>
        </p:spPr>
      </p:pic>
      <p:sp>
        <p:nvSpPr>
          <p:cNvPr id="68" name="Shape 68"/>
          <p:cNvSpPr/>
          <p:nvPr/>
        </p:nvSpPr>
        <p:spPr>
          <a:xfrm>
            <a:off x="8627057" y="1959474"/>
            <a:ext cx="13336777" cy="2836872"/>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l"/>
            <a:r>
              <a:rPr lang="es" sz="10000" b="1" i="0" strike="noStrike" cap="none" spc="0" baseline="0" dirty="0">
                <a:solidFill>
                  <a:srgbClr val="496F63"/>
                </a:solidFill>
                <a:effectLst/>
                <a:latin typeface="Arial"/>
                <a:ea typeface="Arial"/>
                <a:cs typeface="Arial"/>
              </a:rPr>
              <a:t>¿Qué sabemos ya?</a:t>
            </a:r>
          </a:p>
          <a:p>
            <a:pPr algn="l"/>
            <a:endParaRPr lang="pl-PL" dirty="0">
              <a:solidFill>
                <a:srgbClr val="496F63"/>
              </a:solidFill>
              <a:latin typeface="Arial" panose="020B0604020202020204" pitchFamily="34" charset="0"/>
              <a:cs typeface="Arial" panose="020B0604020202020204" pitchFamily="34" charset="0"/>
            </a:endParaRPr>
          </a:p>
          <a:p>
            <a:pPr algn="l"/>
            <a:endParaRPr lang="pl-PL" dirty="0">
              <a:solidFill>
                <a:srgbClr val="496F63"/>
              </a:solidFill>
              <a:latin typeface="Arial" panose="020B0604020202020204" pitchFamily="34" charset="0"/>
              <a:cs typeface="Arial" panose="020B0604020202020204" pitchFamily="34" charset="0"/>
            </a:endParaRPr>
          </a:p>
        </p:txBody>
      </p:sp>
      <p:sp>
        <p:nvSpPr>
          <p:cNvPr id="70" name="Shape 70"/>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a:lstStyle/>
          <a:p>
            <a:fld id="{86CB4B4D-7CA3-9044-876B-883B54F8677D}" type="slidenum">
              <a:rPr/>
              <a:t>2</a:t>
            </a:fld>
            <a:endParaRPr/>
          </a:p>
        </p:txBody>
      </p:sp>
      <p:sp>
        <p:nvSpPr>
          <p:cNvPr id="4" name="Prostokąt 3">
            <a:extLst>
              <a:ext uri="{FF2B5EF4-FFF2-40B4-BE49-F238E27FC236}">
                <a16:creationId xmlns:a16="http://schemas.microsoft.com/office/drawing/2014/main" id="{196EE3EB-0EC8-4C41-BA97-1F7768DA034B}"/>
              </a:ext>
            </a:extLst>
          </p:cNvPr>
          <p:cNvSpPr/>
          <p:nvPr/>
        </p:nvSpPr>
        <p:spPr>
          <a:xfrm>
            <a:off x="4375363" y="10860993"/>
            <a:ext cx="20008638" cy="2554545"/>
          </a:xfrm>
          <a:prstGeom prst="rect">
            <a:avLst/>
          </a:prstGeom>
        </p:spPr>
        <p:txBody>
          <a:bodyPr wrap="square">
            <a:spAutoFit/>
          </a:bodyPr>
          <a:lstStyle/>
          <a:p>
            <a:pPr algn="l"/>
            <a:r>
              <a:rPr lang="es" sz="7800" b="1" i="0" strike="noStrike" cap="none" spc="0" baseline="0" dirty="0">
                <a:solidFill>
                  <a:srgbClr val="496F63"/>
                </a:solidFill>
                <a:effectLst/>
                <a:latin typeface="Arial"/>
                <a:ea typeface="Arial"/>
                <a:cs typeface="Arial"/>
              </a:rPr>
              <a:t>Los conceptos de </a:t>
            </a:r>
            <a:r>
              <a:rPr lang="es-ES" sz="7800" b="1" dirty="0">
                <a:solidFill>
                  <a:srgbClr val="496F63"/>
                </a:solidFill>
                <a:latin typeface="Arial"/>
                <a:ea typeface="Arial"/>
                <a:cs typeface="Arial"/>
              </a:rPr>
              <a:t>LEAN</a:t>
            </a:r>
            <a:r>
              <a:rPr lang="es" sz="7800" b="1" i="0" strike="noStrike" cap="none" spc="0" baseline="0" dirty="0">
                <a:solidFill>
                  <a:srgbClr val="496F63"/>
                </a:solidFill>
                <a:effectLst/>
                <a:latin typeface="Arial"/>
                <a:ea typeface="Arial"/>
                <a:cs typeface="Arial"/>
              </a:rPr>
              <a:t> pueden utilizarse con éxito en los procesos de marketing.</a:t>
            </a:r>
            <a:endParaRPr lang="pl-PL" sz="7800" b="1" dirty="0">
              <a:solidFill>
                <a:srgbClr val="71BB9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Shape 68">
            <a:extLst>
              <a:ext uri="{FF2B5EF4-FFF2-40B4-BE49-F238E27FC236}">
                <a16:creationId xmlns:a16="http://schemas.microsoft.com/office/drawing/2014/main" id="{D22A0BDA-DE71-4420-8722-7001C7B196EE}"/>
              </a:ext>
            </a:extLst>
          </p:cNvPr>
          <p:cNvSpPr/>
          <p:nvPr/>
        </p:nvSpPr>
        <p:spPr>
          <a:xfrm>
            <a:off x="4222363" y="5592649"/>
            <a:ext cx="5329628" cy="4403574"/>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ctr"/>
            <a:r>
              <a:rPr lang="es" sz="3200" dirty="0">
                <a:solidFill>
                  <a:srgbClr val="496F63"/>
                </a:solidFill>
                <a:latin typeface="Arial"/>
                <a:ea typeface="Arial"/>
                <a:cs typeface="Arial"/>
              </a:rPr>
              <a:t>Las pequeñas empresas </a:t>
            </a:r>
            <a:r>
              <a:rPr lang="es" sz="3200" b="1" i="0" strike="noStrike" cap="none" spc="0" baseline="0" dirty="0">
                <a:solidFill>
                  <a:srgbClr val="496F63"/>
                </a:solidFill>
                <a:effectLst/>
                <a:latin typeface="Arial"/>
                <a:ea typeface="Arial"/>
                <a:cs typeface="Arial"/>
              </a:rPr>
              <a:t>tienen una ventaja sobre las grandes con las que compiten</a:t>
            </a:r>
            <a:r>
              <a:rPr lang="es" sz="3200" dirty="0">
                <a:solidFill>
                  <a:srgbClr val="496F63"/>
                </a:solidFill>
                <a:latin typeface="Arial"/>
                <a:ea typeface="Arial"/>
                <a:cs typeface="Arial"/>
              </a:rPr>
              <a:t>:</a:t>
            </a:r>
            <a:r>
              <a:rPr lang="es" sz="3200" b="1" i="0" strike="noStrike" cap="none" spc="0" baseline="0" dirty="0">
                <a:solidFill>
                  <a:srgbClr val="496F63"/>
                </a:solidFill>
                <a:effectLst/>
                <a:latin typeface="Arial"/>
                <a:ea typeface="Arial"/>
                <a:cs typeface="Arial"/>
              </a:rPr>
              <a:t> son más ágiles y pueden orientar toda su organización hacia un objetivo determinado mediante el marketing, las ventas </a:t>
            </a:r>
            <a:r>
              <a:rPr lang="es" sz="3200" dirty="0">
                <a:solidFill>
                  <a:srgbClr val="496F63"/>
                </a:solidFill>
                <a:latin typeface="Arial"/>
                <a:ea typeface="Arial"/>
                <a:cs typeface="Arial"/>
              </a:rPr>
              <a:t>u</a:t>
            </a:r>
            <a:r>
              <a:rPr lang="es" sz="3200" b="1" i="0" strike="noStrike" cap="none" spc="0" baseline="0" dirty="0">
                <a:solidFill>
                  <a:srgbClr val="496F63"/>
                </a:solidFill>
                <a:effectLst/>
                <a:latin typeface="Arial"/>
                <a:ea typeface="Arial"/>
                <a:cs typeface="Arial"/>
              </a:rPr>
              <a:t> operaciones, algo casi imposible en las grandes empresas.</a:t>
            </a:r>
            <a:endParaRPr lang="pl-PL" sz="3200" dirty="0">
              <a:solidFill>
                <a:srgbClr val="496F63"/>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F1851591-4AF5-4B2A-8CB5-9BAA40205A88}"/>
              </a:ext>
            </a:extLst>
          </p:cNvPr>
          <p:cNvSpPr/>
          <p:nvPr/>
        </p:nvSpPr>
        <p:spPr>
          <a:xfrm rot="1692955">
            <a:off x="-55129" y="4025715"/>
            <a:ext cx="4912366" cy="914400"/>
          </a:xfrm>
          <a:prstGeom prst="rect">
            <a:avLst/>
          </a:prstGeom>
        </p:spPr>
        <p:txBody>
          <a:bodyPr wrap="square">
            <a:spAutoFit/>
          </a:bodyPr>
          <a:lstStyle/>
          <a:p>
            <a:r>
              <a:rPr lang="es" sz="1800" b="0" i="0" strike="noStrike" cap="none" spc="0" baseline="0" dirty="0">
                <a:solidFill>
                  <a:srgbClr val="496F63"/>
                </a:solidFill>
                <a:effectLst/>
                <a:latin typeface="PT Sans"/>
                <a:ea typeface="PT Sans"/>
                <a:cs typeface="PT Sans"/>
              </a:rPr>
              <a:t>Fuente: https://nowymarketing.pl/a/21843,5-krokow-do-bardziej-efektywnych-dzialan-marketingowych-czyli-</a:t>
            </a:r>
            <a:r>
              <a:rPr lang="es-ES" sz="1800" b="0" i="0" strike="noStrike" cap="none" spc="0" baseline="0" dirty="0">
                <a:solidFill>
                  <a:srgbClr val="496F63"/>
                </a:solidFill>
                <a:effectLst/>
                <a:latin typeface="PT Sans"/>
                <a:ea typeface="PT Sans"/>
                <a:cs typeface="PT Sans"/>
              </a:rPr>
              <a:t>LEAN</a:t>
            </a:r>
            <a:r>
              <a:rPr lang="es" sz="1800" b="0" i="0" strike="noStrike" cap="none" spc="0" baseline="0" dirty="0">
                <a:solidFill>
                  <a:srgbClr val="496F63"/>
                </a:solidFill>
                <a:effectLst/>
                <a:latin typeface="PT Sans"/>
                <a:ea typeface="PT Sans"/>
                <a:cs typeface="PT Sans"/>
              </a:rPr>
              <a:t>-marketing</a:t>
            </a:r>
          </a:p>
        </p:txBody>
      </p:sp>
      <p:sp>
        <p:nvSpPr>
          <p:cNvPr id="5" name="Prostokąt 4">
            <a:extLst>
              <a:ext uri="{FF2B5EF4-FFF2-40B4-BE49-F238E27FC236}">
                <a16:creationId xmlns:a16="http://schemas.microsoft.com/office/drawing/2014/main" id="{C6A6C4B1-D795-4EC3-A92E-EF6E4548AF84}"/>
              </a:ext>
            </a:extLst>
          </p:cNvPr>
          <p:cNvSpPr/>
          <p:nvPr/>
        </p:nvSpPr>
        <p:spPr>
          <a:xfrm>
            <a:off x="11148417" y="4486850"/>
            <a:ext cx="12192000" cy="5577840"/>
          </a:xfrm>
          <a:prstGeom prst="rect">
            <a:avLst/>
          </a:prstGeom>
        </p:spPr>
        <p:txBody>
          <a:bodyPr>
            <a:spAutoFit/>
          </a:bodyPr>
          <a:lstStyle/>
          <a:p>
            <a:r>
              <a:rPr lang="es-ES" sz="6000" b="0" i="0" strike="noStrike" cap="none" spc="0" baseline="0" dirty="0">
                <a:solidFill>
                  <a:srgbClr val="71BB9A"/>
                </a:solidFill>
                <a:effectLst/>
                <a:latin typeface="PT Sans"/>
                <a:ea typeface="PT Sans"/>
                <a:cs typeface="PT Sans"/>
              </a:rPr>
              <a:t>LEAN</a:t>
            </a:r>
            <a:r>
              <a:rPr lang="es" sz="6000" b="0" i="0" strike="noStrike" cap="none" spc="0" baseline="0" dirty="0">
                <a:solidFill>
                  <a:srgbClr val="71BB9A"/>
                </a:solidFill>
                <a:effectLst/>
                <a:latin typeface="PT Sans"/>
                <a:ea typeface="PT Sans"/>
                <a:cs typeface="PT Sans"/>
              </a:rPr>
              <a:t> se basa en la mejora continua de los procesos.</a:t>
            </a:r>
            <a:endParaRPr lang="en-GB" sz="6000" dirty="0">
              <a:solidFill>
                <a:srgbClr val="71BB9A"/>
              </a:solidFill>
            </a:endParaRPr>
          </a:p>
          <a:p>
            <a:endParaRPr lang="en-GB" sz="6000" dirty="0">
              <a:solidFill>
                <a:srgbClr val="71BB9A"/>
              </a:solidFill>
            </a:endParaRPr>
          </a:p>
          <a:p>
            <a:r>
              <a:rPr lang="es" sz="6000" b="0" i="0" strike="noStrike" cap="none" spc="0" baseline="0" dirty="0">
                <a:solidFill>
                  <a:srgbClr val="71BB9A"/>
                </a:solidFill>
                <a:effectLst/>
                <a:latin typeface="PT Sans"/>
                <a:ea typeface="PT Sans"/>
                <a:cs typeface="PT Sans"/>
              </a:rPr>
              <a:t>Basta con un 1% de mejora al día o a la semana, y el resultado superará nuestras expectativas.</a:t>
            </a:r>
          </a:p>
        </p:txBody>
      </p:sp>
    </p:spTree>
    <p:extLst>
      <p:ext uri="{BB962C8B-B14F-4D97-AF65-F5344CB8AC3E}">
        <p14:creationId xmlns:p14="http://schemas.microsoft.com/office/powerpoint/2010/main" val="124209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1000"/>
                                        <p:tgtEl>
                                          <p:spTgt spid="5">
                                            <p:txEl>
                                              <p:pRg st="0" end="0"/>
                                            </p:txEl>
                                          </p:spTgt>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1000"/>
                                        <p:tgtEl>
                                          <p:spTgt spid="5">
                                            <p:txEl>
                                              <p:pRg st="2" end="2"/>
                                            </p:txEl>
                                          </p:spTgt>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3000"/>
                                        <p:tgtEl>
                                          <p:spTgt spid="10"/>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 grpId="0"/>
      <p:bldP spid="10" grpId="0" animBg="1"/>
      <p:bldP spid="2" grpId="0"/>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6">
            <a:extLst>
              <a:ext uri="{FF2B5EF4-FFF2-40B4-BE49-F238E27FC236}">
                <a16:creationId xmlns:a16="http://schemas.microsoft.com/office/drawing/2014/main" id="{CC3AE651-5F9A-4F5E-8410-949C93DE4568}"/>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3186938" y="-7743480"/>
            <a:ext cx="23679148" cy="25378609"/>
          </a:xfrm>
          <a:prstGeom prst="rect">
            <a:avLst/>
          </a:prstGeom>
        </p:spPr>
      </p:pic>
      <p:sp>
        <p:nvSpPr>
          <p:cNvPr id="279" name="Shape 279"/>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a:lstStyle/>
          <a:p>
            <a:fld id="{86CB4B4D-7CA3-9044-876B-883B54F8677D}" type="slidenum">
              <a:rPr/>
              <a:t>20</a:t>
            </a:fld>
            <a:endParaRPr/>
          </a:p>
        </p:txBody>
      </p:sp>
      <p:sp>
        <p:nvSpPr>
          <p:cNvPr id="290" name="Shape 290"/>
          <p:cNvSpPr/>
          <p:nvPr/>
        </p:nvSpPr>
        <p:spPr>
          <a:xfrm>
            <a:off x="2576105" y="2115342"/>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91" name="Shape 291"/>
          <p:cNvSpPr/>
          <p:nvPr/>
        </p:nvSpPr>
        <p:spPr>
          <a:xfrm>
            <a:off x="311324" y="5676750"/>
            <a:ext cx="11880676" cy="5651459"/>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Autofit/>
          </a:bodyPr>
          <a:lstStyle>
            <a:lvl1pPr algn="ctr"/>
          </a:lstStyle>
          <a:p>
            <a:pPr marL="342900" indent="-342900">
              <a:buFont typeface="Arial" panose="020B0604020202020204" pitchFamily="34" charset="0"/>
              <a:buChar char="•"/>
            </a:pPr>
            <a:r>
              <a:rPr lang="es" sz="3400" b="1" i="0" strike="noStrike" cap="none" spc="0" baseline="0" dirty="0">
                <a:solidFill>
                  <a:srgbClr val="496F63"/>
                </a:solidFill>
                <a:effectLst/>
                <a:latin typeface="Arial"/>
                <a:ea typeface="Arial"/>
                <a:cs typeface="Arial"/>
              </a:rPr>
              <a:t>https://www.youtube.com/watch?v=lFOKPrDF_JI</a:t>
            </a:r>
          </a:p>
          <a:p>
            <a:pPr marL="342900" indent="-342900">
              <a:buFont typeface="Arial" panose="020B0604020202020204" pitchFamily="34" charset="0"/>
              <a:buChar char="•"/>
            </a:pPr>
            <a:r>
              <a:rPr lang="es" sz="3400" b="1" i="0" strike="noStrike" cap="none" spc="0" baseline="0" dirty="0">
                <a:solidFill>
                  <a:srgbClr val="496F63"/>
                </a:solidFill>
                <a:effectLst/>
                <a:latin typeface="Arial"/>
                <a:ea typeface="Arial"/>
                <a:cs typeface="Arial"/>
              </a:rPr>
              <a:t>https://nowymarketing.pl/a/21843,5-krokow-do-bardziej-efektywnych-dzialan-marketingowych-czyli-</a:t>
            </a:r>
            <a:r>
              <a:rPr lang="es-ES" sz="3400" b="1" i="0" strike="noStrike" cap="none" spc="0" baseline="0" dirty="0">
                <a:solidFill>
                  <a:srgbClr val="496F63"/>
                </a:solidFill>
                <a:effectLst/>
                <a:latin typeface="Arial"/>
                <a:ea typeface="Arial"/>
                <a:cs typeface="Arial"/>
              </a:rPr>
              <a:t>LEAN</a:t>
            </a:r>
            <a:r>
              <a:rPr lang="es" sz="3400" b="1" i="0" strike="noStrike" cap="none" spc="0" baseline="0" dirty="0">
                <a:solidFill>
                  <a:srgbClr val="496F63"/>
                </a:solidFill>
                <a:effectLst/>
                <a:latin typeface="Arial"/>
                <a:ea typeface="Arial"/>
                <a:cs typeface="Arial"/>
              </a:rPr>
              <a:t>-marketing</a:t>
            </a:r>
          </a:p>
          <a:p>
            <a:pPr marL="342900" indent="-342900">
              <a:buFont typeface="Arial" panose="020B0604020202020204" pitchFamily="34" charset="0"/>
              <a:buChar char="•"/>
            </a:pPr>
            <a:r>
              <a:rPr lang="es" sz="3400" b="1" i="0" strike="noStrike" cap="none" spc="0" baseline="0" dirty="0">
                <a:solidFill>
                  <a:srgbClr val="496F63"/>
                </a:solidFill>
                <a:effectLst/>
                <a:latin typeface="Arial"/>
                <a:ea typeface="Arial"/>
                <a:cs typeface="Arial"/>
              </a:rPr>
              <a:t>https://www.smartinsights.com/goal-setting-evaluation/performance-management/principles-</a:t>
            </a:r>
            <a:r>
              <a:rPr lang="es-ES" sz="3400" b="1" i="0" strike="noStrike" cap="none" spc="0" baseline="0" dirty="0">
                <a:solidFill>
                  <a:srgbClr val="496F63"/>
                </a:solidFill>
                <a:effectLst/>
                <a:latin typeface="Arial"/>
                <a:ea typeface="Arial"/>
                <a:cs typeface="Arial"/>
              </a:rPr>
              <a:t>LEAN</a:t>
            </a:r>
            <a:r>
              <a:rPr lang="es" sz="3400" b="1" i="0" strike="noStrike" cap="none" spc="0" baseline="0" dirty="0">
                <a:solidFill>
                  <a:srgbClr val="496F63"/>
                </a:solidFill>
                <a:effectLst/>
                <a:latin typeface="Arial"/>
                <a:ea typeface="Arial"/>
                <a:cs typeface="Arial"/>
              </a:rPr>
              <a:t>-marketing/</a:t>
            </a:r>
          </a:p>
          <a:p>
            <a:pPr marL="342900" indent="-342900">
              <a:buFont typeface="Arial" panose="020B0604020202020204" pitchFamily="34" charset="0"/>
              <a:buChar char="•"/>
            </a:pPr>
            <a:r>
              <a:rPr lang="es" sz="3400" b="1" i="0" strike="noStrike" cap="none" spc="0" baseline="0" dirty="0">
                <a:solidFill>
                  <a:srgbClr val="496F63"/>
                </a:solidFill>
                <a:effectLst/>
                <a:latin typeface="Arial"/>
                <a:ea typeface="Arial"/>
                <a:cs typeface="Arial"/>
              </a:rPr>
              <a:t>https://business.tutsplus.com/tutorials/how-to-write-a-</a:t>
            </a:r>
            <a:r>
              <a:rPr lang="es-ES" sz="3400" b="1" i="0" strike="noStrike" cap="none" spc="0" baseline="0" dirty="0">
                <a:solidFill>
                  <a:srgbClr val="496F63"/>
                </a:solidFill>
                <a:effectLst/>
                <a:latin typeface="Arial"/>
                <a:ea typeface="Arial"/>
                <a:cs typeface="Arial"/>
              </a:rPr>
              <a:t>LEAN</a:t>
            </a:r>
            <a:r>
              <a:rPr lang="es" sz="3400" b="1" i="0" strike="noStrike" cap="none" spc="0" baseline="0" dirty="0">
                <a:solidFill>
                  <a:srgbClr val="496F63"/>
                </a:solidFill>
                <a:effectLst/>
                <a:latin typeface="Arial"/>
                <a:ea typeface="Arial"/>
                <a:cs typeface="Arial"/>
              </a:rPr>
              <a:t>-marketing-plan--cms-26069</a:t>
            </a:r>
          </a:p>
          <a:p>
            <a:pPr marL="342900" indent="-342900">
              <a:buFont typeface="Arial" panose="020B0604020202020204" pitchFamily="34" charset="0"/>
              <a:buChar char="•"/>
            </a:pPr>
            <a:r>
              <a:rPr lang="es" sz="3400" b="1" i="0" strike="noStrike" cap="none" spc="0" baseline="0" dirty="0">
                <a:solidFill>
                  <a:srgbClr val="496F63"/>
                </a:solidFill>
                <a:effectLst/>
                <a:latin typeface="Arial"/>
                <a:ea typeface="Arial"/>
                <a:cs typeface="Arial"/>
              </a:rPr>
              <a:t>https://moi-global.com/blog/</a:t>
            </a:r>
            <a:r>
              <a:rPr lang="es-ES" sz="3400" b="1" i="0" strike="noStrike" cap="none" spc="0" baseline="0" dirty="0">
                <a:solidFill>
                  <a:srgbClr val="496F63"/>
                </a:solidFill>
                <a:effectLst/>
                <a:latin typeface="Arial"/>
                <a:ea typeface="Arial"/>
                <a:cs typeface="Arial"/>
              </a:rPr>
              <a:t>LEAN</a:t>
            </a:r>
            <a:r>
              <a:rPr lang="es" sz="3400" b="1" i="0" strike="noStrike" cap="none" spc="0" baseline="0" dirty="0">
                <a:solidFill>
                  <a:srgbClr val="496F63"/>
                </a:solidFill>
                <a:effectLst/>
                <a:latin typeface="Arial"/>
                <a:ea typeface="Arial"/>
                <a:cs typeface="Arial"/>
              </a:rPr>
              <a:t>-marketing-in-practice-6-top-tips-part-3/</a:t>
            </a:r>
          </a:p>
          <a:p>
            <a:pPr marL="342900" indent="-342900">
              <a:buFont typeface="Arial" panose="020B0604020202020204" pitchFamily="34" charset="0"/>
              <a:buChar char="•"/>
            </a:pPr>
            <a:r>
              <a:rPr lang="es" sz="3400" b="1" i="0" strike="noStrike" cap="none" spc="0" baseline="0" dirty="0">
                <a:solidFill>
                  <a:srgbClr val="496F63"/>
                </a:solidFill>
                <a:effectLst/>
                <a:latin typeface="Arial"/>
                <a:ea typeface="Arial"/>
                <a:cs typeface="Arial"/>
              </a:rPr>
              <a:t>https://cmgpartners.com/blog/what-is-</a:t>
            </a:r>
            <a:r>
              <a:rPr lang="es-ES" sz="3400" b="1" i="0" strike="noStrike" cap="none" spc="0" baseline="0" dirty="0">
                <a:solidFill>
                  <a:srgbClr val="496F63"/>
                </a:solidFill>
                <a:effectLst/>
                <a:latin typeface="Arial"/>
                <a:ea typeface="Arial"/>
                <a:cs typeface="Arial"/>
              </a:rPr>
              <a:t>LEAN</a:t>
            </a:r>
            <a:r>
              <a:rPr lang="es" sz="3400" b="1" i="0" strike="noStrike" cap="none" spc="0" baseline="0" dirty="0">
                <a:solidFill>
                  <a:srgbClr val="496F63"/>
                </a:solidFill>
                <a:effectLst/>
                <a:latin typeface="Arial"/>
                <a:ea typeface="Arial"/>
                <a:cs typeface="Arial"/>
              </a:rPr>
              <a:t>-marketing/</a:t>
            </a:r>
            <a:endParaRPr lang="en-IE" sz="3400" b="1" kern="1200" dirty="0">
              <a:solidFill>
                <a:srgbClr val="496F63"/>
              </a:solidFill>
              <a:latin typeface="Arial" panose="020B0604020202020204" pitchFamily="34" charset="0"/>
              <a:cs typeface="Arial" panose="020B0604020202020204" pitchFamily="34" charset="0"/>
              <a:sym typeface="Quattrocento Sans"/>
            </a:endParaRPr>
          </a:p>
        </p:txBody>
      </p:sp>
      <p:sp>
        <p:nvSpPr>
          <p:cNvPr id="295" name="Shape 295"/>
          <p:cNvSpPr/>
          <p:nvPr/>
        </p:nvSpPr>
        <p:spPr>
          <a:xfrm>
            <a:off x="10841735" y="2142165"/>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96" name="Shape 296"/>
          <p:cNvSpPr/>
          <p:nvPr/>
        </p:nvSpPr>
        <p:spPr>
          <a:xfrm>
            <a:off x="12923420" y="5676750"/>
            <a:ext cx="11293571" cy="5721112"/>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Autofit/>
          </a:bodyPr>
          <a:lstStyle>
            <a:lvl1pPr algn="ctr"/>
          </a:lstStyle>
          <a:p>
            <a:pPr marL="342900" indent="-342900">
              <a:buFont typeface="Arial" panose="020B0604020202020204" pitchFamily="34" charset="0"/>
              <a:buChar char="•"/>
            </a:pPr>
            <a:r>
              <a:rPr lang="es" sz="3400" b="1" i="0" strike="noStrike" cap="none" spc="0" baseline="0" dirty="0">
                <a:solidFill>
                  <a:srgbClr val="496F63"/>
                </a:solidFill>
                <a:effectLst/>
                <a:latin typeface="Arial"/>
                <a:ea typeface="Arial"/>
                <a:cs typeface="Arial"/>
              </a:rPr>
              <a:t>https://www.marketing-automation.pl/</a:t>
            </a:r>
            <a:r>
              <a:rPr lang="es-ES" sz="3400" b="1" i="0" strike="noStrike" cap="none" spc="0" baseline="0" dirty="0">
                <a:solidFill>
                  <a:srgbClr val="496F63"/>
                </a:solidFill>
                <a:effectLst/>
                <a:latin typeface="Arial"/>
                <a:ea typeface="Arial"/>
                <a:cs typeface="Arial"/>
              </a:rPr>
              <a:t>LEAN</a:t>
            </a:r>
            <a:r>
              <a:rPr lang="es" sz="3400" b="1" i="0" strike="noStrike" cap="none" spc="0" baseline="0" dirty="0">
                <a:solidFill>
                  <a:srgbClr val="496F63"/>
                </a:solidFill>
                <a:effectLst/>
                <a:latin typeface="Arial"/>
                <a:ea typeface="Arial"/>
                <a:cs typeface="Arial"/>
              </a:rPr>
              <a:t>-marketing-niskobudzetowe-rozwiazanie-tylko-dla-start-upow/</a:t>
            </a:r>
          </a:p>
          <a:p>
            <a:pPr marL="342900" indent="-342900">
              <a:buFont typeface="Arial" panose="020B0604020202020204" pitchFamily="34" charset="0"/>
              <a:buChar char="•"/>
            </a:pPr>
            <a:r>
              <a:rPr lang="es" sz="3400" b="1" i="0" strike="noStrike" cap="none" spc="0" baseline="0" dirty="0">
                <a:solidFill>
                  <a:srgbClr val="496F63"/>
                </a:solidFill>
                <a:effectLst/>
                <a:latin typeface="Arial"/>
                <a:ea typeface="Arial"/>
                <a:cs typeface="Arial"/>
              </a:rPr>
              <a:t>https://www.planview.com/resources/articles/lkdc-</a:t>
            </a:r>
            <a:r>
              <a:rPr lang="es-ES" sz="3400" b="1" i="0" strike="noStrike" cap="none" spc="0" baseline="0" dirty="0">
                <a:solidFill>
                  <a:srgbClr val="496F63"/>
                </a:solidFill>
                <a:effectLst/>
                <a:latin typeface="Arial"/>
                <a:ea typeface="Arial"/>
                <a:cs typeface="Arial"/>
              </a:rPr>
              <a:t>LEAN</a:t>
            </a:r>
            <a:r>
              <a:rPr lang="es" sz="3400" b="1" i="0" strike="noStrike" cap="none" spc="0" baseline="0" dirty="0">
                <a:solidFill>
                  <a:srgbClr val="496F63"/>
                </a:solidFill>
                <a:effectLst/>
                <a:latin typeface="Arial"/>
                <a:ea typeface="Arial"/>
                <a:cs typeface="Arial"/>
              </a:rPr>
              <a:t>-marketing</a:t>
            </a:r>
          </a:p>
          <a:p>
            <a:pPr marL="342900" indent="-342900">
              <a:buFont typeface="Arial" panose="020B0604020202020204" pitchFamily="34" charset="0"/>
              <a:buChar char="•"/>
            </a:pPr>
            <a:r>
              <a:rPr lang="es" sz="3400" b="1" i="0" strike="noStrike" cap="none" spc="0" baseline="0" dirty="0">
                <a:solidFill>
                  <a:srgbClr val="496F63"/>
                </a:solidFill>
                <a:effectLst/>
                <a:latin typeface="Arial"/>
                <a:ea typeface="Arial"/>
                <a:cs typeface="Arial"/>
              </a:rPr>
              <a:t>https://blog.hubspot.com/</a:t>
            </a:r>
            <a:r>
              <a:rPr lang="es-ES" sz="3400" b="1" i="0" strike="noStrike" cap="none" spc="0" baseline="0" dirty="0">
                <a:solidFill>
                  <a:srgbClr val="496F63"/>
                </a:solidFill>
                <a:effectLst/>
                <a:latin typeface="Arial"/>
                <a:ea typeface="Arial"/>
                <a:cs typeface="Arial"/>
              </a:rPr>
              <a:t>LEAN</a:t>
            </a:r>
            <a:r>
              <a:rPr lang="es" sz="3400" b="1" i="0" strike="noStrike" cap="none" spc="0" baseline="0" dirty="0">
                <a:solidFill>
                  <a:srgbClr val="496F63"/>
                </a:solidFill>
                <a:effectLst/>
                <a:latin typeface="Arial"/>
                <a:ea typeface="Arial"/>
                <a:cs typeface="Arial"/>
              </a:rPr>
              <a:t>-marketing-how-to-run-your-marketing-team-like-a-startup.aspx</a:t>
            </a:r>
          </a:p>
          <a:p>
            <a:pPr marL="342900" indent="-342900">
              <a:buFont typeface="Arial" panose="020B0604020202020204" pitchFamily="34" charset="0"/>
              <a:buChar char="•"/>
            </a:pPr>
            <a:r>
              <a:rPr lang="es" sz="3400" b="1" i="0" strike="noStrike" cap="none" spc="0" baseline="0" dirty="0">
                <a:solidFill>
                  <a:srgbClr val="496F63"/>
                </a:solidFill>
                <a:effectLst/>
                <a:latin typeface="Arial"/>
                <a:ea typeface="Arial"/>
                <a:cs typeface="Arial"/>
              </a:rPr>
              <a:t>https://www.ironpaper.com/webintel/articles/what-is-</a:t>
            </a:r>
            <a:r>
              <a:rPr lang="es-ES" sz="3400" b="1" i="0" strike="noStrike" cap="none" spc="0" baseline="0" dirty="0">
                <a:solidFill>
                  <a:srgbClr val="496F63"/>
                </a:solidFill>
                <a:effectLst/>
                <a:latin typeface="Arial"/>
                <a:ea typeface="Arial"/>
                <a:cs typeface="Arial"/>
              </a:rPr>
              <a:t>LEAN</a:t>
            </a:r>
            <a:r>
              <a:rPr lang="es" sz="3400" b="1" i="0" strike="noStrike" cap="none" spc="0" baseline="0" dirty="0">
                <a:solidFill>
                  <a:srgbClr val="496F63"/>
                </a:solidFill>
                <a:effectLst/>
                <a:latin typeface="Arial"/>
                <a:ea typeface="Arial"/>
                <a:cs typeface="Arial"/>
              </a:rPr>
              <a:t>-marketing/</a:t>
            </a:r>
          </a:p>
          <a:p>
            <a:pPr marL="342900" indent="-342900">
              <a:buFont typeface="Arial" panose="020B0604020202020204" pitchFamily="34" charset="0"/>
              <a:buChar char="•"/>
            </a:pPr>
            <a:r>
              <a:rPr lang="es" sz="3400" b="1" i="0" strike="noStrike" cap="none" spc="0" baseline="0" dirty="0">
                <a:solidFill>
                  <a:srgbClr val="496F63"/>
                </a:solidFill>
                <a:effectLst/>
                <a:latin typeface="Arial"/>
                <a:ea typeface="Arial"/>
                <a:cs typeface="Arial"/>
              </a:rPr>
              <a:t>http://contentboxter.com/</a:t>
            </a:r>
            <a:r>
              <a:rPr lang="es-ES" sz="3400" b="1" i="0" strike="noStrike" cap="none" spc="0" baseline="0" dirty="0">
                <a:solidFill>
                  <a:srgbClr val="496F63"/>
                </a:solidFill>
                <a:effectLst/>
                <a:latin typeface="Arial"/>
                <a:ea typeface="Arial"/>
                <a:cs typeface="Arial"/>
              </a:rPr>
              <a:t>LEAN</a:t>
            </a:r>
            <a:r>
              <a:rPr lang="es" sz="3400" b="1" i="0" strike="noStrike" cap="none" spc="0" baseline="0" dirty="0">
                <a:solidFill>
                  <a:srgbClr val="496F63"/>
                </a:solidFill>
                <a:effectLst/>
                <a:latin typeface="Arial"/>
                <a:ea typeface="Arial"/>
                <a:cs typeface="Arial"/>
              </a:rPr>
              <a:t>-marketing/</a:t>
            </a:r>
          </a:p>
          <a:p>
            <a:pPr marL="342900" indent="-342900">
              <a:buFont typeface="Arial" panose="020B0604020202020204" pitchFamily="34" charset="0"/>
              <a:buChar char="•"/>
            </a:pPr>
            <a:r>
              <a:rPr lang="es" sz="3400" b="1" i="0" strike="noStrike" cap="none" spc="0" baseline="0" dirty="0">
                <a:solidFill>
                  <a:srgbClr val="496F63"/>
                </a:solidFill>
                <a:effectLst/>
                <a:latin typeface="Arial"/>
                <a:ea typeface="Arial"/>
                <a:cs typeface="Arial"/>
              </a:rPr>
              <a:t>https://www.crowdspring.com/blog/</a:t>
            </a:r>
            <a:r>
              <a:rPr lang="es-ES" sz="3400" b="1" i="0" strike="noStrike" cap="none" spc="0" baseline="0" dirty="0">
                <a:solidFill>
                  <a:srgbClr val="496F63"/>
                </a:solidFill>
                <a:effectLst/>
                <a:latin typeface="Arial"/>
                <a:ea typeface="Arial"/>
                <a:cs typeface="Arial"/>
              </a:rPr>
              <a:t>LEAN</a:t>
            </a:r>
            <a:r>
              <a:rPr lang="es" sz="3400" b="1" i="0" strike="noStrike" cap="none" spc="0" baseline="0" dirty="0">
                <a:solidFill>
                  <a:srgbClr val="496F63"/>
                </a:solidFill>
                <a:effectLst/>
                <a:latin typeface="Arial"/>
                <a:ea typeface="Arial"/>
                <a:cs typeface="Arial"/>
              </a:rPr>
              <a:t>-marketing/</a:t>
            </a:r>
          </a:p>
        </p:txBody>
      </p:sp>
      <p:graphicFrame>
        <p:nvGraphicFramePr>
          <p:cNvPr id="298" name="Chart 298"/>
          <p:cNvGraphicFramePr/>
          <p:nvPr>
            <p:extLst>
              <p:ext uri="{D42A27DB-BD31-4B8C-83A1-F6EECF244321}">
                <p14:modId xmlns:p14="http://schemas.microsoft.com/office/powerpoint/2010/main" val="342960436"/>
              </p:ext>
            </p:extLst>
          </p:nvPr>
        </p:nvGraphicFramePr>
        <p:xfrm>
          <a:off x="18571308" y="3006363"/>
          <a:ext cx="3878923" cy="3878924"/>
        </p:xfrm>
        <a:graphic>
          <a:graphicData uri="http://schemas.openxmlformats.org/drawingml/2006/chart">
            <c:chart xmlns:c="http://schemas.openxmlformats.org/drawingml/2006/chart" xmlns:r="http://schemas.openxmlformats.org/officeDocument/2006/relationships" r:id="rId3"/>
          </a:graphicData>
        </a:graphic>
      </p:graphicFrame>
      <p:sp>
        <p:nvSpPr>
          <p:cNvPr id="300" name="Shape 300"/>
          <p:cNvSpPr/>
          <p:nvPr/>
        </p:nvSpPr>
        <p:spPr>
          <a:xfrm>
            <a:off x="19258224" y="2115342"/>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9" name="Shape 62">
            <a:extLst>
              <a:ext uri="{FF2B5EF4-FFF2-40B4-BE49-F238E27FC236}">
                <a16:creationId xmlns:a16="http://schemas.microsoft.com/office/drawing/2014/main" id="{A8038535-704F-42FE-BFCB-907B180E6254}"/>
              </a:ext>
            </a:extLst>
          </p:cNvPr>
          <p:cNvSpPr/>
          <p:nvPr/>
        </p:nvSpPr>
        <p:spPr>
          <a:xfrm>
            <a:off x="9542257" y="664469"/>
            <a:ext cx="5577191" cy="1404424"/>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10000" b="1" i="0" strike="noStrike" cap="none" spc="0" baseline="0">
                <a:solidFill>
                  <a:srgbClr val="496F63"/>
                </a:solidFill>
                <a:effectLst/>
                <a:latin typeface="Arial"/>
                <a:ea typeface="Arial"/>
                <a:cs typeface="Arial"/>
              </a:rPr>
              <a:t>Fuentes: </a:t>
            </a:r>
            <a:endParaRPr>
              <a:solidFill>
                <a:srgbClr val="496F63"/>
              </a:solidFill>
              <a:latin typeface="Arial" panose="020B0604020202020204" pitchFamily="34" charset="0"/>
              <a:cs typeface="Arial" panose="020B0604020202020204" pitchFamily="34" charset="0"/>
            </a:endParaRPr>
          </a:p>
        </p:txBody>
      </p:sp>
      <p:pic>
        <p:nvPicPr>
          <p:cNvPr id="5" name="Obraz 4">
            <a:extLst>
              <a:ext uri="{FF2B5EF4-FFF2-40B4-BE49-F238E27FC236}">
                <a16:creationId xmlns:a16="http://schemas.microsoft.com/office/drawing/2014/main" id="{B3438753-AC40-4313-94A3-C9B43AAD48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7430" y="2646095"/>
            <a:ext cx="1531253" cy="1497225"/>
          </a:xfrm>
          <a:prstGeom prst="rect">
            <a:avLst/>
          </a:prstGeom>
        </p:spPr>
      </p:pic>
      <p:pic>
        <p:nvPicPr>
          <p:cNvPr id="13" name="Obraz 12">
            <a:extLst>
              <a:ext uri="{FF2B5EF4-FFF2-40B4-BE49-F238E27FC236}">
                <a16:creationId xmlns:a16="http://schemas.microsoft.com/office/drawing/2014/main" id="{17298636-3BA3-4847-820B-226081537E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27660" y="2560681"/>
            <a:ext cx="1502323" cy="1593557"/>
          </a:xfrm>
          <a:prstGeom prst="rect">
            <a:avLst/>
          </a:prstGeom>
        </p:spPr>
      </p:pic>
      <p:pic>
        <p:nvPicPr>
          <p:cNvPr id="15" name="Obraz 14">
            <a:extLst>
              <a:ext uri="{FF2B5EF4-FFF2-40B4-BE49-F238E27FC236}">
                <a16:creationId xmlns:a16="http://schemas.microsoft.com/office/drawing/2014/main" id="{6EEBFFEC-36D0-4B9D-8183-B13F7E4277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57199" y="2686322"/>
            <a:ext cx="1797836" cy="14382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8097780" y="1771134"/>
            <a:ext cx="15252077" cy="10993144"/>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Autofit/>
          </a:bodyPr>
          <a:lstStyle/>
          <a:p>
            <a:pPr algn="ctr">
              <a:lnSpc>
                <a:spcPct val="150000"/>
              </a:lnSpc>
            </a:pPr>
            <a:r>
              <a:rPr lang="es" sz="3800" b="1" i="0" strike="noStrike" cap="none" spc="0" baseline="0" dirty="0">
                <a:solidFill>
                  <a:srgbClr val="496F63"/>
                </a:solidFill>
                <a:effectLst/>
                <a:latin typeface="Arial"/>
                <a:ea typeface="Arial"/>
                <a:cs typeface="Arial"/>
              </a:rPr>
              <a:t>Elabora un plan de </a:t>
            </a:r>
            <a:r>
              <a:rPr lang="es-ES" sz="4000" b="1" dirty="0">
                <a:solidFill>
                  <a:srgbClr val="496F63"/>
                </a:solidFill>
              </a:rPr>
              <a:t>LEAN</a:t>
            </a:r>
            <a:r>
              <a:rPr lang="es" sz="3800" b="1" i="0" strike="noStrike" cap="none" spc="0" baseline="0" dirty="0">
                <a:solidFill>
                  <a:srgbClr val="496F63"/>
                </a:solidFill>
                <a:effectLst/>
                <a:latin typeface="Arial"/>
                <a:ea typeface="Arial"/>
                <a:cs typeface="Arial"/>
              </a:rPr>
              <a:t> Marketing para un producto que quiera implementar en una pequeña</a:t>
            </a:r>
            <a:r>
              <a:rPr lang="es" sz="3800" b="1" i="0" strike="noStrike" cap="none" spc="0" dirty="0">
                <a:solidFill>
                  <a:srgbClr val="496F63"/>
                </a:solidFill>
                <a:effectLst/>
                <a:latin typeface="Arial"/>
                <a:ea typeface="Arial"/>
                <a:cs typeface="Arial"/>
              </a:rPr>
              <a:t> empresa.</a:t>
            </a:r>
            <a:endParaRPr lang="es" sz="3800" b="1" i="0" strike="noStrike" cap="none" spc="0" baseline="0" dirty="0">
              <a:solidFill>
                <a:srgbClr val="496F63"/>
              </a:solidFill>
              <a:effectLst/>
              <a:latin typeface="Arial"/>
              <a:ea typeface="Arial"/>
              <a:cs typeface="Arial"/>
            </a:endParaRPr>
          </a:p>
          <a:p>
            <a:pPr algn="l">
              <a:lnSpc>
                <a:spcPct val="150000"/>
              </a:lnSpc>
            </a:pPr>
            <a:endParaRPr lang="pl-PL" sz="3800" b="1" dirty="0">
              <a:solidFill>
                <a:srgbClr val="496F63"/>
              </a:solidFill>
              <a:latin typeface="Arial" panose="020B0604020202020204" pitchFamily="34" charset="0"/>
              <a:cs typeface="Arial" panose="020B0604020202020204" pitchFamily="34" charset="0"/>
            </a:endParaRPr>
          </a:p>
          <a:p>
            <a:pPr marL="571500" indent="-571500" algn="l">
              <a:lnSpc>
                <a:spcPct val="150000"/>
              </a:lnSpc>
              <a:buFont typeface="Arial" panose="020B0604020202020204" pitchFamily="34" charset="0"/>
              <a:buChar char="•"/>
            </a:pPr>
            <a:r>
              <a:rPr lang="es" sz="3800" b="1" i="0" strike="noStrike" cap="none" spc="0" baseline="0" dirty="0">
                <a:solidFill>
                  <a:srgbClr val="496F63"/>
                </a:solidFill>
                <a:effectLst/>
                <a:latin typeface="Arial"/>
                <a:ea typeface="Arial"/>
                <a:cs typeface="Arial"/>
              </a:rPr>
              <a:t>Describe tu cliente objeto.</a:t>
            </a:r>
            <a:r>
              <a:rPr lang="es" sz="3800" b="0" i="0" strike="noStrike" cap="none" spc="0" baseline="0" dirty="0">
                <a:solidFill>
                  <a:srgbClr val="496F63"/>
                </a:solidFill>
                <a:effectLst/>
                <a:latin typeface="Arial"/>
                <a:ea typeface="Arial"/>
                <a:cs typeface="Arial"/>
              </a:rPr>
              <a:t> Incluye sus características demográficas, ubicación y la industria a la que pertenecen.</a:t>
            </a:r>
          </a:p>
          <a:p>
            <a:pPr marL="571500" indent="-571500" algn="l">
              <a:lnSpc>
                <a:spcPct val="150000"/>
              </a:lnSpc>
              <a:buFont typeface="Arial" panose="020B0604020202020204" pitchFamily="34" charset="0"/>
              <a:buChar char="•"/>
            </a:pPr>
            <a:r>
              <a:rPr lang="es" sz="3800" b="1" i="0" strike="noStrike" cap="none" spc="0" baseline="0" dirty="0">
                <a:solidFill>
                  <a:srgbClr val="496F63"/>
                </a:solidFill>
                <a:effectLst/>
                <a:latin typeface="Arial"/>
                <a:ea typeface="Arial"/>
                <a:cs typeface="Arial"/>
              </a:rPr>
              <a:t>Anota los objetivos y problemas principales de sus clientes objeto. </a:t>
            </a:r>
            <a:r>
              <a:rPr lang="es" sz="3800" b="0" i="0" strike="noStrike" cap="none" spc="0" baseline="0" dirty="0">
                <a:solidFill>
                  <a:srgbClr val="496F63"/>
                </a:solidFill>
                <a:effectLst/>
                <a:latin typeface="Arial"/>
                <a:ea typeface="Arial"/>
                <a:cs typeface="Arial"/>
              </a:rPr>
              <a:t>¿Cuáles son los objetivos que su empresa les ayuda a alcanzar? ¿Qué problemas les soluciona?</a:t>
            </a:r>
            <a:endParaRPr lang="pl-PL" sz="3800" dirty="0">
              <a:solidFill>
                <a:srgbClr val="496F63"/>
              </a:solidFill>
              <a:latin typeface="Arial" panose="020B0604020202020204" pitchFamily="34" charset="0"/>
              <a:cs typeface="Arial" panose="020B0604020202020204" pitchFamily="34" charset="0"/>
            </a:endParaRPr>
          </a:p>
          <a:p>
            <a:pPr marL="571500" indent="-571500" algn="l">
              <a:lnSpc>
                <a:spcPct val="150000"/>
              </a:lnSpc>
              <a:buFont typeface="Arial" panose="020B0604020202020204" pitchFamily="34" charset="0"/>
              <a:buChar char="•"/>
            </a:pPr>
            <a:r>
              <a:rPr lang="es" sz="3800" b="1" i="0" strike="noStrike" cap="none" spc="0" baseline="0" dirty="0">
                <a:solidFill>
                  <a:srgbClr val="496F63"/>
                </a:solidFill>
                <a:effectLst/>
                <a:latin typeface="Arial"/>
                <a:ea typeface="Arial"/>
                <a:cs typeface="Arial"/>
              </a:rPr>
              <a:t>Selecciona uno o dos canales de marketing</a:t>
            </a:r>
            <a:r>
              <a:rPr lang="es" sz="3800" b="0" i="0" strike="noStrike" cap="none" spc="0" baseline="0" dirty="0">
                <a:solidFill>
                  <a:srgbClr val="496F63"/>
                </a:solidFill>
                <a:effectLst/>
                <a:latin typeface="Arial"/>
                <a:ea typeface="Arial"/>
                <a:cs typeface="Arial"/>
              </a:rPr>
              <a:t> que utilizarás para acercarte a ellos.</a:t>
            </a:r>
            <a:endParaRPr lang="pl-PL" sz="3800" dirty="0">
              <a:solidFill>
                <a:srgbClr val="496F63"/>
              </a:solidFill>
              <a:latin typeface="Arial" panose="020B0604020202020204" pitchFamily="34" charset="0"/>
              <a:cs typeface="Arial" panose="020B0604020202020204" pitchFamily="34" charset="0"/>
            </a:endParaRPr>
          </a:p>
          <a:p>
            <a:pPr algn="l">
              <a:lnSpc>
                <a:spcPct val="150000"/>
              </a:lnSpc>
            </a:pPr>
            <a:endParaRPr lang="pl-PL" sz="3800" b="1" dirty="0">
              <a:solidFill>
                <a:srgbClr val="496F63"/>
              </a:solidFill>
              <a:latin typeface="Arial" panose="020B0604020202020204" pitchFamily="34" charset="0"/>
              <a:cs typeface="Arial" panose="020B0604020202020204" pitchFamily="34" charset="0"/>
            </a:endParaRPr>
          </a:p>
          <a:p>
            <a:pPr algn="l">
              <a:lnSpc>
                <a:spcPct val="150000"/>
              </a:lnSpc>
            </a:pPr>
            <a:r>
              <a:rPr lang="es" sz="3800" b="0" i="0" strike="noStrike" cap="none" spc="0" baseline="0" dirty="0">
                <a:solidFill>
                  <a:srgbClr val="496F63"/>
                </a:solidFill>
                <a:effectLst/>
                <a:latin typeface="PT Sans"/>
                <a:ea typeface="PT Sans"/>
                <a:cs typeface="PT Sans"/>
              </a:rPr>
              <a:t>La duración del ejercicio </a:t>
            </a:r>
            <a:r>
              <a:rPr lang="es" sz="3800" dirty="0">
                <a:solidFill>
                  <a:srgbClr val="496F63"/>
                </a:solidFill>
              </a:rPr>
              <a:t>es de</a:t>
            </a:r>
            <a:r>
              <a:rPr lang="es" sz="3800" b="0" i="0" strike="noStrike" cap="none" spc="0" baseline="0" dirty="0">
                <a:solidFill>
                  <a:srgbClr val="496F63"/>
                </a:solidFill>
                <a:effectLst/>
                <a:latin typeface="PT Sans"/>
                <a:ea typeface="PT Sans"/>
                <a:cs typeface="PT Sans"/>
              </a:rPr>
              <a:t> 25 minutos.</a:t>
            </a:r>
          </a:p>
        </p:txBody>
      </p:sp>
      <p:sp>
        <p:nvSpPr>
          <p:cNvPr id="228" name="Shape 228"/>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a:lstStyle/>
          <a:p>
            <a:fld id="{86CB4B4D-7CA3-9044-876B-883B54F8677D}" type="slidenum">
              <a:rPr/>
              <a:t>21</a:t>
            </a:fld>
            <a:endParaRPr/>
          </a:p>
        </p:txBody>
      </p:sp>
      <p:sp>
        <p:nvSpPr>
          <p:cNvPr id="5" name="Picture Placeholder 4">
            <a:extLst>
              <a:ext uri="{FF2B5EF4-FFF2-40B4-BE49-F238E27FC236}">
                <a16:creationId xmlns:a16="http://schemas.microsoft.com/office/drawing/2014/main" id="{0CF4088D-0A09-7044-A639-4F6FF1CFDA69}"/>
              </a:ext>
            </a:extLst>
          </p:cNvPr>
          <p:cNvSpPr>
            <a:spLocks noGrp="1"/>
          </p:cNvSpPr>
          <p:nvPr>
            <p:ph type="pic" sz="quarter" idx="10"/>
          </p:nvPr>
        </p:nvSpPr>
        <p:spPr/>
        <p:txBody>
          <a:bodyPr/>
          <a:lstStyle/>
          <a:p>
            <a:endParaRPr/>
          </a:p>
        </p:txBody>
      </p:sp>
      <p:sp>
        <p:nvSpPr>
          <p:cNvPr id="10" name="Picture Placeholder 9">
            <a:extLst>
              <a:ext uri="{FF2B5EF4-FFF2-40B4-BE49-F238E27FC236}">
                <a16:creationId xmlns:a16="http://schemas.microsoft.com/office/drawing/2014/main" id="{405E853B-C038-F04B-98B1-A31DE71C0ECD}"/>
              </a:ext>
            </a:extLst>
          </p:cNvPr>
          <p:cNvSpPr>
            <a:spLocks noGrp="1"/>
          </p:cNvSpPr>
          <p:nvPr>
            <p:ph type="pic" sz="quarter" idx="15"/>
          </p:nvPr>
        </p:nvSpPr>
        <p:spPr/>
        <p:txBody>
          <a:bodyPr/>
          <a:lstStyle/>
          <a:p>
            <a:endParaRPr/>
          </a:p>
        </p:txBody>
      </p:sp>
      <p:sp>
        <p:nvSpPr>
          <p:cNvPr id="230" name="Shape 230"/>
          <p:cNvSpPr/>
          <p:nvPr/>
        </p:nvSpPr>
        <p:spPr>
          <a:xfrm>
            <a:off x="0" y="0"/>
            <a:ext cx="7030802" cy="137485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pic>
        <p:nvPicPr>
          <p:cNvPr id="3" name="Symbol zastępczy obrazu 2">
            <a:extLst>
              <a:ext uri="{FF2B5EF4-FFF2-40B4-BE49-F238E27FC236}">
                <a16:creationId xmlns:a16="http://schemas.microsoft.com/office/drawing/2014/main" id="{AE0282B9-D2A2-4C1E-9193-B666B04ABE68}"/>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14" b="14"/>
          <a:stretch>
            <a:fillRect/>
          </a:stretch>
        </p:blipFill>
        <p:spPr>
          <a:xfrm>
            <a:off x="576144" y="4764263"/>
            <a:ext cx="5878513" cy="5876925"/>
          </a:xfrm>
        </p:spPr>
      </p:pic>
      <p:sp>
        <p:nvSpPr>
          <p:cNvPr id="226" name="Shape 226"/>
          <p:cNvSpPr/>
          <p:nvPr/>
        </p:nvSpPr>
        <p:spPr>
          <a:xfrm>
            <a:off x="1973201" y="1710713"/>
            <a:ext cx="9099674" cy="2969533"/>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10000" b="1" i="0" strike="noStrike" cap="none" spc="0" baseline="0">
                <a:solidFill>
                  <a:srgbClr val="FFFFFF"/>
                </a:solidFill>
                <a:effectLst/>
                <a:latin typeface="Arial"/>
                <a:ea typeface="Arial"/>
                <a:cs typeface="Arial"/>
              </a:rPr>
              <a:t>Tarea</a:t>
            </a:r>
            <a:endParaRPr>
              <a:solidFill>
                <a:srgbClr val="FFFF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fade">
                                      <p:cBhvr>
                                        <p:cTn id="7" dur="1000"/>
                                        <p:tgtEl>
                                          <p:spTgt spid="227">
                                            <p:txEl>
                                              <p:pRg st="0" end="0"/>
                                            </p:txEl>
                                          </p:spTgt>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7">
                                            <p:txEl>
                                              <p:pRg st="2" end="2"/>
                                            </p:txEl>
                                          </p:spTgt>
                                        </p:tgtEl>
                                        <p:attrNameLst>
                                          <p:attrName>style.visibility</p:attrName>
                                        </p:attrNameLst>
                                      </p:cBhvr>
                                      <p:to>
                                        <p:strVal val="visible"/>
                                      </p:to>
                                    </p:set>
                                    <p:animEffect transition="in" filter="fade">
                                      <p:cBhvr>
                                        <p:cTn id="12" dur="1000"/>
                                        <p:tgtEl>
                                          <p:spTgt spid="227">
                                            <p:txEl>
                                              <p:pRg st="2" end="2"/>
                                            </p:txEl>
                                          </p:spTgt>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7">
                                            <p:txEl>
                                              <p:pRg st="3" end="3"/>
                                            </p:txEl>
                                          </p:spTgt>
                                        </p:tgtEl>
                                        <p:attrNameLst>
                                          <p:attrName>style.visibility</p:attrName>
                                        </p:attrNameLst>
                                      </p:cBhvr>
                                      <p:to>
                                        <p:strVal val="visible"/>
                                      </p:to>
                                    </p:set>
                                    <p:animEffect transition="in" filter="fade">
                                      <p:cBhvr>
                                        <p:cTn id="17" dur="1000"/>
                                        <p:tgtEl>
                                          <p:spTgt spid="227">
                                            <p:txEl>
                                              <p:pRg st="3" end="3"/>
                                            </p:txEl>
                                          </p:spTgt>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7">
                                            <p:txEl>
                                              <p:pRg st="4" end="4"/>
                                            </p:txEl>
                                          </p:spTgt>
                                        </p:tgtEl>
                                        <p:attrNameLst>
                                          <p:attrName>style.visibility</p:attrName>
                                        </p:attrNameLst>
                                      </p:cBhvr>
                                      <p:to>
                                        <p:strVal val="visible"/>
                                      </p:to>
                                    </p:set>
                                    <p:animEffect transition="in" filter="fade">
                                      <p:cBhvr>
                                        <p:cTn id="22" dur="1000"/>
                                        <p:tgtEl>
                                          <p:spTgt spid="227">
                                            <p:txEl>
                                              <p:pRg st="4" end="4"/>
                                            </p:txEl>
                                          </p:spTgt>
                                        </p:tgtEl>
                                      </p:cBhvr>
                                    </p:animEffect>
                                  </p:childTnLst>
                                </p:cTn>
                              </p:par>
                            </p:childTnLst>
                          </p:cTn>
                        </p:par>
                        <p:par>
                          <p:cTn id="23" fill="hold" nodeType="afterGroup">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27">
                                            <p:txEl>
                                              <p:pRg st="6" end="6"/>
                                            </p:txEl>
                                          </p:spTgt>
                                        </p:tgtEl>
                                        <p:attrNameLst>
                                          <p:attrName>style.visibility</p:attrName>
                                        </p:attrNameLst>
                                      </p:cBhvr>
                                      <p:to>
                                        <p:strVal val="visible"/>
                                      </p:to>
                                    </p:set>
                                    <p:animEffect transition="in" filter="fade">
                                      <p:cBhvr>
                                        <p:cTn id="26" dur="1000"/>
                                        <p:tgtEl>
                                          <p:spTgt spid="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8097780" y="1771134"/>
            <a:ext cx="15252077" cy="9017756"/>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chor="t">
            <a:noAutofit/>
          </a:bodyPr>
          <a:lstStyle/>
          <a:p>
            <a:pPr algn="ctr">
              <a:lnSpc>
                <a:spcPct val="150000"/>
              </a:lnSpc>
            </a:pPr>
            <a:r>
              <a:rPr lang="es" sz="4400" b="1" i="0" strike="noStrike" cap="none" spc="0" baseline="0" dirty="0">
                <a:solidFill>
                  <a:srgbClr val="496F63"/>
                </a:solidFill>
                <a:effectLst/>
                <a:latin typeface="Arial"/>
                <a:ea typeface="Arial"/>
                <a:cs typeface="Arial"/>
              </a:rPr>
              <a:t>Un modo de fomentar tu actividad de marketing es participar en programas de fidelización ofrecidos por diversas aplicaciones.</a:t>
            </a:r>
            <a:endParaRPr lang="pl-PL" sz="4400" b="1" dirty="0">
              <a:solidFill>
                <a:srgbClr val="496F63"/>
              </a:solidFill>
              <a:latin typeface="Arial" panose="020B0604020202020204" pitchFamily="34" charset="0"/>
              <a:cs typeface="Arial" panose="020B0604020202020204" pitchFamily="34" charset="0"/>
            </a:endParaRPr>
          </a:p>
          <a:p>
            <a:pPr algn="l">
              <a:lnSpc>
                <a:spcPct val="150000"/>
              </a:lnSpc>
            </a:pPr>
            <a:endParaRPr lang="pl-PL" sz="4400" b="1" dirty="0">
              <a:solidFill>
                <a:schemeClr val="tx1">
                  <a:lumMod val="50000"/>
                </a:schemeClr>
              </a:solidFill>
              <a:latin typeface="Arial" panose="020B0604020202020204" pitchFamily="34" charset="0"/>
              <a:cs typeface="Arial" panose="020B0604020202020204" pitchFamily="34" charset="0"/>
            </a:endParaRPr>
          </a:p>
          <a:p>
            <a:r>
              <a:rPr lang="es" sz="4400" b="1" i="0" strike="noStrike" cap="none" spc="0" baseline="0" dirty="0">
                <a:solidFill>
                  <a:srgbClr val="525357"/>
                </a:solidFill>
                <a:effectLst/>
                <a:latin typeface="PT Sans"/>
                <a:ea typeface="PT Sans"/>
                <a:cs typeface="PT Sans"/>
              </a:rPr>
              <a:t>Inforapps</a:t>
            </a:r>
            <a:endParaRPr lang="pl-PL" sz="4400" dirty="0">
              <a:solidFill>
                <a:schemeClr val="tx1">
                  <a:lumMod val="50000"/>
                </a:schemeClr>
              </a:solidFill>
              <a:cs typeface="Arial"/>
            </a:endParaRPr>
          </a:p>
          <a:p>
            <a:r>
              <a:rPr lang="es" sz="4400" b="0" i="0" strike="noStrike" cap="none" spc="0" baseline="0" dirty="0">
                <a:solidFill>
                  <a:srgbClr val="525357"/>
                </a:solidFill>
                <a:effectLst/>
                <a:latin typeface="PT Sans"/>
                <a:ea typeface="PT Sans"/>
                <a:cs typeface="PT Sans"/>
              </a:rPr>
              <a:t>Web: </a:t>
            </a:r>
            <a:r>
              <a:rPr lang="es" sz="4400" b="0" i="0" u="sng" strike="noStrike" cap="none" spc="0" baseline="0" dirty="0">
                <a:solidFill>
                  <a:srgbClr val="525357"/>
                </a:solidFill>
                <a:effectLst/>
                <a:uFill>
                  <a:solidFill>
                    <a:srgbClr val="525357"/>
                  </a:solidFill>
                </a:uFill>
                <a:latin typeface="PT Sans"/>
                <a:ea typeface="PT Sans"/>
                <a:cs typeface="PT Sans"/>
                <a:hlinkClick r:id="rId3" history="0"/>
              </a:rPr>
              <a:t>https://inforapps.es/</a:t>
            </a:r>
            <a:endParaRPr lang="pl-PL" sz="4400" dirty="0">
              <a:solidFill>
                <a:schemeClr val="tx1">
                  <a:lumMod val="50000"/>
                </a:schemeClr>
              </a:solidFill>
              <a:cs typeface="Arial"/>
            </a:endParaRPr>
          </a:p>
          <a:p>
            <a:pPr algn="l">
              <a:lnSpc>
                <a:spcPct val="150000"/>
              </a:lnSpc>
            </a:pPr>
            <a:endParaRPr lang="pl-PL" sz="4400" dirty="0">
              <a:solidFill>
                <a:schemeClr val="tx1">
                  <a:lumMod val="50000"/>
                </a:schemeClr>
              </a:solidFill>
              <a:latin typeface="Arial" panose="020B0604020202020204" pitchFamily="34" charset="0"/>
              <a:cs typeface="Arial" panose="020B0604020202020204" pitchFamily="34" charset="0"/>
            </a:endParaRPr>
          </a:p>
          <a:p>
            <a:pPr>
              <a:spcAft>
                <a:spcPts val="1200"/>
              </a:spcAft>
            </a:pPr>
            <a:r>
              <a:rPr lang="es" sz="4400" b="0" i="0" strike="noStrike" cap="none" spc="0" baseline="0" dirty="0">
                <a:solidFill>
                  <a:srgbClr val="525357"/>
                </a:solidFill>
                <a:effectLst/>
                <a:latin typeface="PT Sans"/>
                <a:ea typeface="PT Sans"/>
                <a:cs typeface="PT Sans"/>
              </a:rPr>
              <a:t>Inforapps se centra en el desarrollo de software en Burgos.</a:t>
            </a:r>
            <a:endParaRPr lang="en-GB" sz="4400" dirty="0">
              <a:solidFill>
                <a:schemeClr val="tx1">
                  <a:lumMod val="50000"/>
                </a:schemeClr>
              </a:solidFill>
              <a:cs typeface="Arial"/>
            </a:endParaRPr>
          </a:p>
          <a:p>
            <a:pPr>
              <a:spcAft>
                <a:spcPts val="1200"/>
              </a:spcAft>
            </a:pPr>
            <a:r>
              <a:rPr lang="es" sz="4400" b="0" i="0" strike="noStrike" cap="none" spc="0" baseline="0" dirty="0">
                <a:solidFill>
                  <a:srgbClr val="525357"/>
                </a:solidFill>
                <a:effectLst/>
                <a:latin typeface="PT Sans"/>
                <a:ea typeface="PT Sans"/>
                <a:cs typeface="PT Sans"/>
              </a:rPr>
              <a:t>Llevan a cabo proyectos para todo tipo de empresas que utilizan medios informáticos.</a:t>
            </a:r>
          </a:p>
          <a:p>
            <a:pPr>
              <a:spcAft>
                <a:spcPts val="1200"/>
              </a:spcAft>
            </a:pPr>
            <a:r>
              <a:rPr lang="es" sz="4400" b="0" i="0" strike="noStrike" cap="none" spc="0" baseline="0" dirty="0">
                <a:solidFill>
                  <a:srgbClr val="525357"/>
                </a:solidFill>
                <a:effectLst/>
                <a:latin typeface="PT Sans"/>
                <a:ea typeface="PT Sans"/>
                <a:cs typeface="PT Sans"/>
              </a:rPr>
              <a:t>Son expertos en páginas web, aplicaciones móviles, Big Data y soluciones en la nube.</a:t>
            </a:r>
          </a:p>
          <a:p>
            <a:pPr marL="571500" indent="-571500" algn="l">
              <a:lnSpc>
                <a:spcPct val="150000"/>
              </a:lnSpc>
              <a:buFont typeface="Arial" panose="020B0604020202020204" pitchFamily="34" charset="0"/>
              <a:buChar char="•"/>
            </a:pPr>
            <a:endParaRPr lang="pl-PL" sz="3800" dirty="0">
              <a:solidFill>
                <a:srgbClr val="496F63"/>
              </a:solidFill>
              <a:latin typeface="Arial" panose="020B0604020202020204" pitchFamily="34" charset="0"/>
              <a:cs typeface="Arial" panose="020B0604020202020204" pitchFamily="34" charset="0"/>
            </a:endParaRPr>
          </a:p>
          <a:p>
            <a:pPr marL="571500" indent="-571500" algn="l">
              <a:lnSpc>
                <a:spcPct val="150000"/>
              </a:lnSpc>
              <a:buFont typeface="Arial" panose="020B0604020202020204" pitchFamily="34" charset="0"/>
              <a:buChar char="•"/>
            </a:pPr>
            <a:endParaRPr lang="pl-PL" sz="3800" dirty="0">
              <a:solidFill>
                <a:srgbClr val="496F63"/>
              </a:solidFill>
              <a:latin typeface="Arial" panose="020B0604020202020204" pitchFamily="34" charset="0"/>
              <a:cs typeface="Arial" panose="020B0604020202020204" pitchFamily="34" charset="0"/>
            </a:endParaRPr>
          </a:p>
          <a:p>
            <a:pPr algn="l">
              <a:lnSpc>
                <a:spcPct val="150000"/>
              </a:lnSpc>
            </a:pPr>
            <a:endParaRPr lang="pl-PL" sz="3800" b="1" dirty="0">
              <a:solidFill>
                <a:srgbClr val="496F63"/>
              </a:solidFill>
              <a:latin typeface="Arial" panose="020B0604020202020204" pitchFamily="34" charset="0"/>
              <a:cs typeface="Arial" panose="020B0604020202020204" pitchFamily="34" charset="0"/>
            </a:endParaRPr>
          </a:p>
          <a:p>
            <a:pPr algn="l">
              <a:lnSpc>
                <a:spcPct val="150000"/>
              </a:lnSpc>
            </a:pPr>
            <a:endParaRPr lang="pl-PL" sz="3800" dirty="0">
              <a:solidFill>
                <a:srgbClr val="496F63"/>
              </a:solidFill>
            </a:endParaRPr>
          </a:p>
        </p:txBody>
      </p:sp>
      <p:sp>
        <p:nvSpPr>
          <p:cNvPr id="228" name="Shape 228"/>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22</a:t>
            </a:fld>
            <a:endParaRPr/>
          </a:p>
        </p:txBody>
      </p:sp>
      <p:sp>
        <p:nvSpPr>
          <p:cNvPr id="5" name="Picture Placeholder 4">
            <a:extLst>
              <a:ext uri="{FF2B5EF4-FFF2-40B4-BE49-F238E27FC236}">
                <a16:creationId xmlns:a16="http://schemas.microsoft.com/office/drawing/2014/main" id="{0CF4088D-0A09-7044-A639-4F6FF1CFDA69}"/>
              </a:ext>
            </a:extLst>
          </p:cNvPr>
          <p:cNvSpPr>
            <a:spLocks noGrp="1"/>
          </p:cNvSpPr>
          <p:nvPr>
            <p:ph type="pic" sz="quarter" idx="10"/>
          </p:nvPr>
        </p:nvSpPr>
        <p:spPr/>
        <p:txBody>
          <a:bodyPr/>
          <a:lstStyle/>
          <a:p>
            <a:endParaRPr/>
          </a:p>
        </p:txBody>
      </p:sp>
      <p:sp>
        <p:nvSpPr>
          <p:cNvPr id="10" name="Picture Placeholder 9">
            <a:extLst>
              <a:ext uri="{FF2B5EF4-FFF2-40B4-BE49-F238E27FC236}">
                <a16:creationId xmlns:a16="http://schemas.microsoft.com/office/drawing/2014/main" id="{405E853B-C038-F04B-98B1-A31DE71C0ECD}"/>
              </a:ext>
            </a:extLst>
          </p:cNvPr>
          <p:cNvSpPr>
            <a:spLocks noGrp="1"/>
          </p:cNvSpPr>
          <p:nvPr>
            <p:ph type="pic" sz="quarter" idx="15"/>
          </p:nvPr>
        </p:nvSpPr>
        <p:spPr/>
        <p:txBody>
          <a:bodyPr/>
          <a:lstStyle/>
          <a:p>
            <a:endParaRPr/>
          </a:p>
        </p:txBody>
      </p:sp>
      <p:sp>
        <p:nvSpPr>
          <p:cNvPr id="230" name="Shape 230"/>
          <p:cNvSpPr/>
          <p:nvPr/>
        </p:nvSpPr>
        <p:spPr>
          <a:xfrm>
            <a:off x="0" y="-32528"/>
            <a:ext cx="7030802" cy="137485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pic>
        <p:nvPicPr>
          <p:cNvPr id="3" name="Symbol zastępczy obrazu 2">
            <a:extLst>
              <a:ext uri="{FF2B5EF4-FFF2-40B4-BE49-F238E27FC236}">
                <a16:creationId xmlns:a16="http://schemas.microsoft.com/office/drawing/2014/main" id="{AE0282B9-D2A2-4C1E-9193-B666B04ABE68}"/>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t="14" b="14"/>
          <a:stretch>
            <a:fillRect/>
          </a:stretch>
        </p:blipFill>
        <p:spPr>
          <a:xfrm>
            <a:off x="576144" y="4764263"/>
            <a:ext cx="5878513" cy="5876925"/>
          </a:xfrm>
        </p:spPr>
      </p:pic>
      <p:sp>
        <p:nvSpPr>
          <p:cNvPr id="226" name="Shape 226"/>
          <p:cNvSpPr/>
          <p:nvPr/>
        </p:nvSpPr>
        <p:spPr>
          <a:xfrm>
            <a:off x="1163576" y="1639276"/>
            <a:ext cx="9099674" cy="2969533"/>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chor="t">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10000" b="1" i="0" strike="noStrike" cap="none" spc="0" baseline="0">
                <a:solidFill>
                  <a:srgbClr val="FFFFFF"/>
                </a:solidFill>
                <a:effectLst/>
                <a:latin typeface="Arial"/>
                <a:ea typeface="Arial"/>
                <a:cs typeface="Arial"/>
              </a:rPr>
              <a:t>Ejemplo</a:t>
            </a:r>
            <a:endParaRPr err="1">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71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fade">
                                      <p:cBhvr>
                                        <p:cTn id="7" dur="1000"/>
                                        <p:tgtEl>
                                          <p:spTgt spid="227">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7">
                                            <p:txEl>
                                              <p:pRg st="2" end="2"/>
                                            </p:txEl>
                                          </p:spTgt>
                                        </p:tgtEl>
                                        <p:attrNameLst>
                                          <p:attrName>style.visibility</p:attrName>
                                        </p:attrNameLst>
                                      </p:cBhvr>
                                      <p:to>
                                        <p:strVal val="visible"/>
                                      </p:to>
                                    </p:set>
                                    <p:animEffect transition="in" filter="fade">
                                      <p:cBhvr>
                                        <p:cTn id="11" dur="1000"/>
                                        <p:tgtEl>
                                          <p:spTgt spid="227">
                                            <p:txEl>
                                              <p:pRg st="2" end="2"/>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7">
                                            <p:txEl>
                                              <p:pRg st="3" end="3"/>
                                            </p:txEl>
                                          </p:spTgt>
                                        </p:tgtEl>
                                        <p:attrNameLst>
                                          <p:attrName>style.visibility</p:attrName>
                                        </p:attrNameLst>
                                      </p:cBhvr>
                                      <p:to>
                                        <p:strVal val="visible"/>
                                      </p:to>
                                    </p:set>
                                    <p:animEffect transition="in" filter="fade">
                                      <p:cBhvr>
                                        <p:cTn id="14" dur="1000"/>
                                        <p:tgtEl>
                                          <p:spTgt spid="227">
                                            <p:txEl>
                                              <p:pRg st="3" end="3"/>
                                            </p:txEl>
                                          </p:spTgt>
                                        </p:tgtEl>
                                      </p:cBhvr>
                                    </p:animEffect>
                                  </p:childTnLst>
                                </p:cTn>
                              </p:par>
                            </p:childTnLst>
                          </p:cTn>
                        </p:par>
                        <p:par>
                          <p:cTn id="15" fill="hold" nodeType="afterGroup">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27">
                                            <p:txEl>
                                              <p:pRg st="5" end="5"/>
                                            </p:txEl>
                                          </p:spTgt>
                                        </p:tgtEl>
                                        <p:attrNameLst>
                                          <p:attrName>style.visibility</p:attrName>
                                        </p:attrNameLst>
                                      </p:cBhvr>
                                      <p:to>
                                        <p:strVal val="visible"/>
                                      </p:to>
                                    </p:set>
                                    <p:animEffect transition="in" filter="fade">
                                      <p:cBhvr>
                                        <p:cTn id="18" dur="1000"/>
                                        <p:tgtEl>
                                          <p:spTgt spid="227">
                                            <p:txEl>
                                              <p:pRg st="5" end="5"/>
                                            </p:txEl>
                                          </p:spTgt>
                                        </p:tgtEl>
                                      </p:cBhvr>
                                    </p:animEffect>
                                  </p:childTnLst>
                                </p:cTn>
                              </p:par>
                            </p:childTnLst>
                          </p:cTn>
                        </p:par>
                        <p:par>
                          <p:cTn id="19" fill="hold" nodeType="afterGroup">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227">
                                            <p:txEl>
                                              <p:pRg st="6" end="6"/>
                                            </p:txEl>
                                          </p:spTgt>
                                        </p:tgtEl>
                                        <p:attrNameLst>
                                          <p:attrName>style.visibility</p:attrName>
                                        </p:attrNameLst>
                                      </p:cBhvr>
                                      <p:to>
                                        <p:strVal val="visible"/>
                                      </p:to>
                                    </p:set>
                                    <p:animEffect transition="in" filter="fade">
                                      <p:cBhvr>
                                        <p:cTn id="22" dur="1000"/>
                                        <p:tgtEl>
                                          <p:spTgt spid="227">
                                            <p:txEl>
                                              <p:pRg st="6" end="6"/>
                                            </p:txEl>
                                          </p:spTgt>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227">
                                            <p:txEl>
                                              <p:pRg st="7" end="7"/>
                                            </p:txEl>
                                          </p:spTgt>
                                        </p:tgtEl>
                                        <p:attrNameLst>
                                          <p:attrName>style.visibility</p:attrName>
                                        </p:attrNameLst>
                                      </p:cBhvr>
                                      <p:to>
                                        <p:strVal val="visible"/>
                                      </p:to>
                                    </p:set>
                                    <p:animEffect transition="in" filter="fade">
                                      <p:cBhvr>
                                        <p:cTn id="26" dur="1000"/>
                                        <p:tgtEl>
                                          <p:spTgt spid="2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7968347" y="369642"/>
            <a:ext cx="15252077" cy="8847400"/>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chor="t">
            <a:noAutofit/>
          </a:bodyPr>
          <a:lstStyle/>
          <a:p>
            <a:r>
              <a:rPr lang="es" sz="4000" b="1" i="0" strike="noStrike" cap="none" spc="0" baseline="0" dirty="0">
                <a:solidFill>
                  <a:srgbClr val="525357"/>
                </a:solidFill>
                <a:effectLst/>
                <a:latin typeface="PT Sans"/>
                <a:ea typeface="PT Sans"/>
                <a:cs typeface="PT Sans"/>
              </a:rPr>
              <a:t>Historia de Inforapps</a:t>
            </a:r>
            <a:endParaRPr lang="pl-PL" sz="4000" dirty="0">
              <a:solidFill>
                <a:schemeClr val="tx1">
                  <a:lumMod val="50000"/>
                </a:schemeClr>
              </a:solidFill>
              <a:cs typeface="Arial"/>
            </a:endParaRPr>
          </a:p>
          <a:p>
            <a:endParaRPr lang="pl-PL" sz="4000" dirty="0">
              <a:solidFill>
                <a:schemeClr val="tx1">
                  <a:lumMod val="50000"/>
                </a:schemeClr>
              </a:solidFill>
              <a:cs typeface="Arial" panose="020B0604020202020204" pitchFamily="34" charset="0"/>
            </a:endParaRPr>
          </a:p>
          <a:p>
            <a:pPr>
              <a:spcAft>
                <a:spcPts val="1200"/>
              </a:spcAft>
            </a:pPr>
            <a:r>
              <a:rPr lang="es" sz="3700" b="0" i="0" strike="noStrike" cap="none" spc="0" baseline="0" dirty="0">
                <a:solidFill>
                  <a:srgbClr val="525357"/>
                </a:solidFill>
                <a:effectLst/>
                <a:latin typeface="PT Sans" panose="020B0503020203020204" pitchFamily="34" charset="77"/>
                <a:cs typeface="Arial" panose="020B0604020202020204" pitchFamily="34" charset="0"/>
              </a:rPr>
              <a:t>En primer lugar, Inforapps comenzó su proyecto como algo personal.</a:t>
            </a:r>
          </a:p>
          <a:p>
            <a:pPr>
              <a:spcAft>
                <a:spcPts val="1200"/>
              </a:spcAft>
            </a:pPr>
            <a:r>
              <a:rPr lang="es" sz="3700" b="0" i="0" strike="noStrike" cap="none" spc="0" baseline="0" dirty="0">
                <a:solidFill>
                  <a:srgbClr val="525357"/>
                </a:solidFill>
                <a:effectLst/>
                <a:latin typeface="PT Sans" panose="020B0503020203020204" pitchFamily="34" charset="77"/>
                <a:cs typeface="Arial" panose="020B0604020202020204" pitchFamily="34" charset="0"/>
              </a:rPr>
              <a:t>En un primer momento, la idea fue sustituir las típicas tarjetas de fidelización hechas en papel con los puntos de los comercios, en algo digitalizado.</a:t>
            </a:r>
          </a:p>
          <a:p>
            <a:pPr>
              <a:spcAft>
                <a:spcPts val="1200"/>
              </a:spcAft>
            </a:pPr>
            <a:r>
              <a:rPr lang="es" sz="3700" b="0" i="0" strike="noStrike" cap="none" spc="0" baseline="0" dirty="0">
                <a:solidFill>
                  <a:srgbClr val="525357"/>
                </a:solidFill>
                <a:effectLst/>
                <a:latin typeface="PT Sans" panose="020B0503020203020204" pitchFamily="34" charset="77"/>
                <a:cs typeface="Arial" panose="020B0604020202020204" pitchFamily="34" charset="0"/>
              </a:rPr>
              <a:t>Gracias a esta idea, los usuarios iban a llevar sus "tarjetas" en una sencilla aplicación, donde también recibían ofertas.</a:t>
            </a:r>
            <a:endParaRPr lang="pl-PL" sz="3700" dirty="0">
              <a:solidFill>
                <a:schemeClr val="tx1">
                  <a:lumMod val="50000"/>
                </a:schemeClr>
              </a:solidFill>
              <a:latin typeface="PT Sans" panose="020B0503020203020204" pitchFamily="34" charset="77"/>
              <a:cs typeface="Arial" panose="020B0604020202020204" pitchFamily="34" charset="0"/>
            </a:endParaRPr>
          </a:p>
          <a:p>
            <a:pPr>
              <a:spcAft>
                <a:spcPts val="1200"/>
              </a:spcAft>
            </a:pPr>
            <a:r>
              <a:rPr lang="es" sz="3700" b="0" i="0" strike="noStrike" cap="none" spc="0" baseline="0" dirty="0">
                <a:solidFill>
                  <a:srgbClr val="525357"/>
                </a:solidFill>
                <a:effectLst/>
                <a:latin typeface="PT Sans" panose="020B0503020203020204" pitchFamily="34" charset="77"/>
                <a:cs typeface="Arial" panose="020B0604020202020204" pitchFamily="34" charset="0"/>
              </a:rPr>
              <a:t>Inforapps participó con su app en el programa Open Future para jóvenes emprendedores. Durante el programa establecieron contacto con una asociación comercial "Zona G" perteneciente a un barrio de Burgos. Zona G se interesó por el producto, así que con este contacto, Inforapps comenzó a desarrollar las modificaciones que ellos sugerían. Probaron la aplicación con representantes de la asociación. </a:t>
            </a:r>
            <a:r>
              <a:rPr lang="es" sz="3700" b="0" i="0" strike="noStrike" cap="none" spc="0" baseline="0" dirty="0">
                <a:solidFill>
                  <a:srgbClr val="A6A7AC"/>
                </a:solidFill>
                <a:effectLst/>
                <a:latin typeface="PT Sans" panose="020B0503020203020204" pitchFamily="34" charset="77"/>
                <a:cs typeface="Arial" panose="020B0604020202020204" pitchFamily="34" charset="0"/>
              </a:rPr>
              <a:t> </a:t>
            </a:r>
            <a:endParaRPr lang="pl-PL" sz="3700" dirty="0">
              <a:latin typeface="PT Sans" panose="020B0503020203020204" pitchFamily="34" charset="77"/>
              <a:cs typeface="Arial" panose="020B0604020202020204" pitchFamily="34" charset="0"/>
            </a:endParaRPr>
          </a:p>
          <a:p>
            <a:pPr marL="571500" indent="-571500" algn="l">
              <a:lnSpc>
                <a:spcPct val="150000"/>
              </a:lnSpc>
              <a:buFont typeface="Arial" panose="020B0604020202020204" pitchFamily="34" charset="0"/>
              <a:buChar char="•"/>
            </a:pPr>
            <a:endParaRPr lang="pl-PL" sz="3700" dirty="0">
              <a:solidFill>
                <a:srgbClr val="496F63"/>
              </a:solidFill>
              <a:latin typeface="PT Sans" panose="020B0503020203020204" pitchFamily="34" charset="77"/>
              <a:cs typeface="Arial" panose="020B0604020202020204" pitchFamily="34" charset="0"/>
            </a:endParaRPr>
          </a:p>
          <a:p>
            <a:pPr marL="571500" indent="-571500" algn="l">
              <a:lnSpc>
                <a:spcPct val="150000"/>
              </a:lnSpc>
              <a:buFont typeface="Arial" panose="020B0604020202020204" pitchFamily="34" charset="0"/>
              <a:buChar char="•"/>
            </a:pPr>
            <a:endParaRPr lang="pl-PL" sz="3800" dirty="0">
              <a:solidFill>
                <a:srgbClr val="496F63"/>
              </a:solidFill>
              <a:latin typeface="Arial" panose="020B0604020202020204" pitchFamily="34" charset="0"/>
              <a:cs typeface="Arial" panose="020B0604020202020204" pitchFamily="34" charset="0"/>
            </a:endParaRPr>
          </a:p>
          <a:p>
            <a:pPr algn="l">
              <a:lnSpc>
                <a:spcPct val="150000"/>
              </a:lnSpc>
            </a:pPr>
            <a:endParaRPr lang="pl-PL" sz="3800" b="1" dirty="0">
              <a:solidFill>
                <a:srgbClr val="496F63"/>
              </a:solidFill>
              <a:latin typeface="Arial" panose="020B0604020202020204" pitchFamily="34" charset="0"/>
              <a:cs typeface="Arial" panose="020B0604020202020204" pitchFamily="34" charset="0"/>
            </a:endParaRPr>
          </a:p>
          <a:p>
            <a:pPr algn="l">
              <a:lnSpc>
                <a:spcPct val="150000"/>
              </a:lnSpc>
            </a:pPr>
            <a:endParaRPr lang="pl-PL" sz="3800" dirty="0">
              <a:solidFill>
                <a:srgbClr val="496F63"/>
              </a:solidFill>
            </a:endParaRPr>
          </a:p>
        </p:txBody>
      </p:sp>
      <p:sp>
        <p:nvSpPr>
          <p:cNvPr id="228" name="Shape 228"/>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a:lstStyle/>
          <a:p>
            <a:fld id="{86CB4B4D-7CA3-9044-876B-883B54F8677D}" type="slidenum">
              <a:rPr/>
              <a:t>23</a:t>
            </a:fld>
            <a:endParaRPr/>
          </a:p>
        </p:txBody>
      </p:sp>
      <p:sp>
        <p:nvSpPr>
          <p:cNvPr id="5" name="Picture Placeholder 4">
            <a:extLst>
              <a:ext uri="{FF2B5EF4-FFF2-40B4-BE49-F238E27FC236}">
                <a16:creationId xmlns:a16="http://schemas.microsoft.com/office/drawing/2014/main" id="{0CF4088D-0A09-7044-A639-4F6FF1CFDA69}"/>
              </a:ext>
            </a:extLst>
          </p:cNvPr>
          <p:cNvSpPr>
            <a:spLocks noGrp="1"/>
          </p:cNvSpPr>
          <p:nvPr>
            <p:ph type="pic" sz="quarter" idx="10"/>
          </p:nvPr>
        </p:nvSpPr>
        <p:spPr/>
        <p:txBody>
          <a:bodyPr/>
          <a:lstStyle/>
          <a:p>
            <a:endParaRPr/>
          </a:p>
        </p:txBody>
      </p:sp>
      <p:sp>
        <p:nvSpPr>
          <p:cNvPr id="10" name="Picture Placeholder 9">
            <a:extLst>
              <a:ext uri="{FF2B5EF4-FFF2-40B4-BE49-F238E27FC236}">
                <a16:creationId xmlns:a16="http://schemas.microsoft.com/office/drawing/2014/main" id="{405E853B-C038-F04B-98B1-A31DE71C0ECD}"/>
              </a:ext>
            </a:extLst>
          </p:cNvPr>
          <p:cNvSpPr>
            <a:spLocks noGrp="1"/>
          </p:cNvSpPr>
          <p:nvPr>
            <p:ph type="pic" sz="quarter" idx="15"/>
          </p:nvPr>
        </p:nvSpPr>
        <p:spPr/>
        <p:txBody>
          <a:bodyPr/>
          <a:lstStyle/>
          <a:p>
            <a:endParaRPr/>
          </a:p>
        </p:txBody>
      </p:sp>
      <p:sp>
        <p:nvSpPr>
          <p:cNvPr id="230" name="Shape 230"/>
          <p:cNvSpPr/>
          <p:nvPr/>
        </p:nvSpPr>
        <p:spPr>
          <a:xfrm>
            <a:off x="0" y="-32528"/>
            <a:ext cx="7030802" cy="137485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pic>
        <p:nvPicPr>
          <p:cNvPr id="3" name="Symbol zastępczy obrazu 2">
            <a:extLst>
              <a:ext uri="{FF2B5EF4-FFF2-40B4-BE49-F238E27FC236}">
                <a16:creationId xmlns:a16="http://schemas.microsoft.com/office/drawing/2014/main" id="{AE0282B9-D2A2-4C1E-9193-B666B04ABE68}"/>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14" b="14"/>
          <a:stretch>
            <a:fillRect/>
          </a:stretch>
        </p:blipFill>
        <p:spPr>
          <a:xfrm>
            <a:off x="576144" y="4764263"/>
            <a:ext cx="5878513" cy="5876925"/>
          </a:xfrm>
        </p:spPr>
      </p:pic>
      <p:sp>
        <p:nvSpPr>
          <p:cNvPr id="226" name="Shape 226"/>
          <p:cNvSpPr/>
          <p:nvPr/>
        </p:nvSpPr>
        <p:spPr>
          <a:xfrm>
            <a:off x="1163576" y="1639276"/>
            <a:ext cx="9099674" cy="2969533"/>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chor="t">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10000" b="1" i="0" strike="noStrike" cap="none" spc="0" baseline="0">
                <a:solidFill>
                  <a:srgbClr val="FFFFFF"/>
                </a:solidFill>
                <a:effectLst/>
                <a:latin typeface="Arial"/>
                <a:ea typeface="Arial"/>
                <a:cs typeface="Arial"/>
              </a:rPr>
              <a:t>Ejemplo</a:t>
            </a:r>
            <a:endParaRPr err="1">
              <a:solidFill>
                <a:srgbClr val="FFFFFF"/>
              </a:solidFill>
              <a:latin typeface="Arial" panose="020B0604020202020204" pitchFamily="34" charset="0"/>
              <a:cs typeface="Arial" panose="020B0604020202020204" pitchFamily="34" charset="0"/>
            </a:endParaRPr>
          </a:p>
        </p:txBody>
      </p:sp>
      <p:pic>
        <p:nvPicPr>
          <p:cNvPr id="9" name="Imagen 6"/>
          <p:cNvPicPr>
            <a:picLocks noChangeAspect="1"/>
          </p:cNvPicPr>
          <p:nvPr/>
        </p:nvPicPr>
        <p:blipFill>
          <a:blip r:embed="rId4"/>
          <a:stretch>
            <a:fillRect/>
          </a:stretch>
        </p:blipFill>
        <p:spPr>
          <a:xfrm>
            <a:off x="12437525" y="8922658"/>
            <a:ext cx="8634730" cy="4525668"/>
          </a:xfrm>
          <a:prstGeom prst="rect">
            <a:avLst/>
          </a:prstGeom>
        </p:spPr>
      </p:pic>
    </p:spTree>
    <p:extLst>
      <p:ext uri="{BB962C8B-B14F-4D97-AF65-F5344CB8AC3E}">
        <p14:creationId xmlns:p14="http://schemas.microsoft.com/office/powerpoint/2010/main" val="12784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wipe(up)">
                                      <p:cBhvr>
                                        <p:cTn id="7" dur="1000"/>
                                        <p:tgtEl>
                                          <p:spTgt spid="227">
                                            <p:txEl>
                                              <p:pRg st="0" end="0"/>
                                            </p:txEl>
                                          </p:spTgt>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cond evt="onBegin" delay="0">
                          <p:tn val="13"/>
                        </p:cond>
                      </p:stCondLst>
                      <p:childTnLst>
                        <p:par>
                          <p:cTn id="15" fill="hold" nodeType="after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27">
                                            <p:txEl>
                                              <p:pRg st="2" end="2"/>
                                            </p:txEl>
                                          </p:spTgt>
                                        </p:tgtEl>
                                        <p:attrNameLst>
                                          <p:attrName>style.visibility</p:attrName>
                                        </p:attrNameLst>
                                      </p:cBhvr>
                                      <p:to>
                                        <p:strVal val="visible"/>
                                      </p:to>
                                    </p:set>
                                    <p:animEffect transition="in" filter="wipe(up)">
                                      <p:cBhvr>
                                        <p:cTn id="18" dur="1000"/>
                                        <p:tgtEl>
                                          <p:spTgt spid="227">
                                            <p:txEl>
                                              <p:pRg st="2" end="2"/>
                                            </p:txEl>
                                          </p:spTgt>
                                        </p:tgtEl>
                                      </p:cBhvr>
                                    </p:animEffect>
                                  </p:childTnLst>
                                </p:cTn>
                              </p:par>
                            </p:childTnLst>
                          </p:cTn>
                        </p:par>
                      </p:childTnLst>
                    </p:cTn>
                  </p:par>
                  <p:par>
                    <p:cTn id="19" fill="hold" nodeType="clickPar">
                      <p:stCondLst>
                        <p:cond delay="indefinite"/>
                        <p:cond evt="onBegin" delay="0">
                          <p:tn val="18"/>
                        </p:cond>
                      </p:stCondLst>
                      <p:childTnLst>
                        <p:par>
                          <p:cTn id="20" fill="hold" nodeType="after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27">
                                            <p:txEl>
                                              <p:pRg st="3" end="3"/>
                                            </p:txEl>
                                          </p:spTgt>
                                        </p:tgtEl>
                                        <p:attrNameLst>
                                          <p:attrName>style.visibility</p:attrName>
                                        </p:attrNameLst>
                                      </p:cBhvr>
                                      <p:to>
                                        <p:strVal val="visible"/>
                                      </p:to>
                                    </p:set>
                                    <p:animEffect transition="in" filter="wipe(up)">
                                      <p:cBhvr>
                                        <p:cTn id="23" dur="1000"/>
                                        <p:tgtEl>
                                          <p:spTgt spid="227">
                                            <p:txEl>
                                              <p:pRg st="3" end="3"/>
                                            </p:txEl>
                                          </p:spTgt>
                                        </p:tgtEl>
                                      </p:cBhvr>
                                    </p:animEffect>
                                  </p:childTnLst>
                                </p:cTn>
                              </p:par>
                            </p:childTnLst>
                          </p:cTn>
                        </p:par>
                      </p:childTnLst>
                    </p:cTn>
                  </p:par>
                  <p:par>
                    <p:cTn id="24" fill="hold" nodeType="clickPar">
                      <p:stCondLst>
                        <p:cond delay="indefinite"/>
                        <p:cond evt="onBegin" delay="0">
                          <p:tn val="23"/>
                        </p:cond>
                      </p:stCondLst>
                      <p:childTnLst>
                        <p:par>
                          <p:cTn id="25" fill="hold" nodeType="after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7">
                                            <p:txEl>
                                              <p:pRg st="4" end="4"/>
                                            </p:txEl>
                                          </p:spTgt>
                                        </p:tgtEl>
                                        <p:attrNameLst>
                                          <p:attrName>style.visibility</p:attrName>
                                        </p:attrNameLst>
                                      </p:cBhvr>
                                      <p:to>
                                        <p:strVal val="visible"/>
                                      </p:to>
                                    </p:set>
                                    <p:animEffect transition="in" filter="wipe(up)">
                                      <p:cBhvr>
                                        <p:cTn id="28" dur="1000"/>
                                        <p:tgtEl>
                                          <p:spTgt spid="227">
                                            <p:txEl>
                                              <p:pRg st="4" end="4"/>
                                            </p:txEl>
                                          </p:spTgt>
                                        </p:tgtEl>
                                      </p:cBhvr>
                                    </p:animEffect>
                                  </p:childTnLst>
                                </p:cTn>
                              </p:par>
                            </p:childTnLst>
                          </p:cTn>
                        </p:par>
                      </p:childTnLst>
                    </p:cTn>
                  </p:par>
                  <p:par>
                    <p:cTn id="29" fill="hold" nodeType="clickPar">
                      <p:stCondLst>
                        <p:cond delay="indefinite"/>
                        <p:cond evt="onBegin" delay="0">
                          <p:tn val="28"/>
                        </p:cond>
                      </p:stCondLst>
                      <p:childTnLst>
                        <p:par>
                          <p:cTn id="30" fill="hold" nodeType="after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27">
                                            <p:txEl>
                                              <p:pRg st="5" end="5"/>
                                            </p:txEl>
                                          </p:spTgt>
                                        </p:tgtEl>
                                        <p:attrNameLst>
                                          <p:attrName>style.visibility</p:attrName>
                                        </p:attrNameLst>
                                      </p:cBhvr>
                                      <p:to>
                                        <p:strVal val="visible"/>
                                      </p:to>
                                    </p:set>
                                    <p:animEffect transition="in" filter="wipe(up)">
                                      <p:cBhvr>
                                        <p:cTn id="33" dur="1000"/>
                                        <p:tgtEl>
                                          <p:spTgt spid="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7931092" y="435107"/>
            <a:ext cx="15713280" cy="6152305"/>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chor="t">
            <a:noAutofit/>
          </a:bodyPr>
          <a:lstStyle/>
          <a:p>
            <a:pPr algn="l">
              <a:lnSpc>
                <a:spcPct val="150000"/>
              </a:lnSpc>
              <a:spcAft>
                <a:spcPts val="2400"/>
              </a:spcAft>
            </a:pPr>
            <a:r>
              <a:rPr lang="es" sz="4400" b="1" i="0" strike="noStrike" cap="none" spc="0" baseline="0" dirty="0">
                <a:solidFill>
                  <a:srgbClr val="525357"/>
                </a:solidFill>
                <a:effectLst/>
                <a:latin typeface="Arial"/>
                <a:ea typeface="Arial"/>
                <a:cs typeface="Arial"/>
              </a:rPr>
              <a:t>Solución</a:t>
            </a:r>
            <a:endParaRPr lang="en-US" dirty="0">
              <a:solidFill>
                <a:schemeClr val="tx1">
                  <a:lumMod val="50000"/>
                </a:schemeClr>
              </a:solidFill>
            </a:endParaRPr>
          </a:p>
          <a:p>
            <a:pPr algn="l">
              <a:spcAft>
                <a:spcPts val="1200"/>
              </a:spcAft>
            </a:pPr>
            <a:r>
              <a:rPr lang="es" sz="4000" b="0" i="0" strike="noStrike" cap="none" spc="0" baseline="0" dirty="0">
                <a:solidFill>
                  <a:srgbClr val="525357"/>
                </a:solidFill>
                <a:effectLst/>
                <a:latin typeface="PT Sans"/>
                <a:ea typeface="PT Sans"/>
                <a:cs typeface="PT Sans"/>
              </a:rPr>
              <a:t>Los usuarios finales pudieron instalar por primera vez la app en sus dispositivos en el evento Gangamania.</a:t>
            </a:r>
          </a:p>
          <a:p>
            <a:pPr algn="l">
              <a:spcAft>
                <a:spcPts val="1200"/>
              </a:spcAft>
            </a:pPr>
            <a:r>
              <a:rPr lang="es" sz="4000" b="0" i="0" strike="noStrike" cap="none" spc="0" baseline="0" dirty="0">
                <a:solidFill>
                  <a:srgbClr val="525357"/>
                </a:solidFill>
                <a:effectLst/>
                <a:latin typeface="PT Sans"/>
                <a:ea typeface="PT Sans"/>
                <a:cs typeface="PT Sans"/>
              </a:rPr>
              <a:t>Los usuarios encontraron todos los comercios de la asociación Zona G , pudiendo interactuar con los comercios a través de la app, compartir comentarios, ver ofertas, etc.</a:t>
            </a:r>
            <a:endParaRPr lang="en-GB" sz="4000" dirty="0">
              <a:solidFill>
                <a:schemeClr val="tx1">
                  <a:lumMod val="50000"/>
                </a:schemeClr>
              </a:solidFill>
              <a:cs typeface="Arial"/>
            </a:endParaRPr>
          </a:p>
          <a:p>
            <a:pPr algn="l">
              <a:spcAft>
                <a:spcPts val="1200"/>
              </a:spcAft>
            </a:pPr>
            <a:r>
              <a:rPr lang="es" sz="4000" b="0" i="0" strike="noStrike" cap="none" spc="0" baseline="0" dirty="0">
                <a:solidFill>
                  <a:srgbClr val="525357"/>
                </a:solidFill>
                <a:effectLst/>
                <a:latin typeface="PT Sans"/>
                <a:ea typeface="PT Sans"/>
                <a:cs typeface="PT Sans"/>
              </a:rPr>
              <a:t>Tras Gangamania, Inforapps sólo tuvo que introducir algunos cambios menores en la aplicación.</a:t>
            </a:r>
            <a:endParaRPr lang="pl-PL" sz="4000" dirty="0">
              <a:cs typeface="Arial"/>
            </a:endParaRPr>
          </a:p>
          <a:p>
            <a:pPr algn="l">
              <a:lnSpc>
                <a:spcPct val="150000"/>
              </a:lnSpc>
            </a:pPr>
            <a:endParaRPr lang="pl-PL" sz="3800" dirty="0">
              <a:solidFill>
                <a:srgbClr val="496F63"/>
              </a:solidFill>
              <a:latin typeface="Arial" panose="020B0604020202020204" pitchFamily="34" charset="0"/>
              <a:cs typeface="Arial" panose="020B0604020202020204" pitchFamily="34" charset="0"/>
            </a:endParaRPr>
          </a:p>
          <a:p>
            <a:pPr algn="l">
              <a:lnSpc>
                <a:spcPct val="150000"/>
              </a:lnSpc>
            </a:pPr>
            <a:endParaRPr lang="pl-PL" sz="3800" dirty="0">
              <a:solidFill>
                <a:srgbClr val="496F63"/>
              </a:solidFill>
              <a:cs typeface="Arial" panose="020B0604020202020204" pitchFamily="34" charset="0"/>
            </a:endParaRPr>
          </a:p>
        </p:txBody>
      </p:sp>
      <p:sp>
        <p:nvSpPr>
          <p:cNvPr id="228" name="Shape 228"/>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24</a:t>
            </a:fld>
            <a:endParaRPr/>
          </a:p>
        </p:txBody>
      </p:sp>
      <p:sp>
        <p:nvSpPr>
          <p:cNvPr id="230" name="Shape 230"/>
          <p:cNvSpPr/>
          <p:nvPr/>
        </p:nvSpPr>
        <p:spPr>
          <a:xfrm>
            <a:off x="0" y="0"/>
            <a:ext cx="7030802" cy="137485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pic>
        <p:nvPicPr>
          <p:cNvPr id="3" name="Symbol zastępczy obrazu 2">
            <a:extLst>
              <a:ext uri="{FF2B5EF4-FFF2-40B4-BE49-F238E27FC236}">
                <a16:creationId xmlns:a16="http://schemas.microsoft.com/office/drawing/2014/main" id="{AE0282B9-D2A2-4C1E-9193-B666B04ABE68}"/>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14" b="14"/>
          <a:stretch>
            <a:fillRect/>
          </a:stretch>
        </p:blipFill>
        <p:spPr>
          <a:xfrm>
            <a:off x="576144" y="4764263"/>
            <a:ext cx="5878513" cy="5876925"/>
          </a:xfrm>
        </p:spPr>
      </p:pic>
      <p:sp>
        <p:nvSpPr>
          <p:cNvPr id="226" name="Shape 226"/>
          <p:cNvSpPr/>
          <p:nvPr/>
        </p:nvSpPr>
        <p:spPr>
          <a:xfrm>
            <a:off x="1163576" y="1639276"/>
            <a:ext cx="9099674" cy="2969533"/>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chor="t">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10000" b="1" i="0" strike="noStrike" cap="none" spc="0" baseline="0">
                <a:solidFill>
                  <a:srgbClr val="FFFFFF"/>
                </a:solidFill>
                <a:effectLst/>
                <a:latin typeface="Arial"/>
                <a:ea typeface="Arial"/>
                <a:cs typeface="Arial"/>
              </a:rPr>
              <a:t>Ejemplo</a:t>
            </a:r>
            <a:endParaRPr err="1">
              <a:solidFill>
                <a:srgbClr val="FFFFFF"/>
              </a:solidFill>
              <a:latin typeface="Arial" panose="020B0604020202020204" pitchFamily="34" charset="0"/>
              <a:cs typeface="Arial" panose="020B0604020202020204" pitchFamily="34" charset="0"/>
            </a:endParaRPr>
          </a:p>
        </p:txBody>
      </p:sp>
      <p:pic>
        <p:nvPicPr>
          <p:cNvPr id="9" name="Imagen 3"/>
          <p:cNvPicPr>
            <a:picLocks noChangeAspect="1"/>
          </p:cNvPicPr>
          <p:nvPr/>
        </p:nvPicPr>
        <p:blipFill>
          <a:blip r:embed="rId4"/>
          <a:stretch>
            <a:fillRect/>
          </a:stretch>
        </p:blipFill>
        <p:spPr>
          <a:xfrm>
            <a:off x="16183439" y="7212747"/>
            <a:ext cx="7460933" cy="4950315"/>
          </a:xfrm>
          <a:prstGeom prst="rect">
            <a:avLst/>
          </a:prstGeom>
        </p:spPr>
      </p:pic>
      <p:sp>
        <p:nvSpPr>
          <p:cNvPr id="8" name="Shape 227"/>
          <p:cNvSpPr/>
          <p:nvPr/>
        </p:nvSpPr>
        <p:spPr>
          <a:xfrm>
            <a:off x="7868777" y="6596926"/>
            <a:ext cx="7688353" cy="6856882"/>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chor="t">
            <a:noAutofit/>
          </a:bodyPr>
          <a:lstStyle/>
          <a:p>
            <a:pPr algn="l">
              <a:spcAft>
                <a:spcPts val="600"/>
              </a:spcAft>
            </a:pPr>
            <a:r>
              <a:rPr lang="es" sz="4000" b="0" i="0" strike="noStrike" cap="none" spc="0" baseline="0" dirty="0">
                <a:solidFill>
                  <a:srgbClr val="525357"/>
                </a:solidFill>
                <a:effectLst/>
                <a:latin typeface="PT Sans"/>
                <a:ea typeface="PT Sans"/>
                <a:cs typeface="PT Sans"/>
              </a:rPr>
              <a:t>Como ejemplo de mejora continua, para hacer frente a la situación de COVID-19, Inforapps ha incluido nuevas acciones que permiten a los usuarios:</a:t>
            </a:r>
          </a:p>
          <a:p>
            <a:pPr marL="571500" indent="-571500" algn="l">
              <a:spcAft>
                <a:spcPts val="600"/>
              </a:spcAft>
              <a:buFontTx/>
              <a:buChar char="-"/>
            </a:pPr>
            <a:r>
              <a:rPr lang="es" sz="4000" b="0" i="0" strike="noStrike" cap="none" spc="0" baseline="0" dirty="0">
                <a:solidFill>
                  <a:srgbClr val="525357"/>
                </a:solidFill>
                <a:effectLst/>
                <a:latin typeface="PT Sans"/>
                <a:ea typeface="PT Sans"/>
                <a:cs typeface="PT Sans"/>
              </a:rPr>
              <a:t>reservar una cita en una tienda</a:t>
            </a:r>
          </a:p>
          <a:p>
            <a:pPr marL="571500" indent="-571500" algn="l">
              <a:spcAft>
                <a:spcPts val="600"/>
              </a:spcAft>
              <a:buFontTx/>
              <a:buChar char="-"/>
            </a:pPr>
            <a:r>
              <a:rPr lang="es" sz="4000" b="0" i="0" strike="noStrike" cap="none" spc="0" baseline="0" dirty="0">
                <a:solidFill>
                  <a:srgbClr val="525357"/>
                </a:solidFill>
                <a:effectLst/>
                <a:latin typeface="PT Sans"/>
                <a:ea typeface="PT Sans"/>
                <a:cs typeface="PT Sans"/>
              </a:rPr>
              <a:t>hacer un pedido </a:t>
            </a:r>
            <a:r>
              <a:rPr lang="es" sz="4000" b="0" i="1" strike="noStrike" cap="none" spc="0" baseline="0" dirty="0">
                <a:solidFill>
                  <a:srgbClr val="525357"/>
                </a:solidFill>
                <a:effectLst/>
                <a:latin typeface="PT Sans"/>
                <a:ea typeface="PT Sans"/>
                <a:cs typeface="PT Sans"/>
              </a:rPr>
              <a:t>Click &amp; Collect</a:t>
            </a:r>
            <a:r>
              <a:rPr lang="es" sz="4000" b="0" i="0" strike="noStrike" cap="none" spc="0" baseline="0" dirty="0">
                <a:solidFill>
                  <a:srgbClr val="525357"/>
                </a:solidFill>
                <a:effectLst/>
                <a:latin typeface="PT Sans"/>
                <a:ea typeface="PT Sans"/>
                <a:cs typeface="PT Sans"/>
              </a:rPr>
              <a:t>, o</a:t>
            </a:r>
          </a:p>
          <a:p>
            <a:pPr marL="571500" indent="-571500" algn="l">
              <a:spcAft>
                <a:spcPts val="600"/>
              </a:spcAft>
              <a:buFontTx/>
              <a:buChar char="-"/>
            </a:pPr>
            <a:r>
              <a:rPr lang="es" sz="4000" b="0" i="0" strike="noStrike" cap="none" spc="0" baseline="0" dirty="0">
                <a:solidFill>
                  <a:srgbClr val="525357"/>
                </a:solidFill>
                <a:effectLst/>
                <a:latin typeface="PT Sans"/>
                <a:ea typeface="PT Sans"/>
                <a:cs typeface="PT Sans"/>
              </a:rPr>
              <a:t>seleccionar la entrega a domicilio</a:t>
            </a:r>
          </a:p>
          <a:p>
            <a:endParaRPr lang="pl-PL" sz="4000" dirty="0">
              <a:cs typeface="Arial"/>
            </a:endParaRPr>
          </a:p>
          <a:p>
            <a:pPr algn="l">
              <a:lnSpc>
                <a:spcPct val="150000"/>
              </a:lnSpc>
            </a:pPr>
            <a:endParaRPr lang="pl-PL" sz="3800" dirty="0">
              <a:solidFill>
                <a:srgbClr val="496F63"/>
              </a:solidFill>
              <a:latin typeface="Arial" panose="020B0604020202020204" pitchFamily="34" charset="0"/>
              <a:cs typeface="Arial" panose="020B0604020202020204" pitchFamily="34" charset="0"/>
            </a:endParaRPr>
          </a:p>
          <a:p>
            <a:pPr algn="l">
              <a:lnSpc>
                <a:spcPct val="150000"/>
              </a:lnSpc>
            </a:pPr>
            <a:endParaRPr lang="pl-PL" sz="3800" dirty="0">
              <a:solidFill>
                <a:srgbClr val="496F63"/>
              </a:solidFill>
              <a:cs typeface="Arial" panose="020B0604020202020204" pitchFamily="34" charset="0"/>
            </a:endParaRPr>
          </a:p>
        </p:txBody>
      </p:sp>
    </p:spTree>
    <p:extLst>
      <p:ext uri="{BB962C8B-B14F-4D97-AF65-F5344CB8AC3E}">
        <p14:creationId xmlns:p14="http://schemas.microsoft.com/office/powerpoint/2010/main" val="155867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fade">
                                      <p:cBhvr>
                                        <p:cTn id="7" dur="1000"/>
                                        <p:tgtEl>
                                          <p:spTgt spid="227">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7">
                                            <p:txEl>
                                              <p:pRg st="1" end="1"/>
                                            </p:txEl>
                                          </p:spTgt>
                                        </p:tgtEl>
                                        <p:attrNameLst>
                                          <p:attrName>style.visibility</p:attrName>
                                        </p:attrNameLst>
                                      </p:cBhvr>
                                      <p:to>
                                        <p:strVal val="visible"/>
                                      </p:to>
                                    </p:set>
                                    <p:animEffect transition="in" filter="fade">
                                      <p:cBhvr>
                                        <p:cTn id="11" dur="1000"/>
                                        <p:tgtEl>
                                          <p:spTgt spid="227">
                                            <p:txEl>
                                              <p:pRg st="1" end="1"/>
                                            </p:txEl>
                                          </p:spTgt>
                                        </p:tgtEl>
                                      </p:cBhvr>
                                    </p:animEffect>
                                  </p:childTnLst>
                                </p:cTn>
                              </p:par>
                            </p:childTnLst>
                          </p:cTn>
                        </p:par>
                        <p:par>
                          <p:cTn id="12" fill="hold" nodeType="afterGroup">
                            <p:stCondLst>
                              <p:cond delay="2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7">
                                            <p:txEl>
                                              <p:pRg st="2" end="2"/>
                                            </p:txEl>
                                          </p:spTgt>
                                        </p:tgtEl>
                                        <p:attrNameLst>
                                          <p:attrName>style.visibility</p:attrName>
                                        </p:attrNameLst>
                                      </p:cBhvr>
                                      <p:to>
                                        <p:strVal val="visible"/>
                                      </p:to>
                                    </p:set>
                                    <p:animEffect transition="in" filter="fade">
                                      <p:cBhvr>
                                        <p:cTn id="22" dur="1000"/>
                                        <p:tgtEl>
                                          <p:spTgt spid="227">
                                            <p:txEl>
                                              <p:pRg st="2" end="2"/>
                                            </p:txEl>
                                          </p:spTgt>
                                        </p:tgtEl>
                                      </p:cBhvr>
                                    </p:animEffect>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7">
                                            <p:txEl>
                                              <p:pRg st="3" end="3"/>
                                            </p:txEl>
                                          </p:spTgt>
                                        </p:tgtEl>
                                        <p:attrNameLst>
                                          <p:attrName>style.visibility</p:attrName>
                                        </p:attrNameLst>
                                      </p:cBhvr>
                                      <p:to>
                                        <p:strVal val="visible"/>
                                      </p:to>
                                    </p:set>
                                    <p:animEffect transition="in" filter="fade">
                                      <p:cBhvr>
                                        <p:cTn id="27" dur="1000"/>
                                        <p:tgtEl>
                                          <p:spTgt spid="227">
                                            <p:txEl>
                                              <p:pRg st="3" end="3"/>
                                            </p:txEl>
                                          </p:spTgt>
                                        </p:tgtEl>
                                      </p:cBhvr>
                                    </p:animEffect>
                                  </p:childTnLst>
                                </p:cTn>
                              </p:par>
                            </p:childTnLst>
                          </p:cTn>
                        </p:par>
                      </p:childTnLst>
                    </p:cTn>
                  </p:par>
                  <p:par>
                    <p:cTn id="28" fill="hold" nodeType="clickPar">
                      <p:stCondLst>
                        <p:cond delay="indefinite"/>
                        <p:cond evt="onBegin" delay="0">
                          <p:tn val="27"/>
                        </p:cond>
                      </p:stCondLst>
                      <p:childTnLst>
                        <p:par>
                          <p:cTn id="29" fill="hold" nodeType="after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uiExpand="1" build="p"/>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BAF96C-29E9-2A41-9A6B-263897271FA2}"/>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5559312" y="2766846"/>
            <a:ext cx="14041665" cy="15049440"/>
          </a:xfrm>
          <a:prstGeom prst="rect">
            <a:avLst/>
          </a:prstGeom>
        </p:spPr>
      </p:pic>
      <p:grpSp>
        <p:nvGrpSpPr>
          <p:cNvPr id="2" name="Group 1"/>
          <p:cNvGrpSpPr/>
          <p:nvPr/>
        </p:nvGrpSpPr>
        <p:grpSpPr>
          <a:xfrm>
            <a:off x="909882" y="-1457983"/>
            <a:ext cx="17206668" cy="17187314"/>
            <a:chOff x="909882" y="-1457983"/>
            <a:chExt cx="17206668" cy="17187314"/>
          </a:xfrm>
        </p:grpSpPr>
        <p:pic>
          <p:nvPicPr>
            <p:cNvPr id="5" name="Obraz 4">
              <a:extLst>
                <a:ext uri="{FF2B5EF4-FFF2-40B4-BE49-F238E27FC236}">
                  <a16:creationId xmlns:a16="http://schemas.microsoft.com/office/drawing/2014/main" id="{7C938C6E-D6BC-4984-B015-629F8E298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882" y="-1457983"/>
              <a:ext cx="17206668" cy="17187314"/>
            </a:xfrm>
            <a:prstGeom prst="rect">
              <a:avLst/>
            </a:prstGeom>
          </p:spPr>
        </p:pic>
        <p:sp>
          <p:nvSpPr>
            <p:cNvPr id="6" name="Prostokąt 5">
              <a:extLst>
                <a:ext uri="{FF2B5EF4-FFF2-40B4-BE49-F238E27FC236}">
                  <a16:creationId xmlns:a16="http://schemas.microsoft.com/office/drawing/2014/main" id="{0153BCC8-0EC1-4D1D-803B-531EF3CC24E6}"/>
                </a:ext>
              </a:extLst>
            </p:cNvPr>
            <p:cNvSpPr/>
            <p:nvPr/>
          </p:nvSpPr>
          <p:spPr>
            <a:xfrm rot="241208">
              <a:off x="4674980" y="2689101"/>
              <a:ext cx="8875926" cy="7709803"/>
            </a:xfrm>
            <a:prstGeom prst="rect">
              <a:avLst/>
            </a:prstGeom>
          </p:spPr>
          <p:txBody>
            <a:bodyPr wrap="square">
              <a:spAutoFit/>
            </a:bodyPr>
            <a:lstStyle/>
            <a:p>
              <a:pPr algn="ctr"/>
              <a:r>
                <a:rPr lang="es" sz="5500" b="1" i="0" strike="noStrike" cap="none" spc="0" baseline="0" dirty="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a:ea typeface="Arial"/>
                  <a:cs typeface="Arial"/>
                </a:rPr>
                <a:t>El compromiso</a:t>
              </a:r>
              <a:endParaRPr lang="pl-PL" sz="5500" b="1" dirty="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endParaRPr>
            </a:p>
            <a:p>
              <a:pPr algn="ctr"/>
              <a:r>
                <a:rPr lang="es" sz="5500" b="1" i="0" strike="noStrike" cap="none" spc="0" baseline="0" dirty="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a:ea typeface="Arial"/>
                  <a:cs typeface="Arial"/>
                </a:rPr>
                <a:t>con la mejora continua, representa una forma de asegurarse de que las cosas en las que se está invirtiendo tiempo, realmente generan el mayor valor </a:t>
              </a:r>
              <a:r>
                <a:rPr lang="es" sz="5500" b="1" i="0" strike="noStrike" cap="none" spc="0" baseline="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a:ea typeface="Arial"/>
                  <a:cs typeface="Arial"/>
                </a:rPr>
                <a:t>para tus clientes</a:t>
              </a:r>
              <a:r>
                <a:rPr lang="es" sz="5500" b="1" i="0" strike="noStrike" cap="none" spc="0" baseline="0" dirty="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a:ea typeface="Arial"/>
                  <a:cs typeface="Arial"/>
                </a:rPr>
                <a:t>.</a:t>
              </a:r>
              <a:endParaRPr lang="pl-PL" sz="5500" b="1" dirty="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endParaRPr>
            </a:p>
          </p:txBody>
        </p:sp>
      </p:grpSp>
      <p:sp>
        <p:nvSpPr>
          <p:cNvPr id="7" name="Prostokąt 5">
            <a:extLst>
              <a:ext uri="{FF2B5EF4-FFF2-40B4-BE49-F238E27FC236}">
                <a16:creationId xmlns:a16="http://schemas.microsoft.com/office/drawing/2014/main" id="{0153BCC8-0EC1-4D1D-803B-531EF3CC24E6}"/>
              </a:ext>
            </a:extLst>
          </p:cNvPr>
          <p:cNvSpPr/>
          <p:nvPr/>
        </p:nvSpPr>
        <p:spPr>
          <a:xfrm rot="241208">
            <a:off x="4576078" y="9364755"/>
            <a:ext cx="8875926" cy="792480"/>
          </a:xfrm>
          <a:prstGeom prst="rect">
            <a:avLst/>
          </a:prstGeom>
        </p:spPr>
        <p:txBody>
          <a:bodyPr wrap="square">
            <a:spAutoFit/>
          </a:bodyPr>
          <a:lstStyle/>
          <a:p>
            <a:pPr algn="ctr"/>
            <a:endParaRPr/>
          </a:p>
          <a:p>
            <a:pPr algn="ctr"/>
            <a:endParaRPr/>
          </a:p>
        </p:txBody>
      </p:sp>
    </p:spTree>
    <p:extLst>
      <p:ext uri="{BB962C8B-B14F-4D97-AF65-F5344CB8AC3E}">
        <p14:creationId xmlns:p14="http://schemas.microsoft.com/office/powerpoint/2010/main" val="309513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10"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8226756" y="-2096135"/>
            <a:ext cx="14041665" cy="15049440"/>
          </a:xfrm>
          <a:prstGeom prst="rect">
            <a:avLst/>
          </a:prstGeom>
        </p:spPr>
      </p:pic>
      <p:sp>
        <p:nvSpPr>
          <p:cNvPr id="70" name="Shape 70"/>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a:lstStyle/>
          <a:p>
            <a:fld id="{86CB4B4D-7CA3-9044-876B-883B54F8677D}" type="slidenum">
              <a:rPr/>
              <a:t>3</a:t>
            </a:fld>
            <a:endParaRPr/>
          </a:p>
        </p:txBody>
      </p:sp>
      <p:sp>
        <p:nvSpPr>
          <p:cNvPr id="2" name="Prostokąt 1">
            <a:extLst>
              <a:ext uri="{FF2B5EF4-FFF2-40B4-BE49-F238E27FC236}">
                <a16:creationId xmlns:a16="http://schemas.microsoft.com/office/drawing/2014/main" id="{14150BDE-819D-4758-AD12-7C4C8746D3C3}"/>
              </a:ext>
            </a:extLst>
          </p:cNvPr>
          <p:cNvSpPr/>
          <p:nvPr/>
        </p:nvSpPr>
        <p:spPr>
          <a:xfrm>
            <a:off x="-998221" y="8993578"/>
            <a:ext cx="26380440" cy="1446550"/>
          </a:xfrm>
          <a:prstGeom prst="rect">
            <a:avLst/>
          </a:prstGeom>
        </p:spPr>
        <p:txBody>
          <a:bodyPr wrap="square">
            <a:spAutoFit/>
          </a:bodyPr>
          <a:lstStyle/>
          <a:p>
            <a:pPr algn="ctr"/>
            <a:r>
              <a:rPr lang="es" sz="8800" b="1" i="0" strike="noStrike" cap="none" spc="0" baseline="0" dirty="0">
                <a:solidFill>
                  <a:srgbClr val="71BB9A"/>
                </a:solidFill>
                <a:effectLst/>
                <a:latin typeface="Arial"/>
                <a:ea typeface="Arial"/>
                <a:cs typeface="Arial"/>
              </a:rPr>
              <a:t>A veces, lo único necesario</a:t>
            </a:r>
            <a:r>
              <a:rPr lang="es" sz="8800" b="1" i="0" strike="noStrike" cap="none" spc="0" dirty="0">
                <a:solidFill>
                  <a:srgbClr val="71BB9A"/>
                </a:solidFill>
                <a:effectLst/>
                <a:latin typeface="Arial"/>
                <a:ea typeface="Arial"/>
                <a:cs typeface="Arial"/>
              </a:rPr>
              <a:t> </a:t>
            </a:r>
            <a:r>
              <a:rPr lang="es" sz="8800" b="1" i="0" strike="noStrike" cap="none" spc="0" baseline="0" dirty="0">
                <a:solidFill>
                  <a:srgbClr val="71BB9A"/>
                </a:solidFill>
                <a:effectLst/>
                <a:latin typeface="Arial"/>
                <a:ea typeface="Arial"/>
                <a:cs typeface="Arial"/>
              </a:rPr>
              <a:t>es el...</a:t>
            </a:r>
          </a:p>
        </p:txBody>
      </p:sp>
      <p:sp>
        <p:nvSpPr>
          <p:cNvPr id="9" name="Rectangle 1">
            <a:extLst>
              <a:ext uri="{FF2B5EF4-FFF2-40B4-BE49-F238E27FC236}">
                <a16:creationId xmlns:a16="http://schemas.microsoft.com/office/drawing/2014/main" id="{C44DBB15-D910-42CD-BB4B-EC0B9FC5E673}"/>
              </a:ext>
            </a:extLst>
          </p:cNvPr>
          <p:cNvSpPr/>
          <p:nvPr/>
        </p:nvSpPr>
        <p:spPr>
          <a:xfrm>
            <a:off x="556033" y="12847335"/>
            <a:ext cx="20936569" cy="518160"/>
          </a:xfrm>
          <a:prstGeom prst="rect">
            <a:avLst/>
          </a:prstGeom>
        </p:spPr>
        <p:txBody>
          <a:bodyPr wrap="square">
            <a:spAutoFit/>
          </a:bodyPr>
          <a:lstStyle/>
          <a:p>
            <a:pPr algn="ctr" fontAlgn="base"/>
            <a:r>
              <a:rPr lang="es" sz="2800" b="1" i="0" strike="noStrike" cap="none" spc="0" baseline="0" dirty="0">
                <a:solidFill>
                  <a:srgbClr val="A6A7AC"/>
                </a:solidFill>
                <a:effectLst/>
                <a:latin typeface="Arial"/>
                <a:ea typeface="Arial"/>
                <a:cs typeface="Arial"/>
              </a:rPr>
              <a:t>Fuente: https://www.smartinsights.com/goal-setting-evaluation/performance-management/principles-</a:t>
            </a:r>
            <a:r>
              <a:rPr lang="es-ES" sz="2800" b="1" i="0" strike="noStrike" cap="none" spc="0" baseline="0" dirty="0">
                <a:solidFill>
                  <a:srgbClr val="A6A7AC"/>
                </a:solidFill>
                <a:effectLst/>
                <a:latin typeface="Arial"/>
                <a:ea typeface="Arial"/>
                <a:cs typeface="Arial"/>
              </a:rPr>
              <a:t>LEAN</a:t>
            </a:r>
            <a:r>
              <a:rPr lang="es" sz="2800" b="1" i="0" strike="noStrike" cap="none" spc="0" baseline="0" dirty="0">
                <a:solidFill>
                  <a:srgbClr val="A6A7AC"/>
                </a:solidFill>
                <a:effectLst/>
                <a:latin typeface="Arial"/>
                <a:ea typeface="Arial"/>
                <a:cs typeface="Arial"/>
              </a:rPr>
              <a:t>-marketing/</a:t>
            </a:r>
            <a:endParaRPr lang="en-IE" sz="2800" b="1" kern="1200" dirty="0">
              <a:solidFill>
                <a:schemeClr val="tx1"/>
              </a:solidFill>
              <a:latin typeface="Arial" panose="020B0604020202020204" pitchFamily="34" charset="0"/>
              <a:cs typeface="Arial" panose="020B0604020202020204" pitchFamily="34" charset="0"/>
              <a:sym typeface="Quattrocento Sans"/>
            </a:endParaRPr>
          </a:p>
        </p:txBody>
      </p:sp>
      <p:sp>
        <p:nvSpPr>
          <p:cNvPr id="68" name="Shape 68"/>
          <p:cNvSpPr/>
          <p:nvPr/>
        </p:nvSpPr>
        <p:spPr>
          <a:xfrm>
            <a:off x="1265590" y="1077731"/>
            <a:ext cx="21431123" cy="7249840"/>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just">
              <a:lnSpc>
                <a:spcPct val="120000"/>
              </a:lnSpc>
              <a:spcAft>
                <a:spcPts val="1200"/>
              </a:spcAft>
            </a:pPr>
            <a:r>
              <a:rPr lang="es" sz="3400" b="1" i="0" strike="noStrike" cap="none" spc="0" baseline="0" dirty="0">
                <a:solidFill>
                  <a:srgbClr val="496F63"/>
                </a:solidFill>
                <a:effectLst/>
                <a:latin typeface="Arial"/>
                <a:ea typeface="Arial"/>
                <a:cs typeface="Arial"/>
              </a:rPr>
              <a:t>En todo el mundo surgen cada día miles de empresas con nuevas y emocionantes ideas para originales productos.</a:t>
            </a:r>
          </a:p>
          <a:p>
            <a:pPr algn="just">
              <a:lnSpc>
                <a:spcPct val="120000"/>
              </a:lnSpc>
              <a:spcAft>
                <a:spcPts val="1200"/>
              </a:spcAft>
            </a:pPr>
            <a:r>
              <a:rPr lang="es" sz="3400" b="1" i="0" strike="noStrike" cap="none" spc="0" baseline="0" dirty="0">
                <a:solidFill>
                  <a:srgbClr val="496F63"/>
                </a:solidFill>
                <a:effectLst/>
                <a:latin typeface="Arial"/>
                <a:ea typeface="Arial"/>
                <a:cs typeface="Arial"/>
              </a:rPr>
              <a:t>Por desgracia, la mayoría de estas ideas fracasan.</a:t>
            </a:r>
            <a:endParaRPr lang="pl-PL" sz="3400" dirty="0">
              <a:solidFill>
                <a:srgbClr val="496F63"/>
              </a:solidFill>
              <a:latin typeface="Arial" panose="020B0604020202020204" pitchFamily="34" charset="0"/>
              <a:cs typeface="Arial" panose="020B0604020202020204" pitchFamily="34" charset="0"/>
            </a:endParaRPr>
          </a:p>
          <a:p>
            <a:pPr algn="just">
              <a:lnSpc>
                <a:spcPct val="120000"/>
              </a:lnSpc>
              <a:spcAft>
                <a:spcPts val="1200"/>
              </a:spcAft>
            </a:pPr>
            <a:r>
              <a:rPr lang="es" sz="3400" b="1" i="0" strike="noStrike" cap="none" spc="0" baseline="0" dirty="0">
                <a:solidFill>
                  <a:srgbClr val="496F63"/>
                </a:solidFill>
                <a:effectLst/>
                <a:latin typeface="Arial"/>
                <a:ea typeface="Arial"/>
                <a:cs typeface="Arial"/>
              </a:rPr>
              <a:t>Sin embargo, algunas llegan a transformar la forma en que vivimos, comemos, compramos, trabajamos o pagamos.</a:t>
            </a:r>
            <a:endParaRPr lang="pl-PL" sz="3400" dirty="0">
              <a:solidFill>
                <a:srgbClr val="496F63"/>
              </a:solidFill>
              <a:latin typeface="Arial" panose="020B0604020202020204" pitchFamily="34" charset="0"/>
              <a:cs typeface="Arial" panose="020B0604020202020204" pitchFamily="34" charset="0"/>
            </a:endParaRPr>
          </a:p>
          <a:p>
            <a:pPr algn="just">
              <a:lnSpc>
                <a:spcPct val="120000"/>
              </a:lnSpc>
              <a:spcAft>
                <a:spcPts val="1200"/>
              </a:spcAft>
            </a:pPr>
            <a:r>
              <a:rPr lang="es" sz="3400" b="1" i="0" strike="noStrike" cap="none" spc="0" baseline="0" dirty="0">
                <a:solidFill>
                  <a:srgbClr val="496F63"/>
                </a:solidFill>
                <a:effectLst/>
                <a:latin typeface="Arial"/>
                <a:ea typeface="Arial"/>
                <a:cs typeface="Arial"/>
              </a:rPr>
              <a:t>Entre las causas más comunes de estos problemas se encuentra la falta de:</a:t>
            </a:r>
          </a:p>
          <a:p>
            <a:pPr marL="1143000" indent="-1143000" algn="just">
              <a:lnSpc>
                <a:spcPct val="120000"/>
              </a:lnSpc>
              <a:buFont typeface="Arial" panose="020B0604020202020204" pitchFamily="34" charset="0"/>
              <a:buChar char="•"/>
            </a:pPr>
            <a:r>
              <a:rPr lang="es" sz="3400" b="1" i="0" strike="noStrike" cap="none" spc="0" baseline="0" dirty="0">
                <a:solidFill>
                  <a:srgbClr val="496F63"/>
                </a:solidFill>
                <a:effectLst/>
                <a:latin typeface="Arial"/>
                <a:ea typeface="Arial"/>
                <a:cs typeface="Arial"/>
              </a:rPr>
              <a:t>Dinero</a:t>
            </a:r>
          </a:p>
          <a:p>
            <a:pPr marL="1143000" indent="-1143000" algn="just">
              <a:lnSpc>
                <a:spcPct val="120000"/>
              </a:lnSpc>
              <a:buFont typeface="Arial" panose="020B0604020202020204" pitchFamily="34" charset="0"/>
              <a:buChar char="•"/>
            </a:pPr>
            <a:r>
              <a:rPr lang="es" sz="3400" b="1" i="0" strike="noStrike" cap="none" spc="0" baseline="0" dirty="0">
                <a:solidFill>
                  <a:srgbClr val="496F63"/>
                </a:solidFill>
                <a:effectLst/>
                <a:latin typeface="Arial"/>
                <a:ea typeface="Arial"/>
                <a:cs typeface="Arial"/>
              </a:rPr>
              <a:t>Talento</a:t>
            </a:r>
          </a:p>
          <a:p>
            <a:pPr marL="1143000" indent="-1143000" algn="just">
              <a:lnSpc>
                <a:spcPct val="120000"/>
              </a:lnSpc>
              <a:buFont typeface="Arial" panose="020B0604020202020204" pitchFamily="34" charset="0"/>
              <a:buChar char="•"/>
            </a:pPr>
            <a:r>
              <a:rPr lang="es" sz="3400" b="1" i="0" strike="noStrike" cap="none" spc="0" baseline="0" dirty="0">
                <a:solidFill>
                  <a:srgbClr val="496F63"/>
                </a:solidFill>
                <a:effectLst/>
                <a:latin typeface="Arial"/>
                <a:ea typeface="Arial"/>
                <a:cs typeface="Arial"/>
              </a:rPr>
              <a:t>Propiedad Intelectual</a:t>
            </a:r>
          </a:p>
          <a:p>
            <a:pPr marL="1143000" indent="-1143000" algn="just">
              <a:lnSpc>
                <a:spcPct val="120000"/>
              </a:lnSpc>
              <a:buFont typeface="Arial" panose="020B0604020202020204" pitchFamily="34" charset="0"/>
              <a:buChar char="•"/>
            </a:pPr>
            <a:r>
              <a:rPr lang="es" sz="3400" b="1" i="0" strike="noStrike" cap="none" spc="0" baseline="0" dirty="0">
                <a:solidFill>
                  <a:srgbClr val="496F63"/>
                </a:solidFill>
                <a:effectLst/>
                <a:latin typeface="Arial"/>
                <a:ea typeface="Arial"/>
                <a:cs typeface="Arial"/>
              </a:rPr>
              <a:t>Acceso a la distribución</a:t>
            </a:r>
          </a:p>
          <a:p>
            <a:pPr marL="1143000" indent="-1143000" algn="just">
              <a:lnSpc>
                <a:spcPct val="120000"/>
              </a:lnSpc>
              <a:buFont typeface="Arial" panose="020B0604020202020204" pitchFamily="34" charset="0"/>
              <a:buChar char="•"/>
            </a:pPr>
            <a:r>
              <a:rPr lang="es" sz="3400" b="1" i="0" strike="noStrike" cap="none" spc="0" baseline="0" dirty="0">
                <a:solidFill>
                  <a:srgbClr val="496F63"/>
                </a:solidFill>
                <a:effectLst/>
                <a:latin typeface="Arial"/>
                <a:ea typeface="Arial"/>
                <a:cs typeface="Arial"/>
              </a:rPr>
              <a:t>Estrategia apropiada</a:t>
            </a:r>
            <a:endParaRPr sz="3400" dirty="0">
              <a:solidFill>
                <a:srgbClr val="496F63"/>
              </a:solidFill>
              <a:latin typeface="Arial" panose="020B0604020202020204" pitchFamily="34" charset="0"/>
              <a:cs typeface="Arial" panose="020B0604020202020204" pitchFamily="34" charset="0"/>
            </a:endParaRPr>
          </a:p>
        </p:txBody>
      </p:sp>
      <p:pic>
        <p:nvPicPr>
          <p:cNvPr id="5" name="Obraz 4">
            <a:extLst>
              <a:ext uri="{FF2B5EF4-FFF2-40B4-BE49-F238E27FC236}">
                <a16:creationId xmlns:a16="http://schemas.microsoft.com/office/drawing/2014/main" id="{46354ED8-03AA-4C1A-90AE-2769739C3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27136" y="3758612"/>
            <a:ext cx="7117236" cy="4969578"/>
          </a:xfrm>
          <a:prstGeom prst="rect">
            <a:avLst/>
          </a:prstGeom>
        </p:spPr>
      </p:pic>
      <p:sp>
        <p:nvSpPr>
          <p:cNvPr id="10" name="Prostokąt 1">
            <a:extLst>
              <a:ext uri="{FF2B5EF4-FFF2-40B4-BE49-F238E27FC236}">
                <a16:creationId xmlns:a16="http://schemas.microsoft.com/office/drawing/2014/main" id="{14150BDE-819D-4758-AD12-7C4C8746D3C3}"/>
              </a:ext>
            </a:extLst>
          </p:cNvPr>
          <p:cNvSpPr/>
          <p:nvPr/>
        </p:nvSpPr>
        <p:spPr>
          <a:xfrm>
            <a:off x="1363637" y="10223167"/>
            <a:ext cx="21656725" cy="2529840"/>
          </a:xfrm>
          <a:prstGeom prst="rect">
            <a:avLst/>
          </a:prstGeom>
        </p:spPr>
        <p:txBody>
          <a:bodyPr wrap="square">
            <a:spAutoFit/>
          </a:bodyPr>
          <a:lstStyle/>
          <a:p>
            <a:pPr algn="ctr"/>
            <a:r>
              <a:rPr lang="es-ES" sz="16000" b="1" dirty="0">
                <a:solidFill>
                  <a:srgbClr val="71BB9A"/>
                </a:solidFill>
                <a:latin typeface="Arial"/>
                <a:ea typeface="Arial"/>
                <a:cs typeface="Arial"/>
              </a:rPr>
              <a:t>LEAN</a:t>
            </a:r>
            <a:r>
              <a:rPr lang="es" sz="16000" b="1" dirty="0">
                <a:solidFill>
                  <a:srgbClr val="71BB9A"/>
                </a:solidFill>
                <a:latin typeface="Arial"/>
                <a:ea typeface="Arial"/>
                <a:cs typeface="Arial"/>
              </a:rPr>
              <a:t> Marketing</a:t>
            </a:r>
            <a:endParaRPr lang="es" sz="16000" b="1" i="0" strike="noStrike" cap="none" spc="0" baseline="0" dirty="0">
              <a:solidFill>
                <a:srgbClr val="71BB9A"/>
              </a:solidFill>
              <a:effectLst/>
              <a:latin typeface="Arial"/>
              <a:ea typeface="Arial"/>
              <a:cs typeface="Arial"/>
            </a:endParaRPr>
          </a:p>
        </p:txBody>
      </p:sp>
    </p:spTree>
    <p:extLst>
      <p:ext uri="{BB962C8B-B14F-4D97-AF65-F5344CB8AC3E}">
        <p14:creationId xmlns:p14="http://schemas.microsoft.com/office/powerpoint/2010/main" val="1964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1000"/>
                                        <p:tgtEl>
                                          <p:spTgt spid="68">
                                            <p:txEl>
                                              <p:pRg st="0" end="0"/>
                                            </p:txEl>
                                          </p:spTgt>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
                                            <p:txEl>
                                              <p:pRg st="1" end="1"/>
                                            </p:txEl>
                                          </p:spTgt>
                                        </p:tgtEl>
                                        <p:attrNameLst>
                                          <p:attrName>style.visibility</p:attrName>
                                        </p:attrNameLst>
                                      </p:cBhvr>
                                      <p:to>
                                        <p:strVal val="visible"/>
                                      </p:to>
                                    </p:set>
                                    <p:animEffect transition="in" filter="fade">
                                      <p:cBhvr>
                                        <p:cTn id="12" dur="1000"/>
                                        <p:tgtEl>
                                          <p:spTgt spid="68">
                                            <p:txEl>
                                              <p:pRg st="1" end="1"/>
                                            </p:txEl>
                                          </p:spTgt>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xEl>
                                              <p:pRg st="2" end="2"/>
                                            </p:txEl>
                                          </p:spTgt>
                                        </p:tgtEl>
                                        <p:attrNameLst>
                                          <p:attrName>style.visibility</p:attrName>
                                        </p:attrNameLst>
                                      </p:cBhvr>
                                      <p:to>
                                        <p:strVal val="visible"/>
                                      </p:to>
                                    </p:set>
                                    <p:animEffect transition="in" filter="fade">
                                      <p:cBhvr>
                                        <p:cTn id="17" dur="1000"/>
                                        <p:tgtEl>
                                          <p:spTgt spid="68">
                                            <p:txEl>
                                              <p:pRg st="2" end="2"/>
                                            </p:txEl>
                                          </p:spTgt>
                                        </p:tgtEl>
                                      </p:cBhvr>
                                    </p:animEffect>
                                  </p:childTnLst>
                                </p:cTn>
                              </p:par>
                            </p:childTnLst>
                          </p:cTn>
                        </p:par>
                        <p:par>
                          <p:cTn id="18" fill="hold" nodeType="afterGroup">
                            <p:stCondLst>
                              <p:cond delay="10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par>
                    <p:cTn id="22" fill="hold" nodeType="clickPar">
                      <p:stCondLst>
                        <p:cond delay="indefinite"/>
                        <p:cond evt="onBegin" delay="0">
                          <p:tn val="21"/>
                        </p:cond>
                      </p:stCondLst>
                      <p:childTnLst>
                        <p:par>
                          <p:cTn id="23" fill="hold" nodeType="after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8">
                                            <p:txEl>
                                              <p:pRg st="3" end="3"/>
                                            </p:txEl>
                                          </p:spTgt>
                                        </p:tgtEl>
                                        <p:attrNameLst>
                                          <p:attrName>style.visibility</p:attrName>
                                        </p:attrNameLst>
                                      </p:cBhvr>
                                      <p:to>
                                        <p:strVal val="visible"/>
                                      </p:to>
                                    </p:set>
                                    <p:animEffect transition="in" filter="fade">
                                      <p:cBhvr>
                                        <p:cTn id="26" dur="1000"/>
                                        <p:tgtEl>
                                          <p:spTgt spid="68">
                                            <p:txEl>
                                              <p:pRg st="3" end="3"/>
                                            </p:txEl>
                                          </p:spTgt>
                                        </p:tgtEl>
                                      </p:cBhvr>
                                    </p:animEffect>
                                  </p:childTnLst>
                                </p:cTn>
                              </p:par>
                            </p:childTnLst>
                          </p:cTn>
                        </p:par>
                        <p:par>
                          <p:cTn id="27" fill="hold" nodeType="afterGroup">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8">
                                            <p:txEl>
                                              <p:pRg st="4" end="4"/>
                                            </p:txEl>
                                          </p:spTgt>
                                        </p:tgtEl>
                                        <p:attrNameLst>
                                          <p:attrName>style.visibility</p:attrName>
                                        </p:attrNameLst>
                                      </p:cBhvr>
                                      <p:to>
                                        <p:strVal val="visible"/>
                                      </p:to>
                                    </p:set>
                                    <p:animEffect transition="in" filter="fade">
                                      <p:cBhvr>
                                        <p:cTn id="30" dur="1000"/>
                                        <p:tgtEl>
                                          <p:spTgt spid="68">
                                            <p:txEl>
                                              <p:pRg st="4" end="4"/>
                                            </p:txEl>
                                          </p:spTgt>
                                        </p:tgtEl>
                                      </p:cBhvr>
                                    </p:animEffect>
                                  </p:childTnLst>
                                </p:cTn>
                              </p:par>
                            </p:childTnLst>
                          </p:cTn>
                        </p:par>
                        <p:par>
                          <p:cTn id="31" fill="hold" nodeType="afterGroup">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68">
                                            <p:txEl>
                                              <p:pRg st="5" end="5"/>
                                            </p:txEl>
                                          </p:spTgt>
                                        </p:tgtEl>
                                        <p:attrNameLst>
                                          <p:attrName>style.visibility</p:attrName>
                                        </p:attrNameLst>
                                      </p:cBhvr>
                                      <p:to>
                                        <p:strVal val="visible"/>
                                      </p:to>
                                    </p:set>
                                    <p:animEffect transition="in" filter="fade">
                                      <p:cBhvr>
                                        <p:cTn id="34" dur="1000"/>
                                        <p:tgtEl>
                                          <p:spTgt spid="68">
                                            <p:txEl>
                                              <p:pRg st="5" end="5"/>
                                            </p:txEl>
                                          </p:spTgt>
                                        </p:tgtEl>
                                      </p:cBhvr>
                                    </p:animEffect>
                                  </p:childTnLst>
                                </p:cTn>
                              </p:par>
                            </p:childTnLst>
                          </p:cTn>
                        </p:par>
                        <p:par>
                          <p:cTn id="35" fill="hold" nodeType="afterGroup">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68">
                                            <p:txEl>
                                              <p:pRg st="6" end="6"/>
                                            </p:txEl>
                                          </p:spTgt>
                                        </p:tgtEl>
                                        <p:attrNameLst>
                                          <p:attrName>style.visibility</p:attrName>
                                        </p:attrNameLst>
                                      </p:cBhvr>
                                      <p:to>
                                        <p:strVal val="visible"/>
                                      </p:to>
                                    </p:set>
                                    <p:animEffect transition="in" filter="fade">
                                      <p:cBhvr>
                                        <p:cTn id="38" dur="1000"/>
                                        <p:tgtEl>
                                          <p:spTgt spid="68">
                                            <p:txEl>
                                              <p:pRg st="6" end="6"/>
                                            </p:txEl>
                                          </p:spTgt>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8">
                                            <p:txEl>
                                              <p:pRg st="7" end="7"/>
                                            </p:txEl>
                                          </p:spTgt>
                                        </p:tgtEl>
                                        <p:attrNameLst>
                                          <p:attrName>style.visibility</p:attrName>
                                        </p:attrNameLst>
                                      </p:cBhvr>
                                      <p:to>
                                        <p:strVal val="visible"/>
                                      </p:to>
                                    </p:set>
                                    <p:animEffect transition="in" filter="fade">
                                      <p:cBhvr>
                                        <p:cTn id="42" dur="1000"/>
                                        <p:tgtEl>
                                          <p:spTgt spid="68">
                                            <p:txEl>
                                              <p:pRg st="7" end="7"/>
                                            </p:txEl>
                                          </p:spTgt>
                                        </p:tgtEl>
                                      </p:cBhvr>
                                    </p:animEffect>
                                  </p:childTnLst>
                                </p:cTn>
                              </p:par>
                            </p:childTnLst>
                          </p:cTn>
                        </p:par>
                        <p:par>
                          <p:cTn id="43" fill="hold" nodeType="afterGroup">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68">
                                            <p:txEl>
                                              <p:pRg st="8" end="8"/>
                                            </p:txEl>
                                          </p:spTgt>
                                        </p:tgtEl>
                                        <p:attrNameLst>
                                          <p:attrName>style.visibility</p:attrName>
                                        </p:attrNameLst>
                                      </p:cBhvr>
                                      <p:to>
                                        <p:strVal val="visible"/>
                                      </p:to>
                                    </p:set>
                                    <p:animEffect transition="in" filter="fade">
                                      <p:cBhvr>
                                        <p:cTn id="46" dur="1000"/>
                                        <p:tgtEl>
                                          <p:spTgt spid="68">
                                            <p:txEl>
                                              <p:pRg st="8" end="8"/>
                                            </p:txEl>
                                          </p:spTgt>
                                        </p:tgtEl>
                                      </p:cBhvr>
                                    </p:animEffect>
                                  </p:childTnLst>
                                </p:cTn>
                              </p:par>
                            </p:childTnLst>
                          </p:cTn>
                        </p:par>
                      </p:childTnLst>
                    </p:cTn>
                  </p:par>
                  <p:par>
                    <p:cTn id="47" fill="hold" nodeType="clickPar">
                      <p:stCondLst>
                        <p:cond delay="indefinite"/>
                        <p:cond evt="onBegin" delay="0">
                          <p:tn val="46"/>
                        </p:cond>
                      </p:stCondLst>
                      <p:childTnLst>
                        <p:par>
                          <p:cTn id="48" fill="hold" nodeType="after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1000" fill="hold"/>
                                        <p:tgtEl>
                                          <p:spTgt spid="2"/>
                                        </p:tgtEl>
                                        <p:attrNameLst>
                                          <p:attrName>ppt_x</p:attrName>
                                        </p:attrNameLst>
                                      </p:cBhvr>
                                      <p:tavLst>
                                        <p:tav tm="0">
                                          <p:val>
                                            <p:strVal val="1+#ppt_w/2"/>
                                          </p:val>
                                        </p:tav>
                                        <p:tav tm="100000">
                                          <p:val>
                                            <p:strVal val="#ppt_x"/>
                                          </p:val>
                                        </p:tav>
                                      </p:tavLst>
                                    </p:anim>
                                    <p:anim calcmode="lin" valueType="num">
                                      <p:cBhvr additive="base">
                                        <p:cTn id="52" dur="1000" fill="hold"/>
                                        <p:tgtEl>
                                          <p:spTgt spid="2"/>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1000"/>
                            </p:stCondLst>
                            <p:childTnLst>
                              <p:par>
                                <p:cTn id="54" presetID="53" presetClass="entr" presetSubtype="0" fill="hold" grpId="0" nodeType="afterEffect">
                                  <p:stCondLst>
                                    <p:cond delay="50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nodeType="afterGroup">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68" grpId="0" uiExpand="1" build="p"/>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9018990" y="-6580082"/>
            <a:ext cx="14041665" cy="15049440"/>
          </a:xfrm>
          <a:prstGeom prst="rect">
            <a:avLst/>
          </a:prstGeom>
        </p:spPr>
      </p:pic>
      <p:sp>
        <p:nvSpPr>
          <p:cNvPr id="68" name="Shape 68"/>
          <p:cNvSpPr/>
          <p:nvPr/>
        </p:nvSpPr>
        <p:spPr>
          <a:xfrm>
            <a:off x="-69424" y="727647"/>
            <a:ext cx="8582374" cy="4464545"/>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r>
              <a:rPr lang="es" sz="10000" b="1" i="0" strike="noStrike" cap="none" spc="0" baseline="0" dirty="0">
                <a:solidFill>
                  <a:srgbClr val="FF0000"/>
                </a:solidFill>
                <a:effectLst/>
                <a:latin typeface="Arial"/>
                <a:ea typeface="Arial"/>
                <a:cs typeface="Arial"/>
              </a:rPr>
              <a:t>Marketing</a:t>
            </a:r>
          </a:p>
          <a:p>
            <a:r>
              <a:rPr lang="es" sz="10000" b="1" i="0" strike="noStrike" cap="none" spc="0" baseline="0" dirty="0">
                <a:solidFill>
                  <a:srgbClr val="496F63"/>
                </a:solidFill>
                <a:effectLst/>
                <a:latin typeface="Arial"/>
                <a:ea typeface="Arial"/>
                <a:cs typeface="Arial"/>
              </a:rPr>
              <a:t>¿Lo necesito o no?</a:t>
            </a:r>
            <a:endParaRPr dirty="0">
              <a:solidFill>
                <a:srgbClr val="496F63"/>
              </a:solidFill>
              <a:latin typeface="Arial" panose="020B0604020202020204" pitchFamily="34" charset="0"/>
              <a:cs typeface="Arial" panose="020B0604020202020204" pitchFamily="34" charset="0"/>
            </a:endParaRPr>
          </a:p>
        </p:txBody>
      </p:sp>
      <p:sp>
        <p:nvSpPr>
          <p:cNvPr id="70" name="Shape 70"/>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a:lstStyle/>
          <a:p>
            <a:fld id="{86CB4B4D-7CA3-9044-876B-883B54F8677D}" type="slidenum">
              <a:rPr/>
              <a:t>4</a:t>
            </a:fld>
            <a:endParaRPr/>
          </a:p>
        </p:txBody>
      </p:sp>
      <p:sp>
        <p:nvSpPr>
          <p:cNvPr id="12" name="Rectangle 1">
            <a:extLst>
              <a:ext uri="{FF2B5EF4-FFF2-40B4-BE49-F238E27FC236}">
                <a16:creationId xmlns:a16="http://schemas.microsoft.com/office/drawing/2014/main" id="{024D9C04-1E26-436F-A45F-CACA125619D6}"/>
              </a:ext>
            </a:extLst>
          </p:cNvPr>
          <p:cNvSpPr/>
          <p:nvPr/>
        </p:nvSpPr>
        <p:spPr>
          <a:xfrm>
            <a:off x="10485120" y="260472"/>
            <a:ext cx="11423904" cy="2708434"/>
          </a:xfrm>
          <a:prstGeom prst="rect">
            <a:avLst/>
          </a:prstGeom>
        </p:spPr>
        <p:txBody>
          <a:bodyPr wrap="square">
            <a:spAutoFit/>
          </a:bodyPr>
          <a:lstStyle/>
          <a:p>
            <a:pPr fontAlgn="base"/>
            <a:r>
              <a:rPr lang="es" sz="3400" dirty="0">
                <a:solidFill>
                  <a:srgbClr val="496F63"/>
                </a:solidFill>
              </a:rPr>
              <a:t>La mayoría de los</a:t>
            </a:r>
            <a:r>
              <a:rPr lang="es" sz="3400" b="0" i="0" strike="noStrike" cap="none" spc="0" baseline="0" dirty="0">
                <a:solidFill>
                  <a:srgbClr val="496F63"/>
                </a:solidFill>
                <a:effectLst/>
              </a:rPr>
              <a:t> propietarios de negocios entienden la importancia del marketing - en teoría, al menos.</a:t>
            </a:r>
          </a:p>
          <a:p>
            <a:pPr fontAlgn="base"/>
            <a:r>
              <a:rPr lang="es" sz="3400" b="0" i="0" strike="noStrike" cap="none" spc="0" baseline="0" dirty="0">
                <a:solidFill>
                  <a:srgbClr val="496F63"/>
                </a:solidFill>
                <a:effectLst/>
              </a:rPr>
              <a:t>No obstante, por lo general, el marketing termina convirtiéndose en </a:t>
            </a:r>
            <a:r>
              <a:rPr lang="es" sz="3400" dirty="0">
                <a:solidFill>
                  <a:srgbClr val="496F63"/>
                </a:solidFill>
              </a:rPr>
              <a:t>algo secundario </a:t>
            </a:r>
            <a:r>
              <a:rPr lang="es" sz="3400" b="0" i="0" strike="noStrike" cap="none" spc="0" baseline="0" dirty="0">
                <a:solidFill>
                  <a:srgbClr val="496F63"/>
                </a:solidFill>
                <a:effectLst/>
              </a:rPr>
              <a:t>en la agenda, de por sí repleta, del empresario.</a:t>
            </a:r>
            <a:endParaRPr lang="en-IE" sz="3400" b="1" kern="1200" dirty="0">
              <a:solidFill>
                <a:srgbClr val="496F63"/>
              </a:solidFill>
              <a:latin typeface="Arial" panose="020B0604020202020204" pitchFamily="34" charset="0"/>
              <a:cs typeface="Arial" panose="020B0604020202020204" pitchFamily="34" charset="0"/>
              <a:sym typeface="Quattrocento Sans"/>
            </a:endParaRPr>
          </a:p>
        </p:txBody>
      </p:sp>
      <p:grpSp>
        <p:nvGrpSpPr>
          <p:cNvPr id="2" name="Group 1"/>
          <p:cNvGrpSpPr/>
          <p:nvPr/>
        </p:nvGrpSpPr>
        <p:grpSpPr>
          <a:xfrm>
            <a:off x="514294" y="4794043"/>
            <a:ext cx="8042384" cy="8592457"/>
            <a:chOff x="514294" y="4794043"/>
            <a:chExt cx="8042384" cy="8592457"/>
          </a:xfrm>
        </p:grpSpPr>
        <p:sp>
          <p:nvSpPr>
            <p:cNvPr id="11" name="Shape 72">
              <a:extLst>
                <a:ext uri="{FF2B5EF4-FFF2-40B4-BE49-F238E27FC236}">
                  <a16:creationId xmlns:a16="http://schemas.microsoft.com/office/drawing/2014/main" id="{20E1F28C-B04A-4362-B08D-FA9482E45FCB}"/>
                </a:ext>
              </a:extLst>
            </p:cNvPr>
            <p:cNvSpPr/>
            <p:nvPr/>
          </p:nvSpPr>
          <p:spPr>
            <a:xfrm>
              <a:off x="514294" y="4794043"/>
              <a:ext cx="8042384" cy="8592457"/>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3" name="Shape 69">
              <a:extLst>
                <a:ext uri="{FF2B5EF4-FFF2-40B4-BE49-F238E27FC236}">
                  <a16:creationId xmlns:a16="http://schemas.microsoft.com/office/drawing/2014/main" id="{06AC3499-C6DE-4AA7-9461-186DB4D84747}"/>
                </a:ext>
              </a:extLst>
            </p:cNvPr>
            <p:cNvSpPr/>
            <p:nvPr/>
          </p:nvSpPr>
          <p:spPr>
            <a:xfrm>
              <a:off x="903176" y="4966820"/>
              <a:ext cx="7084910" cy="7903140"/>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Autofit/>
            </a:bodyPr>
            <a:lstStyle/>
            <a:p>
              <a:r>
                <a:rPr lang="es" sz="3600" b="0" i="0" strike="noStrike" cap="none" spc="0" baseline="0" dirty="0">
                  <a:solidFill>
                    <a:srgbClr val="496F63"/>
                  </a:solidFill>
                  <a:effectLst/>
                  <a:latin typeface="PT Sans"/>
                  <a:ea typeface="PT Sans"/>
                  <a:cs typeface="PT Sans"/>
                </a:rPr>
                <a:t>De acuerdo con la encuesta realizada por Sage North America a 6 millones de pymes en Estados Unidos, el 47% de los propietarios de pequeñas empresas trabajan más horas a la semana que hace cinco años, y la mayoría trabaja más días y casi todos los fines de semana. </a:t>
              </a:r>
            </a:p>
            <a:p>
              <a:r>
                <a:rPr lang="es" sz="3600" b="0" i="0" strike="noStrike" cap="none" spc="0" baseline="0" dirty="0">
                  <a:solidFill>
                    <a:srgbClr val="496F63"/>
                  </a:solidFill>
                  <a:effectLst/>
                  <a:latin typeface="PT Sans"/>
                  <a:ea typeface="PT Sans"/>
                  <a:cs typeface="PT Sans"/>
                </a:rPr>
                <a:t>Dado que los propietarios de empresas trabajan más que nunca, les resulta cada vez más difícil hacer un hueco a aquellas tareas ajenas a su día a día y esto incluye el marketing.</a:t>
              </a:r>
              <a:endParaRPr sz="3600" dirty="0">
                <a:solidFill>
                  <a:srgbClr val="496F63"/>
                </a:solidFill>
                <a:latin typeface="Arial" panose="020B0604020202020204" pitchFamily="34" charset="0"/>
                <a:cs typeface="Arial" panose="020B0604020202020204" pitchFamily="34" charset="0"/>
              </a:endParaRPr>
            </a:p>
          </p:txBody>
        </p:sp>
      </p:grpSp>
      <p:sp>
        <p:nvSpPr>
          <p:cNvPr id="15" name="Prostokąt 14">
            <a:extLst>
              <a:ext uri="{FF2B5EF4-FFF2-40B4-BE49-F238E27FC236}">
                <a16:creationId xmlns:a16="http://schemas.microsoft.com/office/drawing/2014/main" id="{D8DE5493-D55B-44DE-848B-DE2AA6031324}"/>
              </a:ext>
            </a:extLst>
          </p:cNvPr>
          <p:cNvSpPr/>
          <p:nvPr/>
        </p:nvSpPr>
        <p:spPr>
          <a:xfrm>
            <a:off x="10342336" y="3055689"/>
            <a:ext cx="14041664" cy="2468880"/>
          </a:xfrm>
          <a:prstGeom prst="rect">
            <a:avLst/>
          </a:prstGeom>
        </p:spPr>
        <p:txBody>
          <a:bodyPr wrap="square">
            <a:spAutoFit/>
          </a:bodyPr>
          <a:lstStyle/>
          <a:p>
            <a:pPr algn="l"/>
            <a:r>
              <a:rPr lang="es" sz="5200" b="1" i="0" strike="noStrike" cap="none" spc="0" baseline="0" dirty="0">
                <a:solidFill>
                  <a:srgbClr val="496F63"/>
                </a:solidFill>
                <a:effectLst/>
                <a:latin typeface="PT Sans"/>
                <a:ea typeface="PT Sans"/>
                <a:cs typeface="PT Sans"/>
              </a:rPr>
              <a:t>Obstáculos para el marketing de las pequeñas empresas:</a:t>
            </a:r>
          </a:p>
          <a:p>
            <a:pPr algn="l"/>
            <a:r>
              <a:rPr lang="es" sz="5200" b="1" i="0" strike="noStrike" cap="none" spc="0" baseline="0" dirty="0">
                <a:solidFill>
                  <a:srgbClr val="496F63"/>
                </a:solidFill>
                <a:effectLst/>
                <a:latin typeface="Arial"/>
                <a:ea typeface="Arial"/>
                <a:cs typeface="Arial"/>
              </a:rPr>
              <a:t>1. Falta de tiempo</a:t>
            </a:r>
          </a:p>
        </p:txBody>
      </p:sp>
      <p:sp>
        <p:nvSpPr>
          <p:cNvPr id="24" name="Rectangle 1">
            <a:extLst>
              <a:ext uri="{FF2B5EF4-FFF2-40B4-BE49-F238E27FC236}">
                <a16:creationId xmlns:a16="http://schemas.microsoft.com/office/drawing/2014/main" id="{F0865906-1E44-43A6-B80C-D3FBFD7E07C1}"/>
              </a:ext>
            </a:extLst>
          </p:cNvPr>
          <p:cNvSpPr/>
          <p:nvPr/>
        </p:nvSpPr>
        <p:spPr>
          <a:xfrm>
            <a:off x="7734566" y="12834984"/>
            <a:ext cx="17837524" cy="457200"/>
          </a:xfrm>
          <a:prstGeom prst="rect">
            <a:avLst/>
          </a:prstGeom>
        </p:spPr>
        <p:txBody>
          <a:bodyPr wrap="square">
            <a:spAutoFit/>
          </a:bodyPr>
          <a:lstStyle/>
          <a:p>
            <a:pPr algn="ctr" fontAlgn="base"/>
            <a:r>
              <a:rPr lang="es" sz="2400" b="1" i="0" strike="noStrike" cap="none" spc="0" baseline="0" dirty="0">
                <a:solidFill>
                  <a:srgbClr val="A6A7AC"/>
                </a:solidFill>
                <a:effectLst/>
                <a:latin typeface="Arial"/>
                <a:ea typeface="Arial"/>
                <a:cs typeface="Arial"/>
              </a:rPr>
              <a:t>Fuente: https://business.tutsplus.com/tutorials/how-to-write-a-</a:t>
            </a:r>
            <a:r>
              <a:rPr lang="es-ES" sz="2400" b="1" i="0" strike="noStrike" cap="none" spc="0" baseline="0" dirty="0">
                <a:solidFill>
                  <a:srgbClr val="A6A7AC"/>
                </a:solidFill>
                <a:effectLst/>
                <a:latin typeface="Arial"/>
                <a:ea typeface="Arial"/>
                <a:cs typeface="Arial"/>
              </a:rPr>
              <a:t>LEAN</a:t>
            </a:r>
            <a:r>
              <a:rPr lang="es" sz="2400" b="1" i="0" strike="noStrike" cap="none" spc="0" baseline="0" dirty="0">
                <a:solidFill>
                  <a:srgbClr val="A6A7AC"/>
                </a:solidFill>
                <a:effectLst/>
                <a:latin typeface="Arial"/>
                <a:ea typeface="Arial"/>
                <a:cs typeface="Arial"/>
              </a:rPr>
              <a:t>-marketing-plan--cms-26069</a:t>
            </a:r>
            <a:endParaRPr lang="en-IE" sz="2400" b="1" kern="1200" dirty="0">
              <a:solidFill>
                <a:schemeClr val="tx1"/>
              </a:solidFill>
              <a:latin typeface="Arial" panose="020B0604020202020204" pitchFamily="34" charset="0"/>
              <a:cs typeface="Arial" panose="020B0604020202020204" pitchFamily="34" charset="0"/>
              <a:sym typeface="Quattrocento Sans"/>
            </a:endParaRPr>
          </a:p>
        </p:txBody>
      </p:sp>
      <p:grpSp>
        <p:nvGrpSpPr>
          <p:cNvPr id="3" name="Group 2"/>
          <p:cNvGrpSpPr/>
          <p:nvPr/>
        </p:nvGrpSpPr>
        <p:grpSpPr>
          <a:xfrm>
            <a:off x="8837839" y="8668416"/>
            <a:ext cx="15031867" cy="3996104"/>
            <a:chOff x="8837839" y="8668416"/>
            <a:chExt cx="15031867" cy="3996104"/>
          </a:xfrm>
        </p:grpSpPr>
        <p:sp>
          <p:nvSpPr>
            <p:cNvPr id="17" name="Shape 72">
              <a:extLst>
                <a:ext uri="{FF2B5EF4-FFF2-40B4-BE49-F238E27FC236}">
                  <a16:creationId xmlns:a16="http://schemas.microsoft.com/office/drawing/2014/main" id="{F45553C8-11A1-4979-8CFE-71EA285D2C56}"/>
                </a:ext>
              </a:extLst>
            </p:cNvPr>
            <p:cNvSpPr/>
            <p:nvPr/>
          </p:nvSpPr>
          <p:spPr>
            <a:xfrm>
              <a:off x="8837839" y="8668416"/>
              <a:ext cx="15031867" cy="3996104"/>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8" name="Shape 69">
              <a:extLst>
                <a:ext uri="{FF2B5EF4-FFF2-40B4-BE49-F238E27FC236}">
                  <a16:creationId xmlns:a16="http://schemas.microsoft.com/office/drawing/2014/main" id="{9B8D8713-B826-4DE1-94CA-3346FEDFBA8B}"/>
                </a:ext>
              </a:extLst>
            </p:cNvPr>
            <p:cNvSpPr/>
            <p:nvPr/>
          </p:nvSpPr>
          <p:spPr>
            <a:xfrm>
              <a:off x="9226719" y="8933967"/>
              <a:ext cx="14254105" cy="3465001"/>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Autofit/>
            </a:bodyPr>
            <a:lstStyle/>
            <a:p>
              <a:pPr algn="ctr">
                <a:spcAft>
                  <a:spcPts val="1200"/>
                </a:spcAft>
              </a:pPr>
              <a:r>
                <a:rPr lang="es" sz="3200" b="0" i="0" strike="noStrike" cap="none" spc="0" baseline="0" dirty="0">
                  <a:solidFill>
                    <a:srgbClr val="FFFFFF"/>
                  </a:solidFill>
                  <a:effectLst/>
                  <a:latin typeface="PT Sans"/>
                  <a:ea typeface="PT Sans"/>
                  <a:cs typeface="PT Sans"/>
                </a:rPr>
                <a:t>Un tercio de las pequeñas empresas no tiene presupuesto para marketing</a:t>
              </a:r>
            </a:p>
            <a:p>
              <a:pPr>
                <a:spcAft>
                  <a:spcPts val="1200"/>
                </a:spcAft>
              </a:pPr>
              <a:r>
                <a:rPr lang="es" sz="3200" b="0" i="0" strike="noStrike" cap="none" spc="0" baseline="0" dirty="0">
                  <a:solidFill>
                    <a:srgbClr val="FFFFFF"/>
                  </a:solidFill>
                  <a:effectLst/>
                  <a:latin typeface="PT Sans"/>
                  <a:ea typeface="PT Sans"/>
                  <a:cs typeface="PT Sans"/>
                </a:rPr>
                <a:t>Según una encuesta de Infusionsoft, las empresas con cinco o más empleados son las más propensas a externalizar las tareas de marketing.</a:t>
              </a:r>
              <a:endParaRPr lang="en-US" sz="3200" dirty="0">
                <a:solidFill>
                  <a:srgbClr val="FFFFFF"/>
                </a:solidFill>
              </a:endParaRPr>
            </a:p>
            <a:p>
              <a:r>
                <a:rPr lang="es" sz="3200" b="0" i="0" strike="noStrike" cap="none" spc="0" baseline="0" dirty="0">
                  <a:solidFill>
                    <a:srgbClr val="FFFFFF"/>
                  </a:solidFill>
                  <a:effectLst/>
                  <a:latin typeface="PT Sans"/>
                  <a:ea typeface="PT Sans"/>
                  <a:cs typeface="PT Sans"/>
                </a:rPr>
                <a:t>Pero incluso cuando las empresas son lo suficientemente grandes como para tener más de diez empleados, suele ser el propietario quien toma el timón de las tareas de marketing.</a:t>
              </a:r>
              <a:endParaRPr sz="3200" dirty="0">
                <a:solidFill>
                  <a:srgbClr val="FFFFFF"/>
                </a:solidFill>
                <a:latin typeface="Arial" panose="020B0604020202020204" pitchFamily="34" charset="0"/>
                <a:cs typeface="Arial" panose="020B0604020202020204" pitchFamily="34" charset="0"/>
              </a:endParaRPr>
            </a:p>
          </p:txBody>
        </p:sp>
      </p:grpSp>
      <p:sp>
        <p:nvSpPr>
          <p:cNvPr id="14" name="Prostokąt 14">
            <a:extLst>
              <a:ext uri="{FF2B5EF4-FFF2-40B4-BE49-F238E27FC236}">
                <a16:creationId xmlns:a16="http://schemas.microsoft.com/office/drawing/2014/main" id="{D8DE5493-D55B-44DE-848B-DE2AA6031324}"/>
              </a:ext>
            </a:extLst>
          </p:cNvPr>
          <p:cNvSpPr/>
          <p:nvPr/>
        </p:nvSpPr>
        <p:spPr>
          <a:xfrm>
            <a:off x="10342336" y="5525928"/>
            <a:ext cx="13066375" cy="883920"/>
          </a:xfrm>
          <a:prstGeom prst="rect">
            <a:avLst/>
          </a:prstGeom>
        </p:spPr>
        <p:txBody>
          <a:bodyPr wrap="square">
            <a:spAutoFit/>
          </a:bodyPr>
          <a:lstStyle/>
          <a:p>
            <a:pPr algn="l"/>
            <a:r>
              <a:rPr lang="es" sz="5200" b="1" i="0" strike="noStrike" cap="none" spc="0" baseline="0" dirty="0">
                <a:solidFill>
                  <a:srgbClr val="496F63"/>
                </a:solidFill>
                <a:effectLst/>
                <a:latin typeface="Arial"/>
                <a:ea typeface="Arial"/>
                <a:cs typeface="Arial"/>
              </a:rPr>
              <a:t>2. Presupuestos limitados</a:t>
            </a:r>
          </a:p>
        </p:txBody>
      </p:sp>
      <p:sp>
        <p:nvSpPr>
          <p:cNvPr id="16" name="Prostokąt 14">
            <a:extLst>
              <a:ext uri="{FF2B5EF4-FFF2-40B4-BE49-F238E27FC236}">
                <a16:creationId xmlns:a16="http://schemas.microsoft.com/office/drawing/2014/main" id="{D8DE5493-D55B-44DE-848B-DE2AA6031324}"/>
              </a:ext>
            </a:extLst>
          </p:cNvPr>
          <p:cNvSpPr/>
          <p:nvPr/>
        </p:nvSpPr>
        <p:spPr>
          <a:xfrm>
            <a:off x="10342335" y="6266029"/>
            <a:ext cx="13066375" cy="2468880"/>
          </a:xfrm>
          <a:prstGeom prst="rect">
            <a:avLst/>
          </a:prstGeom>
        </p:spPr>
        <p:txBody>
          <a:bodyPr wrap="square">
            <a:spAutoFit/>
          </a:bodyPr>
          <a:lstStyle/>
          <a:p>
            <a:pPr algn="l"/>
            <a:r>
              <a:rPr lang="es" sz="5200" b="1" i="0" strike="noStrike" cap="none" spc="0" baseline="0" dirty="0">
                <a:solidFill>
                  <a:srgbClr val="496F63"/>
                </a:solidFill>
                <a:effectLst/>
                <a:latin typeface="Arial"/>
                <a:ea typeface="Arial"/>
                <a:cs typeface="Arial"/>
              </a:rPr>
              <a:t>3. El marketing artesanal (DIY) puede ser difícil</a:t>
            </a:r>
            <a:endParaRPr lang="pl-PL" sz="5200" b="1" dirty="0">
              <a:solidFill>
                <a:srgbClr val="496F63"/>
              </a:solidFill>
              <a:latin typeface="Arial" panose="020B0604020202020204" pitchFamily="34" charset="0"/>
              <a:cs typeface="Arial" panose="020B0604020202020204" pitchFamily="34" charset="0"/>
            </a:endParaRPr>
          </a:p>
          <a:p>
            <a:pPr algn="l"/>
            <a:r>
              <a:rPr lang="es" sz="5200" b="1" i="0" strike="noStrike" cap="none" spc="0" baseline="0" dirty="0">
                <a:solidFill>
                  <a:srgbClr val="496F63"/>
                </a:solidFill>
                <a:effectLst/>
                <a:latin typeface="Arial"/>
                <a:ea typeface="Arial"/>
                <a:cs typeface="Arial"/>
              </a:rPr>
              <a:t>4. Falta de interés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500"/>
                                        <p:tgtEl>
                                          <p:spTgt spid="68">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xEl>
                                              <p:pRg st="1" end="1"/>
                                            </p:txEl>
                                          </p:spTgt>
                                        </p:tgtEl>
                                        <p:attrNameLst>
                                          <p:attrName>style.visibility</p:attrName>
                                        </p:attrNameLst>
                                      </p:cBhvr>
                                      <p:to>
                                        <p:strVal val="visible"/>
                                      </p:to>
                                    </p:set>
                                    <p:animEffect transition="in" filter="fade">
                                      <p:cBhvr>
                                        <p:cTn id="11" dur="2000"/>
                                        <p:tgtEl>
                                          <p:spTgt spid="68">
                                            <p:txEl>
                                              <p:pRg st="1" end="1"/>
                                            </p:txEl>
                                          </p:spTgt>
                                        </p:tgtEl>
                                      </p:cBhvr>
                                    </p:animEffect>
                                  </p:childTnLst>
                                </p:cTn>
                              </p:par>
                            </p:childTnLst>
                          </p:cTn>
                        </p:par>
                      </p:childTnLst>
                    </p:cTn>
                  </p:par>
                  <p:par>
                    <p:cTn id="12" fill="hold" nodeType="clickPar">
                      <p:stCondLst>
                        <p:cond delay="indefinite"/>
                        <p:cond evt="onBegin" delay="0">
                          <p:tn val="11"/>
                        </p:cond>
                      </p:stCondLst>
                      <p:childTnLst>
                        <p:par>
                          <p:cTn id="13" fill="hold" nodeType="after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2000"/>
                                        <p:tgtEl>
                                          <p:spTgt spid="12"/>
                                        </p:tgtEl>
                                      </p:cBhvr>
                                    </p:animEffect>
                                  </p:childTnLst>
                                </p:cTn>
                              </p:par>
                            </p:childTnLst>
                          </p:cTn>
                        </p:par>
                      </p:childTnLst>
                    </p:cTn>
                  </p:par>
                  <p:par>
                    <p:cTn id="17" fill="hold" nodeType="clickPar">
                      <p:stCondLst>
                        <p:cond delay="indefinite"/>
                        <p:cond evt="onBegin" delay="0">
                          <p:tn val="16"/>
                        </p:cond>
                      </p:stCondLst>
                      <p:childTnLst>
                        <p:par>
                          <p:cTn id="18" fill="hold" nodeType="after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000"/>
                                        <p:tgtEl>
                                          <p:spTgt spid="15">
                                            <p:txEl>
                                              <p:pRg st="0" end="0"/>
                                            </p:txEl>
                                          </p:spTgt>
                                        </p:tgtEl>
                                      </p:cBhvr>
                                    </p:animEffect>
                                  </p:childTnLst>
                                </p:cTn>
                              </p:par>
                            </p:childTnLst>
                          </p:cTn>
                        </p:par>
                      </p:childTnLst>
                    </p:cTn>
                  </p:par>
                  <p:par>
                    <p:cTn id="22" fill="hold" nodeType="clickPar">
                      <p:stCondLst>
                        <p:cond delay="indefinite"/>
                        <p:cond evt="onBegin" delay="0">
                          <p:tn val="21"/>
                        </p:cond>
                      </p:stCondLst>
                      <p:childTnLst>
                        <p:par>
                          <p:cTn id="23" fill="hold" nodeType="after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fade">
                                      <p:cBhvr>
                                        <p:cTn id="26" dur="1000"/>
                                        <p:tgtEl>
                                          <p:spTgt spid="15">
                                            <p:txEl>
                                              <p:pRg st="1" end="1"/>
                                            </p:txEl>
                                          </p:spTgt>
                                        </p:tgtEl>
                                      </p:cBhvr>
                                    </p:animEffect>
                                  </p:childTnLst>
                                </p:cTn>
                              </p:par>
                            </p:childTnLst>
                          </p:cTn>
                        </p:par>
                        <p:par>
                          <p:cTn id="27" fill="hold" nodeType="afterGroup">
                            <p:stCondLst>
                              <p:cond delay="1000"/>
                            </p:stCondLst>
                            <p:childTnLst>
                              <p:par>
                                <p:cTn id="28" presetID="22" presetClass="entr" presetSubtype="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2000"/>
                                        <p:tgtEl>
                                          <p:spTgt spid="2"/>
                                        </p:tgtEl>
                                      </p:cBhvr>
                                    </p:animEffect>
                                  </p:childTnLst>
                                </p:cTn>
                              </p:par>
                            </p:childTnLst>
                          </p:cTn>
                        </p:par>
                      </p:childTnLst>
                    </p:cTn>
                  </p:par>
                  <p:par>
                    <p:cTn id="31" fill="hold" nodeType="clickPar">
                      <p:stCondLst>
                        <p:cond delay="indefinite"/>
                        <p:cond evt="onBegin" delay="0">
                          <p:tn val="30"/>
                        </p:cond>
                      </p:stCondLst>
                      <p:childTnLst>
                        <p:par>
                          <p:cTn id="32" fill="hold" nodeType="after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par>
                          <p:cTn id="36" fill="hold" nodeType="afterGroup">
                            <p:stCondLst>
                              <p:cond delay="1000"/>
                            </p:stCondLst>
                            <p:childTnLst>
                              <p:par>
                                <p:cTn id="37" presetID="22" presetClass="entr" presetSubtype="1"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up)">
                                      <p:cBhvr>
                                        <p:cTn id="39" dur="2000"/>
                                        <p:tgtEl>
                                          <p:spTgt spid="3"/>
                                        </p:tgtEl>
                                      </p:cBhvr>
                                    </p:animEffect>
                                  </p:childTnLst>
                                </p:cTn>
                              </p:par>
                            </p:childTnLst>
                          </p:cTn>
                        </p:par>
                      </p:childTnLst>
                    </p:cTn>
                  </p:par>
                  <p:par>
                    <p:cTn id="40" fill="hold" nodeType="clickPar">
                      <p:stCondLst>
                        <p:cond delay="indefinite"/>
                        <p:cond evt="onBegin" delay="0">
                          <p:tn val="39"/>
                        </p:cond>
                      </p:stCondLst>
                      <p:childTnLst>
                        <p:par>
                          <p:cTn id="41" fill="hold" nodeType="after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1000"/>
                                        <p:tgtEl>
                                          <p:spTgt spid="16">
                                            <p:txEl>
                                              <p:pRg st="0" end="0"/>
                                            </p:txEl>
                                          </p:spTgt>
                                        </p:tgtEl>
                                      </p:cBhvr>
                                    </p:animEffect>
                                  </p:childTnLst>
                                </p:cTn>
                              </p:par>
                            </p:childTnLst>
                          </p:cTn>
                        </p:par>
                      </p:childTnLst>
                    </p:cTn>
                  </p:par>
                  <p:par>
                    <p:cTn id="45" fill="hold" nodeType="clickPar">
                      <p:stCondLst>
                        <p:cond delay="indefinite"/>
                        <p:cond evt="onBegin" delay="0">
                          <p:tn val="44"/>
                        </p:cond>
                      </p:stCondLst>
                      <p:childTnLst>
                        <p:par>
                          <p:cTn id="46" fill="hold" nodeType="after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xEl>
                                              <p:pRg st="1" end="1"/>
                                            </p:txEl>
                                          </p:spTgt>
                                        </p:tgtEl>
                                        <p:attrNameLst>
                                          <p:attrName>style.visibility</p:attrName>
                                        </p:attrNameLst>
                                      </p:cBhvr>
                                      <p:to>
                                        <p:strVal val="visible"/>
                                      </p:to>
                                    </p:set>
                                    <p:animEffect transition="in" filter="fade">
                                      <p:cBhvr>
                                        <p:cTn id="49" dur="1000"/>
                                        <p:tgtEl>
                                          <p:spTgt spid="16">
                                            <p:txEl>
                                              <p:pRg st="1" end="1"/>
                                            </p:txEl>
                                          </p:spTgt>
                                        </p:tgtEl>
                                      </p:cBhvr>
                                    </p:animEffect>
                                  </p:childTnLst>
                                </p:cTn>
                              </p:par>
                            </p:childTnLst>
                          </p:cTn>
                        </p:par>
                        <p:par>
                          <p:cTn id="50" fill="hold" nodeType="afterGroup">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uiExpand="1" build="p"/>
      <p:bldP spid="12" grpId="0"/>
      <p:bldP spid="15" grpId="0" uiExpand="1" build="p"/>
      <p:bldP spid="24" grpId="0"/>
      <p:bldP spid="14" grpId="0"/>
      <p:bldP spid="1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D78F1-BBE0-8E40-ABCD-141A772B0A8A}"/>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0" y="-666720"/>
            <a:ext cx="14041665" cy="15049440"/>
          </a:xfrm>
          <a:prstGeom prst="rect">
            <a:avLst/>
          </a:prstGeom>
        </p:spPr>
      </p:pic>
      <p:sp>
        <p:nvSpPr>
          <p:cNvPr id="116" name="Shape 116"/>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a:lstStyle/>
          <a:p>
            <a:fld id="{86CB4B4D-7CA3-9044-876B-883B54F8677D}" type="slidenum">
              <a:rPr/>
              <a:t>5</a:t>
            </a:fld>
            <a:endParaRPr/>
          </a:p>
        </p:txBody>
      </p:sp>
      <p:sp>
        <p:nvSpPr>
          <p:cNvPr id="118" name="Shape 118"/>
          <p:cNvSpPr/>
          <p:nvPr/>
        </p:nvSpPr>
        <p:spPr>
          <a:xfrm>
            <a:off x="4663443" y="215163"/>
            <a:ext cx="17572813" cy="3623192"/>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es" sz="10000" b="1" i="0" strike="noStrike" cap="none" spc="0" baseline="0" dirty="0">
                <a:solidFill>
                  <a:srgbClr val="496F63"/>
                </a:solidFill>
                <a:effectLst/>
                <a:latin typeface="Arial"/>
                <a:ea typeface="Arial"/>
                <a:cs typeface="Arial"/>
              </a:rPr>
              <a:t>¿Qué es el </a:t>
            </a:r>
            <a:r>
              <a:rPr lang="es-ES" dirty="0">
                <a:solidFill>
                  <a:srgbClr val="496F63"/>
                </a:solidFill>
                <a:latin typeface="Arial"/>
                <a:ea typeface="Arial"/>
                <a:cs typeface="Arial"/>
              </a:rPr>
              <a:t>LEAN</a:t>
            </a:r>
            <a:r>
              <a:rPr lang="es" dirty="0">
                <a:solidFill>
                  <a:srgbClr val="496F63"/>
                </a:solidFill>
                <a:latin typeface="Arial"/>
                <a:ea typeface="Arial"/>
                <a:cs typeface="Arial"/>
              </a:rPr>
              <a:t> Marketing?</a:t>
            </a:r>
            <a:endParaRPr dirty="0">
              <a:solidFill>
                <a:srgbClr val="496F63"/>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6EA6CDEC-B926-4499-80ED-CFD9CBE93588}"/>
              </a:ext>
            </a:extLst>
          </p:cNvPr>
          <p:cNvSpPr/>
          <p:nvPr/>
        </p:nvSpPr>
        <p:spPr>
          <a:xfrm>
            <a:off x="14041664" y="2358812"/>
            <a:ext cx="10342335" cy="3931920"/>
          </a:xfrm>
          <a:prstGeom prst="rect">
            <a:avLst/>
          </a:prstGeom>
        </p:spPr>
        <p:txBody>
          <a:bodyPr wrap="square">
            <a:spAutoFit/>
          </a:bodyPr>
          <a:lstStyle/>
          <a:p>
            <a:pPr algn="l"/>
            <a:r>
              <a:rPr lang="es" sz="4200" b="1" i="0" strike="noStrike" cap="none" spc="0" baseline="0" dirty="0">
                <a:solidFill>
                  <a:srgbClr val="71BB9A"/>
                </a:solidFill>
                <a:effectLst/>
                <a:latin typeface="PT Sans"/>
                <a:ea typeface="PT Sans"/>
                <a:cs typeface="PT Sans"/>
              </a:rPr>
              <a:t>Se trata de una metodología </a:t>
            </a:r>
            <a:r>
              <a:rPr lang="es" sz="4200" b="1" dirty="0">
                <a:solidFill>
                  <a:srgbClr val="71BB9A"/>
                </a:solidFill>
              </a:rPr>
              <a:t>promovida</a:t>
            </a:r>
            <a:r>
              <a:rPr lang="es" sz="4200" b="1" i="0" strike="noStrike" cap="none" spc="0" baseline="0" dirty="0">
                <a:solidFill>
                  <a:srgbClr val="71BB9A"/>
                </a:solidFill>
                <a:effectLst/>
                <a:latin typeface="PT Sans"/>
                <a:ea typeface="PT Sans"/>
                <a:cs typeface="PT Sans"/>
              </a:rPr>
              <a:t> por el empresario y autor Eric Ries para el desarrollo de productos en startups.</a:t>
            </a:r>
          </a:p>
          <a:p>
            <a:pPr algn="l"/>
            <a:r>
              <a:rPr lang="es" sz="4200" b="1" i="0" strike="noStrike" cap="none" spc="0" baseline="0" dirty="0">
                <a:solidFill>
                  <a:srgbClr val="71BB9A"/>
                </a:solidFill>
                <a:effectLst/>
                <a:latin typeface="PT Sans"/>
                <a:ea typeface="PT Sans"/>
                <a:cs typeface="PT Sans"/>
              </a:rPr>
              <a:t>La metodología </a:t>
            </a:r>
            <a:r>
              <a:rPr lang="es-ES" sz="4200" b="1" i="0" strike="noStrike" cap="none" spc="0" baseline="0" dirty="0">
                <a:solidFill>
                  <a:srgbClr val="71BB9A"/>
                </a:solidFill>
                <a:effectLst/>
                <a:latin typeface="PT Sans"/>
                <a:ea typeface="PT Sans"/>
                <a:cs typeface="PT Sans"/>
              </a:rPr>
              <a:t>LEAN</a:t>
            </a:r>
            <a:r>
              <a:rPr lang="es" sz="4200" b="1" i="0" strike="noStrike" cap="none" spc="0" baseline="0" dirty="0">
                <a:solidFill>
                  <a:srgbClr val="71BB9A"/>
                </a:solidFill>
                <a:effectLst/>
                <a:latin typeface="PT Sans"/>
                <a:ea typeface="PT Sans"/>
                <a:cs typeface="PT Sans"/>
              </a:rPr>
              <a:t> Startup se basa en lanzamientos breves de productos iterativos  y en la experimentación científica.</a:t>
            </a:r>
          </a:p>
        </p:txBody>
      </p:sp>
      <p:sp>
        <p:nvSpPr>
          <p:cNvPr id="16" name="Rectangle 1">
            <a:extLst>
              <a:ext uri="{FF2B5EF4-FFF2-40B4-BE49-F238E27FC236}">
                <a16:creationId xmlns:a16="http://schemas.microsoft.com/office/drawing/2014/main" id="{34E4DD38-FF4C-4EC2-9797-B77343AB54FE}"/>
              </a:ext>
            </a:extLst>
          </p:cNvPr>
          <p:cNvSpPr/>
          <p:nvPr/>
        </p:nvSpPr>
        <p:spPr>
          <a:xfrm>
            <a:off x="13004493" y="12607852"/>
            <a:ext cx="12192000" cy="457200"/>
          </a:xfrm>
          <a:prstGeom prst="rect">
            <a:avLst/>
          </a:prstGeom>
        </p:spPr>
        <p:txBody>
          <a:bodyPr wrap="square" lIns="91440" tIns="45720" rIns="91440" bIns="45720" anchor="t">
            <a:spAutoFit/>
          </a:bodyPr>
          <a:lstStyle/>
          <a:p>
            <a:pPr algn="ctr" fontAlgn="base"/>
            <a:r>
              <a:rPr lang="es" sz="2400" b="1" i="0" strike="noStrike" cap="none" spc="0" baseline="0">
                <a:solidFill>
                  <a:srgbClr val="496F63"/>
                </a:solidFill>
                <a:effectLst/>
                <a:latin typeface="Arial"/>
                <a:ea typeface="Arial"/>
                <a:cs typeface="Arial"/>
              </a:rPr>
              <a:t>Fuente: </a:t>
            </a:r>
            <a:r>
              <a:rPr lang="es" sz="2400" b="1" i="0" strike="noStrike" cap="none" spc="0" baseline="0">
                <a:solidFill>
                  <a:srgbClr val="496F63"/>
                </a:solidFill>
                <a:effectLst/>
                <a:latin typeface="Arial"/>
                <a:ea typeface="Arial"/>
                <a:cs typeface="Arial"/>
                <a:hlinkClick r:id="rId4" history="0"/>
              </a:rPr>
              <a:t>https://www.youtube.com/watch?v=lFOKPrDF_JI</a:t>
            </a:r>
            <a:endParaRPr lang="en-IE" sz="2400" b="1" kern="1200">
              <a:solidFill>
                <a:srgbClr val="496F63"/>
              </a:solidFill>
              <a:latin typeface="Arial" panose="020B0604020202020204" pitchFamily="34" charset="0"/>
              <a:cs typeface="Arial" panose="020B0604020202020204" pitchFamily="34" charset="0"/>
              <a:sym typeface="Quattrocento Sans"/>
            </a:endParaRPr>
          </a:p>
        </p:txBody>
      </p:sp>
      <p:pic>
        <p:nvPicPr>
          <p:cNvPr id="6" name="Obraz 5">
            <a:hlinkClick r:id="rId4"/>
            <a:extLst>
              <a:ext uri="{FF2B5EF4-FFF2-40B4-BE49-F238E27FC236}">
                <a16:creationId xmlns:a16="http://schemas.microsoft.com/office/drawing/2014/main" id="{6FDAC60B-C138-4969-B27F-EB9D0988FB76}"/>
              </a:ext>
            </a:extLst>
          </p:cNvPr>
          <p:cNvPicPr>
            <a:picLocks noChangeAspect="1"/>
          </p:cNvPicPr>
          <p:nvPr/>
        </p:nvPicPr>
        <p:blipFill>
          <a:blip r:embed="rId5"/>
          <a:stretch>
            <a:fillRect/>
          </a:stretch>
        </p:blipFill>
        <p:spPr>
          <a:xfrm>
            <a:off x="15612714" y="8438723"/>
            <a:ext cx="6975558" cy="3921836"/>
          </a:xfrm>
          <a:prstGeom prst="rect">
            <a:avLst/>
          </a:prstGeom>
        </p:spPr>
      </p:pic>
      <p:sp>
        <p:nvSpPr>
          <p:cNvPr id="14" name="Shape 118">
            <a:extLst>
              <a:ext uri="{FF2B5EF4-FFF2-40B4-BE49-F238E27FC236}">
                <a16:creationId xmlns:a16="http://schemas.microsoft.com/office/drawing/2014/main" id="{691AD970-7F9A-457D-9DEA-D92FCE59D756}"/>
              </a:ext>
            </a:extLst>
          </p:cNvPr>
          <p:cNvSpPr/>
          <p:nvPr/>
        </p:nvSpPr>
        <p:spPr>
          <a:xfrm>
            <a:off x="377558" y="1577237"/>
            <a:ext cx="4942113" cy="2124038"/>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es" sz="7900" b="1" i="0" strike="noStrike" cap="none" spc="0" baseline="0" dirty="0">
                <a:solidFill>
                  <a:srgbClr val="496F63"/>
                </a:solidFill>
                <a:effectLst/>
                <a:latin typeface="Arial"/>
                <a:ea typeface="Arial"/>
                <a:cs typeface="Arial"/>
              </a:rPr>
              <a:t>CREA</a:t>
            </a:r>
            <a:endParaRPr sz="7900" dirty="0">
              <a:solidFill>
                <a:srgbClr val="496F63"/>
              </a:solidFill>
              <a:latin typeface="Arial" panose="020B0604020202020204" pitchFamily="34" charset="0"/>
              <a:cs typeface="Arial" panose="020B0604020202020204" pitchFamily="34" charset="0"/>
            </a:endParaRPr>
          </a:p>
        </p:txBody>
      </p:sp>
      <p:sp>
        <p:nvSpPr>
          <p:cNvPr id="15" name="Shape 118">
            <a:extLst>
              <a:ext uri="{FF2B5EF4-FFF2-40B4-BE49-F238E27FC236}">
                <a16:creationId xmlns:a16="http://schemas.microsoft.com/office/drawing/2014/main" id="{595EA53E-B02B-469B-817B-1E8F465F441D}"/>
              </a:ext>
            </a:extLst>
          </p:cNvPr>
          <p:cNvSpPr/>
          <p:nvPr/>
        </p:nvSpPr>
        <p:spPr>
          <a:xfrm>
            <a:off x="8616127" y="6208193"/>
            <a:ext cx="4942113" cy="2124038"/>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es" sz="7900" b="1" i="0" strike="noStrike" cap="none" spc="0" baseline="0" dirty="0">
                <a:solidFill>
                  <a:srgbClr val="496F63"/>
                </a:solidFill>
                <a:effectLst/>
                <a:latin typeface="Arial"/>
                <a:ea typeface="Arial"/>
                <a:cs typeface="Arial"/>
              </a:rPr>
              <a:t>MIDE</a:t>
            </a:r>
            <a:endParaRPr sz="7900" dirty="0">
              <a:solidFill>
                <a:srgbClr val="496F63"/>
              </a:solidFill>
              <a:latin typeface="Arial" panose="020B0604020202020204" pitchFamily="34" charset="0"/>
              <a:cs typeface="Arial" panose="020B0604020202020204" pitchFamily="34" charset="0"/>
            </a:endParaRPr>
          </a:p>
        </p:txBody>
      </p:sp>
      <p:sp>
        <p:nvSpPr>
          <p:cNvPr id="17" name="Shape 118">
            <a:extLst>
              <a:ext uri="{FF2B5EF4-FFF2-40B4-BE49-F238E27FC236}">
                <a16:creationId xmlns:a16="http://schemas.microsoft.com/office/drawing/2014/main" id="{DBFD45AF-0D76-487A-8A07-3BBF19D658AB}"/>
              </a:ext>
            </a:extLst>
          </p:cNvPr>
          <p:cNvSpPr/>
          <p:nvPr/>
        </p:nvSpPr>
        <p:spPr>
          <a:xfrm>
            <a:off x="500402" y="11096995"/>
            <a:ext cx="4942113" cy="2124038"/>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rmAutofit fontScale="85000" lnSpcReduction="10000"/>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es" sz="9000" b="1" i="0" strike="noStrike" cap="none" spc="0" baseline="0" dirty="0">
                <a:solidFill>
                  <a:srgbClr val="496F63"/>
                </a:solidFill>
                <a:effectLst/>
                <a:latin typeface="Arial"/>
                <a:ea typeface="Arial"/>
                <a:cs typeface="Arial"/>
              </a:rPr>
              <a:t>APRENDE</a:t>
            </a:r>
            <a:endParaRPr sz="9000" dirty="0">
              <a:solidFill>
                <a:srgbClr val="496F63"/>
              </a:solidFill>
              <a:latin typeface="Arial" panose="020B0604020202020204" pitchFamily="34" charset="0"/>
              <a:cs typeface="Arial" panose="020B0604020202020204" pitchFamily="34" charset="0"/>
            </a:endParaRPr>
          </a:p>
        </p:txBody>
      </p:sp>
      <p:cxnSp>
        <p:nvCxnSpPr>
          <p:cNvPr id="10" name="Łącznik prosty ze strzałką 9">
            <a:extLst>
              <a:ext uri="{FF2B5EF4-FFF2-40B4-BE49-F238E27FC236}">
                <a16:creationId xmlns:a16="http://schemas.microsoft.com/office/drawing/2014/main" id="{04D44170-D157-443E-AB96-05D3B9E80D2D}"/>
              </a:ext>
            </a:extLst>
          </p:cNvPr>
          <p:cNvCxnSpPr/>
          <p:nvPr/>
        </p:nvCxnSpPr>
        <p:spPr>
          <a:xfrm flipH="1" flipV="1">
            <a:off x="2886834" y="3233057"/>
            <a:ext cx="1" cy="7498554"/>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2" name="Łącznik prosty ze strzałką 11">
            <a:extLst>
              <a:ext uri="{FF2B5EF4-FFF2-40B4-BE49-F238E27FC236}">
                <a16:creationId xmlns:a16="http://schemas.microsoft.com/office/drawing/2014/main" id="{442D377B-2FE6-4D31-8919-CA8CED45C28F}"/>
              </a:ext>
            </a:extLst>
          </p:cNvPr>
          <p:cNvCxnSpPr/>
          <p:nvPr/>
        </p:nvCxnSpPr>
        <p:spPr>
          <a:xfrm>
            <a:off x="4898571" y="3233057"/>
            <a:ext cx="6121587" cy="2986335"/>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9" name="Łącznik prosty ze strzałką 18">
            <a:extLst>
              <a:ext uri="{FF2B5EF4-FFF2-40B4-BE49-F238E27FC236}">
                <a16:creationId xmlns:a16="http://schemas.microsoft.com/office/drawing/2014/main" id="{576F7D87-63E9-4544-A3CE-EA728954B7BD}"/>
              </a:ext>
            </a:extLst>
          </p:cNvPr>
          <p:cNvCxnSpPr/>
          <p:nvPr/>
        </p:nvCxnSpPr>
        <p:spPr>
          <a:xfrm flipH="1">
            <a:off x="4898571" y="7539385"/>
            <a:ext cx="6043016" cy="3192226"/>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22" name="Obraz 21">
            <a:extLst>
              <a:ext uri="{FF2B5EF4-FFF2-40B4-BE49-F238E27FC236}">
                <a16:creationId xmlns:a16="http://schemas.microsoft.com/office/drawing/2014/main" id="{56FBADBD-0AA4-4F36-A376-307DAF1E6B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0772" y="11064759"/>
            <a:ext cx="2124038" cy="2124038"/>
          </a:xfrm>
          <a:prstGeom prst="rect">
            <a:avLst/>
          </a:prstGeom>
        </p:spPr>
      </p:pic>
      <p:pic>
        <p:nvPicPr>
          <p:cNvPr id="24" name="Obraz 23">
            <a:extLst>
              <a:ext uri="{FF2B5EF4-FFF2-40B4-BE49-F238E27FC236}">
                <a16:creationId xmlns:a16="http://schemas.microsoft.com/office/drawing/2014/main" id="{C8C809D3-AC2F-4801-A8EB-DE2DCDEDBE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27789" y="10414205"/>
            <a:ext cx="3006668" cy="3006668"/>
          </a:xfrm>
          <a:prstGeom prst="rect">
            <a:avLst/>
          </a:prstGeom>
        </p:spPr>
      </p:pic>
      <p:pic>
        <p:nvPicPr>
          <p:cNvPr id="26" name="Obraz 25">
            <a:extLst>
              <a:ext uri="{FF2B5EF4-FFF2-40B4-BE49-F238E27FC236}">
                <a16:creationId xmlns:a16="http://schemas.microsoft.com/office/drawing/2014/main" id="{E69767F9-EC07-4994-AE40-CE42245384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75600" y="10989584"/>
            <a:ext cx="2124039" cy="2124039"/>
          </a:xfrm>
          <a:prstGeom prst="rect">
            <a:avLst/>
          </a:prstGeom>
        </p:spPr>
      </p:pic>
      <p:sp>
        <p:nvSpPr>
          <p:cNvPr id="2" name="Prostokąt 1"/>
          <p:cNvSpPr/>
          <p:nvPr/>
        </p:nvSpPr>
        <p:spPr>
          <a:xfrm>
            <a:off x="3788756" y="5470753"/>
            <a:ext cx="3567138" cy="2865120"/>
          </a:xfrm>
          <a:prstGeom prst="rect">
            <a:avLst/>
          </a:prstGeom>
        </p:spPr>
        <p:txBody>
          <a:bodyPr wrap="square">
            <a:spAutoFit/>
          </a:bodyPr>
          <a:lstStyle/>
          <a:p>
            <a:pPr algn="ctr"/>
            <a:r>
              <a:rPr lang="es" sz="2600" b="0" i="0" strike="noStrike" cap="none" spc="0" baseline="0" dirty="0">
                <a:solidFill>
                  <a:srgbClr val="496F63"/>
                </a:solidFill>
                <a:effectLst/>
                <a:latin typeface="PT Sans"/>
                <a:ea typeface="PT Sans"/>
                <a:cs typeface="PT Sans"/>
              </a:rPr>
              <a:t>El </a:t>
            </a:r>
            <a:r>
              <a:rPr lang="es-ES" sz="2600" dirty="0">
                <a:solidFill>
                  <a:srgbClr val="496F63"/>
                </a:solidFill>
              </a:rPr>
              <a:t>LEAN</a:t>
            </a:r>
            <a:r>
              <a:rPr lang="es" sz="2600" dirty="0">
                <a:solidFill>
                  <a:srgbClr val="496F63"/>
                </a:solidFill>
              </a:rPr>
              <a:t> Marketing es </a:t>
            </a:r>
            <a:r>
              <a:rPr lang="es" sz="2600" b="0" i="0" strike="noStrike" cap="none" spc="0" baseline="0" dirty="0">
                <a:solidFill>
                  <a:srgbClr val="496F63"/>
                </a:solidFill>
                <a:effectLst/>
                <a:latin typeface="PT Sans"/>
                <a:ea typeface="PT Sans"/>
                <a:cs typeface="PT Sans"/>
              </a:rPr>
              <a:t>una poderosa herramienta que puede ayudarte a ser más ágil y eficaz</a:t>
            </a:r>
            <a:r>
              <a:rPr lang="es" sz="2600" b="0" i="0" strike="noStrike" cap="none" spc="0" dirty="0">
                <a:solidFill>
                  <a:srgbClr val="496F63"/>
                </a:solidFill>
                <a:effectLst/>
                <a:latin typeface="PT Sans"/>
                <a:ea typeface="PT Sans"/>
                <a:cs typeface="PT Sans"/>
              </a:rPr>
              <a:t> </a:t>
            </a:r>
            <a:r>
              <a:rPr lang="es" sz="2600" b="0" i="0" strike="noStrike" cap="none" spc="0" baseline="0" dirty="0">
                <a:solidFill>
                  <a:srgbClr val="496F63"/>
                </a:solidFill>
                <a:effectLst/>
                <a:latin typeface="PT Sans"/>
                <a:ea typeface="PT Sans"/>
                <a:cs typeface="PT Sans"/>
              </a:rPr>
              <a:t>y a hacer un uso más eficiente de los presupuestos.</a:t>
            </a:r>
          </a:p>
        </p:txBody>
      </p:sp>
      <p:sp>
        <p:nvSpPr>
          <p:cNvPr id="18" name="Rectangle 1">
            <a:extLst>
              <a:ext uri="{FF2B5EF4-FFF2-40B4-BE49-F238E27FC236}">
                <a16:creationId xmlns:a16="http://schemas.microsoft.com/office/drawing/2014/main" id="{34E4DD38-FF4C-4EC2-9797-B77343AB54FE}"/>
              </a:ext>
            </a:extLst>
          </p:cNvPr>
          <p:cNvSpPr/>
          <p:nvPr/>
        </p:nvSpPr>
        <p:spPr>
          <a:xfrm>
            <a:off x="845876" y="13104670"/>
            <a:ext cx="12192000" cy="457200"/>
          </a:xfrm>
          <a:prstGeom prst="rect">
            <a:avLst/>
          </a:prstGeom>
        </p:spPr>
        <p:txBody>
          <a:bodyPr wrap="square">
            <a:spAutoFit/>
          </a:bodyPr>
          <a:lstStyle/>
          <a:p>
            <a:pPr algn="ctr" fontAlgn="base"/>
            <a:r>
              <a:rPr lang="es" sz="2400" b="1" i="0" strike="noStrike" cap="none" spc="0" baseline="0" dirty="0">
                <a:solidFill>
                  <a:srgbClr val="A6A7AC"/>
                </a:solidFill>
                <a:effectLst/>
                <a:latin typeface="Arial"/>
                <a:ea typeface="Arial"/>
                <a:cs typeface="Arial"/>
              </a:rPr>
              <a:t>Fuente: https://moi-global.com/blog/</a:t>
            </a:r>
            <a:r>
              <a:rPr lang="es-ES" sz="2400" b="1" i="0" strike="noStrike" cap="none" spc="0" baseline="0" dirty="0">
                <a:solidFill>
                  <a:srgbClr val="A6A7AC"/>
                </a:solidFill>
                <a:effectLst/>
                <a:latin typeface="Arial"/>
                <a:ea typeface="Arial"/>
                <a:cs typeface="Arial"/>
              </a:rPr>
              <a:t>LEAN</a:t>
            </a:r>
            <a:r>
              <a:rPr lang="es" sz="2400" b="1" i="0" strike="noStrike" cap="none" spc="0" baseline="0" dirty="0">
                <a:solidFill>
                  <a:srgbClr val="A6A7AC"/>
                </a:solidFill>
                <a:effectLst/>
                <a:latin typeface="Arial"/>
                <a:ea typeface="Arial"/>
                <a:cs typeface="Arial"/>
              </a:rPr>
              <a:t>-marketing-in-practice-6-top-tips-part-3/</a:t>
            </a:r>
            <a:endParaRPr lang="en-IE" sz="2400" b="1" kern="1200" dirty="0">
              <a:solidFill>
                <a:schemeClr val="tx1"/>
              </a:solidFill>
              <a:latin typeface="Arial" panose="020B0604020202020204" pitchFamily="34" charset="0"/>
              <a:cs typeface="Arial" panose="020B0604020202020204" pitchFamily="34" charset="0"/>
              <a:sym typeface="Quattrocento Sans"/>
            </a:endParaRPr>
          </a:p>
        </p:txBody>
      </p:sp>
      <p:sp>
        <p:nvSpPr>
          <p:cNvPr id="20" name="Prostokąt 2">
            <a:extLst>
              <a:ext uri="{FF2B5EF4-FFF2-40B4-BE49-F238E27FC236}">
                <a16:creationId xmlns:a16="http://schemas.microsoft.com/office/drawing/2014/main" id="{20F5FCC3-682F-7242-910B-C59F9578A10D}"/>
              </a:ext>
            </a:extLst>
          </p:cNvPr>
          <p:cNvSpPr/>
          <p:nvPr/>
        </p:nvSpPr>
        <p:spPr>
          <a:xfrm>
            <a:off x="18224829" y="11032971"/>
            <a:ext cx="1751330" cy="579120"/>
          </a:xfrm>
          <a:prstGeom prst="rect">
            <a:avLst/>
          </a:prstGeom>
        </p:spPr>
        <p:txBody>
          <a:bodyPr wrap="none">
            <a:spAutoFit/>
          </a:bodyPr>
          <a:lstStyle/>
          <a:p>
            <a:r>
              <a:rPr lang="es" sz="3200" b="0" i="0" strike="noStrike" cap="none" spc="0" baseline="0">
                <a:solidFill>
                  <a:srgbClr val="A6A7AC"/>
                </a:solidFill>
                <a:effectLst/>
                <a:latin typeface="Times New Roman"/>
                <a:ea typeface="Times New Roman"/>
                <a:cs typeface="Times New Roman"/>
              </a:rPr>
              <a:t>(2.0mins)</a:t>
            </a:r>
            <a:endParaRPr lang="pl-PL" sz="3200">
              <a:latin typeface="Times New Roman" panose="02020603050405020304" pitchFamily="18" charset="0"/>
              <a:ea typeface="Calibri" panose="020F0502020204030204" pitchFamily="34" charset="0"/>
            </a:endParaRPr>
          </a:p>
        </p:txBody>
      </p:sp>
      <p:sp>
        <p:nvSpPr>
          <p:cNvPr id="4" name="TextBox 3">
            <a:extLst>
              <a:ext uri="{FF2B5EF4-FFF2-40B4-BE49-F238E27FC236}">
                <a16:creationId xmlns:a16="http://schemas.microsoft.com/office/drawing/2014/main" id="{9825B1B2-F860-4837-9C7E-9F6EA6510829}"/>
              </a:ext>
            </a:extLst>
          </p:cNvPr>
          <p:cNvSpPr txBox="1"/>
          <p:nvPr/>
        </p:nvSpPr>
        <p:spPr>
          <a:xfrm>
            <a:off x="17718337" y="7235693"/>
            <a:ext cx="4517917" cy="80772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just" defTabSz="825500" rtl="0" fontAlgn="auto" latinLnBrk="0" hangingPunct="0">
              <a:lnSpc>
                <a:spcPct val="100000"/>
              </a:lnSpc>
              <a:spcBef>
                <a:spcPct val="0"/>
              </a:spcBef>
              <a:spcAft>
                <a:spcPct val="0"/>
              </a:spcAft>
              <a:buClrTx/>
              <a:buSzTx/>
              <a:buFontTx/>
              <a:buNone/>
            </a:pPr>
            <a:r>
              <a:rPr lang="es" sz="4800" b="0" i="0" strike="noStrike" cap="none" spc="0" baseline="0">
                <a:solidFill>
                  <a:srgbClr val="496F63"/>
                </a:solidFill>
                <a:effectLst/>
                <a:latin typeface="Arial"/>
                <a:ea typeface="Arial"/>
                <a:cs typeface="Arial"/>
              </a:rPr>
              <a:t>VER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2000"/>
                                        <p:tgtEl>
                                          <p:spTgt spid="5">
                                            <p:txEl>
                                              <p:pRg st="0" end="0"/>
                                            </p:txEl>
                                          </p:spTgt>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2000"/>
                                        <p:tgtEl>
                                          <p:spTgt spid="5">
                                            <p:txEl>
                                              <p:pRg st="1" end="1"/>
                                            </p:txEl>
                                          </p:spTgt>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cond evt="onBegin" delay="0">
                          <p:tn val="28"/>
                        </p:cond>
                      </p:stCondLst>
                      <p:childTnLst>
                        <p:par>
                          <p:cTn id="30" fill="hold" nodeType="after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nodeType="afterGroup">
                            <p:stCondLst>
                              <p:cond delay="500"/>
                            </p:stCondLst>
                            <p:childTnLst>
                              <p:par>
                                <p:cTn id="35" presetID="53"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2" presetClass="entr" presetSubtype="4"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cond evt="onBegin" delay="0">
                          <p:tn val="43"/>
                        </p:cond>
                      </p:stCondLst>
                      <p:childTnLst>
                        <p:par>
                          <p:cTn id="45" fill="hold" nodeType="afterGroup">
                            <p:stCondLst>
                              <p:cond delay="0"/>
                            </p:stCondLst>
                            <p:childTnLst>
                              <p:par>
                                <p:cTn id="46" presetID="22" presetClass="entr" presetSubtype="1"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nodeType="afterGroup">
                            <p:stCondLst>
                              <p:cond delay="500"/>
                            </p:stCondLst>
                            <p:childTnLst>
                              <p:par>
                                <p:cTn id="50" presetID="53"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2" presetClass="entr" presetSubtype="4"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1000"/>
                            </p:stCondLst>
                            <p:childTnLst>
                              <p:par>
                                <p:cTn id="60" presetID="22" presetClass="entr" presetSubtype="4" fill="hold" nodeType="afterEffect">
                                  <p:stCondLst>
                                    <p:cond delay="50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00"/>
                                        <p:tgtEl>
                                          <p:spTgt spid="10"/>
                                        </p:tgtEl>
                                      </p:cBhvr>
                                    </p:animEffect>
                                  </p:childTnLst>
                                </p:cTn>
                              </p:par>
                            </p:childTnLst>
                          </p:cTn>
                        </p:par>
                        <p:par>
                          <p:cTn id="63" fill="hold" nodeType="afterGroup">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3000"/>
                                        <p:tgtEl>
                                          <p:spTgt spid="18"/>
                                        </p:tgtEl>
                                      </p:cBhvr>
                                    </p:animEffect>
                                  </p:childTnLst>
                                </p:cTn>
                              </p:par>
                            </p:childTnLst>
                          </p:cTn>
                        </p:par>
                      </p:childTnLst>
                    </p:cTn>
                  </p:par>
                  <p:par>
                    <p:cTn id="67" fill="hold" nodeType="clickPar">
                      <p:stCondLst>
                        <p:cond delay="indefinite"/>
                        <p:cond evt="onBegin" delay="0">
                          <p:tn val="66"/>
                        </p:cond>
                      </p:stCondLst>
                      <p:childTnLst>
                        <p:par>
                          <p:cTn id="68" fill="hold" nodeType="afterGroup">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up)">
                                      <p:cBhvr>
                                        <p:cTn id="71" dur="2000"/>
                                        <p:tgtEl>
                                          <p:spTgt spid="2"/>
                                        </p:tgtEl>
                                      </p:cBhvr>
                                    </p:animEffect>
                                  </p:childTnLst>
                                </p:cTn>
                              </p:par>
                            </p:childTnLst>
                          </p:cTn>
                        </p:par>
                      </p:childTnLst>
                    </p:cTn>
                  </p:par>
                  <p:par>
                    <p:cTn id="72" fill="hold" nodeType="clickPar">
                      <p:stCondLst>
                        <p:cond delay="indefinite"/>
                        <p:cond evt="onBegin" delay="0">
                          <p:tn val="71"/>
                        </p:cond>
                      </p:stCondLst>
                      <p:childTnLst>
                        <p:par>
                          <p:cTn id="73" fill="hold" nodeType="after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000"/>
                                        <p:tgtEl>
                                          <p:spTgt spid="20"/>
                                        </p:tgtEl>
                                      </p:cBhvr>
                                    </p:animEffect>
                                  </p:childTnLst>
                                </p:cTn>
                              </p:par>
                              <p:par>
                                <p:cTn id="77" presetID="10" presetClass="entr" presetSubtype="0" fill="hold"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1000"/>
                                        <p:tgtEl>
                                          <p:spTgt spid="6"/>
                                        </p:tgtEl>
                                      </p:cBhvr>
                                    </p:animEffect>
                                  </p:childTnLst>
                                </p:cTn>
                              </p:par>
                            </p:childTnLst>
                          </p:cTn>
                        </p:par>
                        <p:par>
                          <p:cTn id="80" fill="hold" nodeType="afterGroup">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5" grpId="0" uiExpand="1" build="p"/>
      <p:bldP spid="16" grpId="0"/>
      <p:bldP spid="14" grpId="0" animBg="1"/>
      <p:bldP spid="15" grpId="0" animBg="1"/>
      <p:bldP spid="17" grpId="0" animBg="1"/>
      <p:bldP spid="2"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D78F1-BBE0-8E40-ABCD-141A772B0A8A}"/>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2051283" y="-2904223"/>
            <a:ext cx="14041665" cy="15049440"/>
          </a:xfrm>
          <a:prstGeom prst="rect">
            <a:avLst/>
          </a:prstGeom>
        </p:spPr>
      </p:pic>
      <p:sp>
        <p:nvSpPr>
          <p:cNvPr id="116" name="Shape 116"/>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a:lstStyle/>
          <a:p>
            <a:fld id="{86CB4B4D-7CA3-9044-876B-883B54F8677D}" type="slidenum">
              <a:rPr/>
              <a:t>6</a:t>
            </a:fld>
            <a:endParaRPr/>
          </a:p>
        </p:txBody>
      </p:sp>
      <p:sp>
        <p:nvSpPr>
          <p:cNvPr id="118" name="Shape 118"/>
          <p:cNvSpPr/>
          <p:nvPr/>
        </p:nvSpPr>
        <p:spPr>
          <a:xfrm>
            <a:off x="832302" y="407097"/>
            <a:ext cx="18263346" cy="1594049"/>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rmAutofit fontScale="92500"/>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es" sz="7200" b="1" i="0" strike="noStrike" cap="none" spc="0" baseline="0" dirty="0">
                <a:solidFill>
                  <a:srgbClr val="496F63"/>
                </a:solidFill>
                <a:effectLst/>
                <a:latin typeface="Arial"/>
                <a:ea typeface="Arial"/>
                <a:cs typeface="Arial"/>
              </a:rPr>
              <a:t>Los fundamentos de esta metodología </a:t>
            </a:r>
            <a:r>
              <a:rPr lang="es" sz="7200" dirty="0">
                <a:solidFill>
                  <a:srgbClr val="496F63"/>
                </a:solidFill>
                <a:latin typeface="Arial"/>
                <a:ea typeface="Arial"/>
                <a:cs typeface="Arial"/>
              </a:rPr>
              <a:t>son</a:t>
            </a:r>
            <a:r>
              <a:rPr lang="es" sz="7200" b="1" i="0" strike="noStrike" cap="none" spc="0" baseline="0" dirty="0">
                <a:solidFill>
                  <a:srgbClr val="496F63"/>
                </a:solidFill>
                <a:effectLst/>
                <a:latin typeface="Arial"/>
                <a:ea typeface="Arial"/>
                <a:cs typeface="Arial"/>
              </a:rPr>
              <a:t>:</a:t>
            </a:r>
            <a:endParaRPr lang="pl-PL" sz="7200" dirty="0">
              <a:solidFill>
                <a:srgbClr val="496F63"/>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6EA6CDEC-B926-4499-80ED-CFD9CBE93588}"/>
              </a:ext>
            </a:extLst>
          </p:cNvPr>
          <p:cNvSpPr/>
          <p:nvPr/>
        </p:nvSpPr>
        <p:spPr>
          <a:xfrm>
            <a:off x="113828" y="3591922"/>
            <a:ext cx="12403183" cy="8156079"/>
          </a:xfrm>
          <a:prstGeom prst="rect">
            <a:avLst/>
          </a:prstGeom>
        </p:spPr>
        <p:txBody>
          <a:bodyPr wrap="square">
            <a:spAutoFit/>
          </a:bodyPr>
          <a:lstStyle/>
          <a:p>
            <a:pPr algn="l">
              <a:spcAft>
                <a:spcPts val="2400"/>
              </a:spcAft>
            </a:pPr>
            <a:r>
              <a:rPr lang="es" sz="4400" b="1" i="0" strike="noStrike" cap="none" spc="0" baseline="0" dirty="0">
                <a:solidFill>
                  <a:srgbClr val="496F63"/>
                </a:solidFill>
                <a:effectLst/>
              </a:rPr>
              <a:t>El </a:t>
            </a:r>
            <a:r>
              <a:rPr lang="es-ES" sz="4400" b="1" dirty="0">
                <a:solidFill>
                  <a:srgbClr val="496F63"/>
                </a:solidFill>
              </a:rPr>
              <a:t>LEAN</a:t>
            </a:r>
            <a:r>
              <a:rPr lang="es" sz="4400" b="1" dirty="0">
                <a:solidFill>
                  <a:srgbClr val="496F63"/>
                </a:solidFill>
              </a:rPr>
              <a:t> Marketing, </a:t>
            </a:r>
            <a:r>
              <a:rPr lang="es" sz="4400" b="1" i="0" strike="noStrike" cap="none" spc="0" baseline="0" dirty="0">
                <a:solidFill>
                  <a:srgbClr val="496F63"/>
                </a:solidFill>
                <a:effectLst/>
              </a:rPr>
              <a:t>también conocido como </a:t>
            </a:r>
            <a:r>
              <a:rPr lang="es" sz="4400" b="1" dirty="0">
                <a:solidFill>
                  <a:srgbClr val="496F63"/>
                </a:solidFill>
              </a:rPr>
              <a:t>Agile Marketing, </a:t>
            </a:r>
            <a:r>
              <a:rPr lang="es" sz="4400" b="1" i="0" strike="noStrike" cap="none" spc="0" baseline="0" dirty="0">
                <a:solidFill>
                  <a:srgbClr val="496F63"/>
                </a:solidFill>
                <a:effectLst/>
              </a:rPr>
              <a:t>es una metodología que permite a las empresas modificar sus estrategias de marketing</a:t>
            </a:r>
            <a:r>
              <a:rPr lang="es" sz="4400" b="1" i="0" strike="noStrike" cap="none" spc="0" dirty="0">
                <a:solidFill>
                  <a:srgbClr val="496F63"/>
                </a:solidFill>
                <a:effectLst/>
              </a:rPr>
              <a:t> </a:t>
            </a:r>
            <a:r>
              <a:rPr lang="es" sz="6600" i="1" dirty="0">
                <a:solidFill>
                  <a:srgbClr val="496F63"/>
                </a:solidFill>
              </a:rPr>
              <a:t>a menudo</a:t>
            </a:r>
            <a:r>
              <a:rPr lang="es" sz="6600" b="1" i="0" strike="noStrike" cap="none" spc="0" baseline="0" dirty="0">
                <a:solidFill>
                  <a:srgbClr val="496F63"/>
                </a:solidFill>
                <a:effectLst/>
              </a:rPr>
              <a:t> </a:t>
            </a:r>
            <a:r>
              <a:rPr lang="es" sz="4400" b="1" i="0" strike="noStrike" cap="none" spc="0" baseline="0" dirty="0">
                <a:solidFill>
                  <a:srgbClr val="496F63"/>
                </a:solidFill>
                <a:effectLst/>
              </a:rPr>
              <a:t>con el fin de analizar aquello que funciona y lo que no.</a:t>
            </a:r>
          </a:p>
          <a:p>
            <a:pPr algn="l">
              <a:spcAft>
                <a:spcPts val="2400"/>
              </a:spcAft>
            </a:pPr>
            <a:r>
              <a:rPr lang="es" sz="4400" b="1" i="0" strike="noStrike" cap="none" spc="0" baseline="0" dirty="0">
                <a:solidFill>
                  <a:srgbClr val="496F63"/>
                </a:solidFill>
                <a:effectLst/>
              </a:rPr>
              <a:t>Esto facilita poder modificar</a:t>
            </a:r>
            <a:r>
              <a:rPr lang="es" sz="4400" b="1" i="0" strike="noStrike" cap="none" spc="0" dirty="0">
                <a:solidFill>
                  <a:srgbClr val="496F63"/>
                </a:solidFill>
                <a:effectLst/>
              </a:rPr>
              <a:t> </a:t>
            </a:r>
            <a:r>
              <a:rPr lang="es" sz="4400" b="1" i="0" strike="noStrike" cap="none" spc="0" baseline="0" dirty="0">
                <a:solidFill>
                  <a:srgbClr val="496F63"/>
                </a:solidFill>
                <a:effectLst/>
              </a:rPr>
              <a:t>los planes.</a:t>
            </a:r>
          </a:p>
          <a:p>
            <a:pPr algn="l">
              <a:spcAft>
                <a:spcPts val="2400"/>
              </a:spcAft>
            </a:pPr>
            <a:r>
              <a:rPr lang="es" sz="4400" b="1" i="0" strike="noStrike" cap="none" spc="0" baseline="0" dirty="0">
                <a:solidFill>
                  <a:srgbClr val="496F63"/>
                </a:solidFill>
                <a:effectLst/>
              </a:rPr>
              <a:t>A diferencia del marketing tradicional, donde toda tu energía la inviertes en perfeccionar el lanzamiento final para luego descubrir que es demasiado tarde para realizar cambios.</a:t>
            </a:r>
            <a:endParaRPr lang="pl-PL" sz="4400" b="1" dirty="0">
              <a:solidFill>
                <a:srgbClr val="496F63"/>
              </a:solidFill>
            </a:endParaRPr>
          </a:p>
        </p:txBody>
      </p:sp>
      <p:sp>
        <p:nvSpPr>
          <p:cNvPr id="16" name="Rectangle 1">
            <a:extLst>
              <a:ext uri="{FF2B5EF4-FFF2-40B4-BE49-F238E27FC236}">
                <a16:creationId xmlns:a16="http://schemas.microsoft.com/office/drawing/2014/main" id="{34E4DD38-FF4C-4EC2-9797-B77343AB54FE}"/>
              </a:ext>
            </a:extLst>
          </p:cNvPr>
          <p:cNvSpPr/>
          <p:nvPr/>
        </p:nvSpPr>
        <p:spPr>
          <a:xfrm>
            <a:off x="12999647" y="12896890"/>
            <a:ext cx="12192000" cy="457200"/>
          </a:xfrm>
          <a:prstGeom prst="rect">
            <a:avLst/>
          </a:prstGeom>
        </p:spPr>
        <p:txBody>
          <a:bodyPr wrap="square">
            <a:spAutoFit/>
          </a:bodyPr>
          <a:lstStyle/>
          <a:p>
            <a:pPr algn="ctr" fontAlgn="base"/>
            <a:r>
              <a:rPr lang="es" sz="2400" b="1" i="0" strike="noStrike" cap="none" spc="0" baseline="0" dirty="0">
                <a:solidFill>
                  <a:srgbClr val="A6A7AC"/>
                </a:solidFill>
                <a:effectLst/>
                <a:latin typeface="Arial"/>
                <a:ea typeface="Arial"/>
                <a:cs typeface="Arial"/>
              </a:rPr>
              <a:t>Fuente:  https://cmgpartners.com/blog/what-is-</a:t>
            </a:r>
            <a:r>
              <a:rPr lang="es-ES" sz="2400" b="1" i="0" strike="noStrike" cap="none" spc="0" baseline="0" dirty="0">
                <a:solidFill>
                  <a:srgbClr val="A6A7AC"/>
                </a:solidFill>
                <a:effectLst/>
                <a:latin typeface="Arial"/>
                <a:ea typeface="Arial"/>
                <a:cs typeface="Arial"/>
              </a:rPr>
              <a:t>LEAN</a:t>
            </a:r>
            <a:r>
              <a:rPr lang="es" sz="2400" b="1" i="0" strike="noStrike" cap="none" spc="0" baseline="0" dirty="0">
                <a:solidFill>
                  <a:srgbClr val="A6A7AC"/>
                </a:solidFill>
                <a:effectLst/>
                <a:latin typeface="Arial"/>
                <a:ea typeface="Arial"/>
                <a:cs typeface="Arial"/>
              </a:rPr>
              <a:t>-marketing/</a:t>
            </a:r>
            <a:endParaRPr lang="en-IE" sz="2400" b="1" kern="1200" dirty="0">
              <a:solidFill>
                <a:schemeClr val="tx1"/>
              </a:solidFill>
              <a:latin typeface="Arial" panose="020B0604020202020204" pitchFamily="34" charset="0"/>
              <a:cs typeface="Arial" panose="020B0604020202020204" pitchFamily="34" charset="0"/>
              <a:sym typeface="Quattrocento Sans"/>
            </a:endParaRPr>
          </a:p>
        </p:txBody>
      </p:sp>
      <p:sp>
        <p:nvSpPr>
          <p:cNvPr id="29" name="Shape 72">
            <a:extLst>
              <a:ext uri="{FF2B5EF4-FFF2-40B4-BE49-F238E27FC236}">
                <a16:creationId xmlns:a16="http://schemas.microsoft.com/office/drawing/2014/main" id="{B51F0376-C708-404D-B976-FCEF54B7D481}"/>
              </a:ext>
            </a:extLst>
          </p:cNvPr>
          <p:cNvSpPr/>
          <p:nvPr/>
        </p:nvSpPr>
        <p:spPr>
          <a:xfrm>
            <a:off x="12459635" y="7172406"/>
            <a:ext cx="11810537" cy="5634755"/>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 name="Prostokąt 1">
            <a:extLst>
              <a:ext uri="{FF2B5EF4-FFF2-40B4-BE49-F238E27FC236}">
                <a16:creationId xmlns:a16="http://schemas.microsoft.com/office/drawing/2014/main" id="{2A5EF72C-91CD-4AA9-895E-FB61CA79ADEE}"/>
              </a:ext>
            </a:extLst>
          </p:cNvPr>
          <p:cNvSpPr/>
          <p:nvPr/>
        </p:nvSpPr>
        <p:spPr>
          <a:xfrm>
            <a:off x="12700059" y="7482627"/>
            <a:ext cx="11329687" cy="4832092"/>
          </a:xfrm>
          <a:prstGeom prst="rect">
            <a:avLst/>
          </a:prstGeom>
        </p:spPr>
        <p:txBody>
          <a:bodyPr wrap="square">
            <a:spAutoFit/>
          </a:bodyPr>
          <a:lstStyle/>
          <a:p>
            <a:pPr>
              <a:spcAft>
                <a:spcPts val="1200"/>
              </a:spcAft>
            </a:pPr>
            <a:r>
              <a:rPr lang="es" sz="3600" b="0" i="0" strike="noStrike" cap="none" spc="0" baseline="0" dirty="0">
                <a:solidFill>
                  <a:srgbClr val="FFFFFF"/>
                </a:solidFill>
                <a:effectLst/>
              </a:rPr>
              <a:t>En vez de  invertir tiempo y recursos considerables en un producto, un sitio web o una campaña de marketing -y esperar hasta el momento de la publicación para comprobar su rendimiento-, es mejor realizar pruebas piloto durante el proceso.</a:t>
            </a:r>
            <a:endParaRPr lang="en-GB" sz="3600" dirty="0">
              <a:solidFill>
                <a:srgbClr val="FFFFFF"/>
              </a:solidFill>
            </a:endParaRPr>
          </a:p>
          <a:p>
            <a:pPr>
              <a:spcAft>
                <a:spcPts val="1200"/>
              </a:spcAft>
            </a:pPr>
            <a:r>
              <a:rPr lang="es" sz="3600" b="0" i="1" strike="noStrike" cap="none" spc="0" baseline="0" dirty="0">
                <a:solidFill>
                  <a:srgbClr val="FFFFFF"/>
                </a:solidFill>
                <a:effectLst/>
              </a:rPr>
              <a:t>Fracasa a tiempo</a:t>
            </a:r>
            <a:r>
              <a:rPr lang="es" sz="3600" b="0" i="0" strike="noStrike" cap="none" spc="0" baseline="0" dirty="0">
                <a:solidFill>
                  <a:srgbClr val="FFFFFF"/>
                </a:solidFill>
                <a:effectLst/>
              </a:rPr>
              <a:t> y </a:t>
            </a:r>
            <a:r>
              <a:rPr lang="es" sz="3600" b="0" i="1" strike="noStrike" cap="none" spc="0" baseline="0" dirty="0">
                <a:solidFill>
                  <a:srgbClr val="FFFFFF"/>
                </a:solidFill>
                <a:effectLst/>
              </a:rPr>
              <a:t>fracasa a menudo.</a:t>
            </a:r>
            <a:endParaRPr lang="en-GB" sz="3600" i="1" dirty="0">
              <a:solidFill>
                <a:srgbClr val="FFFFFF"/>
              </a:solidFill>
            </a:endParaRPr>
          </a:p>
          <a:p>
            <a:pPr>
              <a:spcAft>
                <a:spcPts val="1200"/>
              </a:spcAft>
            </a:pPr>
            <a:r>
              <a:rPr lang="es" sz="3600" b="0" i="0" strike="noStrike" cap="none" spc="0" baseline="0" dirty="0">
                <a:solidFill>
                  <a:srgbClr val="FFFFFF"/>
                </a:solidFill>
                <a:effectLst/>
              </a:rPr>
              <a:t>Te ahorrarás mucho tiempo y dinero aprendiendo de </a:t>
            </a:r>
            <a:r>
              <a:rPr lang="es" sz="3600" dirty="0">
                <a:solidFill>
                  <a:srgbClr val="FFFFFF"/>
                </a:solidFill>
              </a:rPr>
              <a:t>las mejores prácticas.</a:t>
            </a:r>
            <a:endParaRPr lang="es" sz="3600" b="0" i="0" strike="noStrike" cap="none" spc="0" baseline="0" dirty="0">
              <a:solidFill>
                <a:srgbClr val="FFFFFF"/>
              </a:solidFill>
              <a:effectLst/>
            </a:endParaRPr>
          </a:p>
        </p:txBody>
      </p:sp>
      <p:pic>
        <p:nvPicPr>
          <p:cNvPr id="4" name="Obraz 3">
            <a:extLst>
              <a:ext uri="{FF2B5EF4-FFF2-40B4-BE49-F238E27FC236}">
                <a16:creationId xmlns:a16="http://schemas.microsoft.com/office/drawing/2014/main" id="{9E6AC5AE-F170-4431-8014-50961B5295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3161" y="1205378"/>
            <a:ext cx="7574196" cy="6317730"/>
          </a:xfrm>
          <a:prstGeom prst="rect">
            <a:avLst/>
          </a:prstGeom>
        </p:spPr>
      </p:pic>
      <p:sp>
        <p:nvSpPr>
          <p:cNvPr id="10" name="Shape 118"/>
          <p:cNvSpPr/>
          <p:nvPr/>
        </p:nvSpPr>
        <p:spPr>
          <a:xfrm>
            <a:off x="611391" y="1250904"/>
            <a:ext cx="16766310" cy="2295492"/>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es" sz="11000" b="1" i="0" strike="noStrike" cap="none" spc="0" baseline="0" dirty="0">
                <a:solidFill>
                  <a:srgbClr val="FF0000"/>
                </a:solidFill>
                <a:effectLst/>
                <a:latin typeface="Arial"/>
                <a:ea typeface="Arial"/>
                <a:cs typeface="Arial"/>
              </a:rPr>
              <a:t>¡El cambio es inevitable!</a:t>
            </a:r>
            <a:endParaRPr sz="11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24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par>
                          <p:cTn id="8" fill="hold" nodeType="afterGroup">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childTnLst>
                          </p:cTn>
                        </p:par>
                        <p:par>
                          <p:cTn id="14" fill="hold" nodeType="afterGroup">
                            <p:stCondLst>
                              <p:cond delay="2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1+#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cond evt="onBegin" delay="0">
                          <p:tn val="18"/>
                        </p:cond>
                      </p:stCondLst>
                      <p:childTnLst>
                        <p:par>
                          <p:cTn id="20" fill="hold" nodeType="after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up)">
                                      <p:cBhvr>
                                        <p:cTn id="23" dur="1000"/>
                                        <p:tgtEl>
                                          <p:spTgt spid="5">
                                            <p:txEl>
                                              <p:pRg st="0" end="0"/>
                                            </p:txEl>
                                          </p:spTgt>
                                        </p:tgtEl>
                                      </p:cBhvr>
                                    </p:animEffect>
                                  </p:childTnLst>
                                </p:cTn>
                              </p:par>
                            </p:childTnLst>
                          </p:cTn>
                        </p:par>
                      </p:childTnLst>
                    </p:cTn>
                  </p:par>
                  <p:par>
                    <p:cTn id="24" fill="hold" nodeType="clickPar">
                      <p:stCondLst>
                        <p:cond delay="indefinite"/>
                        <p:cond evt="onBegin" delay="0">
                          <p:tn val="23"/>
                        </p:cond>
                      </p:stCondLst>
                      <p:childTnLst>
                        <p:par>
                          <p:cTn id="25" fill="hold" nodeType="after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up)">
                                      <p:cBhvr>
                                        <p:cTn id="28" dur="1000"/>
                                        <p:tgtEl>
                                          <p:spTgt spid="5">
                                            <p:txEl>
                                              <p:pRg st="1" end="1"/>
                                            </p:txEl>
                                          </p:spTgt>
                                        </p:tgtEl>
                                      </p:cBhvr>
                                    </p:animEffect>
                                  </p:childTnLst>
                                </p:cTn>
                              </p:par>
                            </p:childTnLst>
                          </p:cTn>
                        </p:par>
                      </p:childTnLst>
                    </p:cTn>
                  </p:par>
                  <p:par>
                    <p:cTn id="29" fill="hold" nodeType="clickPar">
                      <p:stCondLst>
                        <p:cond delay="indefinite"/>
                        <p:cond evt="onBegin" delay="0">
                          <p:tn val="28"/>
                        </p:cond>
                      </p:stCondLst>
                      <p:childTnLst>
                        <p:par>
                          <p:cTn id="30" fill="hold" nodeType="after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wipe(up)">
                                      <p:cBhvr>
                                        <p:cTn id="33" dur="1000"/>
                                        <p:tgtEl>
                                          <p:spTgt spid="5">
                                            <p:txEl>
                                              <p:pRg st="2" end="2"/>
                                            </p:txEl>
                                          </p:spTgt>
                                        </p:tgtEl>
                                      </p:cBhvr>
                                    </p:animEffect>
                                  </p:childTnLst>
                                </p:cTn>
                              </p:par>
                            </p:childTnLst>
                          </p:cTn>
                        </p:par>
                      </p:childTnLst>
                    </p:cTn>
                  </p:par>
                  <p:par>
                    <p:cTn id="34" fill="hold" nodeType="clickPar">
                      <p:stCondLst>
                        <p:cond delay="indefinite"/>
                        <p:cond evt="onBegin" delay="0">
                          <p:tn val="33"/>
                        </p:cond>
                      </p:stCondLst>
                      <p:childTnLst>
                        <p:par>
                          <p:cTn id="35" fill="hold" nodeType="after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par>
                          <p:cTn id="39" fill="hold" nodeType="afterGroup">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up)">
                                      <p:cBhvr>
                                        <p:cTn id="42" dur="1000"/>
                                        <p:tgtEl>
                                          <p:spTgt spid="2">
                                            <p:txEl>
                                              <p:pRg st="0" end="0"/>
                                            </p:txEl>
                                          </p:spTgt>
                                        </p:tgtEl>
                                      </p:cBhvr>
                                    </p:animEffect>
                                  </p:childTnLst>
                                </p:cTn>
                              </p:par>
                            </p:childTnLst>
                          </p:cTn>
                        </p:par>
                      </p:childTnLst>
                    </p:cTn>
                  </p:par>
                  <p:par>
                    <p:cTn id="43" fill="hold" nodeType="clickPar">
                      <p:stCondLst>
                        <p:cond delay="indefinite"/>
                        <p:cond evt="onBegin" delay="0">
                          <p:tn val="42"/>
                        </p:cond>
                      </p:stCondLst>
                      <p:childTnLst>
                        <p:par>
                          <p:cTn id="44" fill="hold" nodeType="after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wipe(up)">
                                      <p:cBhvr>
                                        <p:cTn id="47" dur="1000"/>
                                        <p:tgtEl>
                                          <p:spTgt spid="2">
                                            <p:txEl>
                                              <p:pRg st="1" end="1"/>
                                            </p:txEl>
                                          </p:spTgt>
                                        </p:tgtEl>
                                      </p:cBhvr>
                                    </p:animEffect>
                                  </p:childTnLst>
                                </p:cTn>
                              </p:par>
                            </p:childTnLst>
                          </p:cTn>
                        </p:par>
                      </p:childTnLst>
                    </p:cTn>
                  </p:par>
                  <p:par>
                    <p:cTn id="48" fill="hold" nodeType="clickPar">
                      <p:stCondLst>
                        <p:cond delay="indefinite"/>
                        <p:cond evt="onBegin" delay="0">
                          <p:tn val="47"/>
                        </p:cond>
                      </p:stCondLst>
                      <p:childTnLst>
                        <p:par>
                          <p:cTn id="49" fill="hold" nodeType="after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
                                            <p:txEl>
                                              <p:pRg st="2" end="2"/>
                                            </p:txEl>
                                          </p:spTgt>
                                        </p:tgtEl>
                                        <p:attrNameLst>
                                          <p:attrName>style.visibility</p:attrName>
                                        </p:attrNameLst>
                                      </p:cBhvr>
                                      <p:to>
                                        <p:strVal val="visible"/>
                                      </p:to>
                                    </p:set>
                                    <p:animEffect transition="in" filter="wipe(up)">
                                      <p:cBhvr>
                                        <p:cTn id="52" dur="1000"/>
                                        <p:tgtEl>
                                          <p:spTgt spid="2">
                                            <p:txEl>
                                              <p:pRg st="2" end="2"/>
                                            </p:txEl>
                                          </p:spTgt>
                                        </p:tgtEl>
                                      </p:cBhvr>
                                    </p:animEffect>
                                  </p:childTnLst>
                                </p:cTn>
                              </p:par>
                            </p:childTnLst>
                          </p:cTn>
                        </p:par>
                        <p:par>
                          <p:cTn id="53" fill="hold" nodeType="afterGroup">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5" grpId="0" uiExpand="1" build="p"/>
      <p:bldP spid="16" grpId="0"/>
      <p:bldP spid="29" grpId="0" animBg="1"/>
      <p:bldP spid="2" grpId="0" uiExpand="1" build="p"/>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D78F1-BBE0-8E40-ABCD-141A772B0A8A}"/>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6275466" y="-4863247"/>
            <a:ext cx="14041665" cy="15049440"/>
          </a:xfrm>
          <a:prstGeom prst="rect">
            <a:avLst/>
          </a:prstGeom>
        </p:spPr>
      </p:pic>
      <p:sp>
        <p:nvSpPr>
          <p:cNvPr id="116" name="Shape 116"/>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a:lstStyle/>
          <a:p>
            <a:fld id="{86CB4B4D-7CA3-9044-876B-883B54F8677D}" type="slidenum">
              <a:rPr/>
              <a:t>7</a:t>
            </a:fld>
            <a:endParaRPr/>
          </a:p>
        </p:txBody>
      </p:sp>
      <p:sp>
        <p:nvSpPr>
          <p:cNvPr id="118" name="Shape 118"/>
          <p:cNvSpPr/>
          <p:nvPr/>
        </p:nvSpPr>
        <p:spPr>
          <a:xfrm>
            <a:off x="695499" y="547216"/>
            <a:ext cx="22993001" cy="3623192"/>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es" sz="8600" b="1" i="0" strike="noStrike" cap="none" spc="0" baseline="0" dirty="0">
                <a:solidFill>
                  <a:srgbClr val="496F63"/>
                </a:solidFill>
                <a:effectLst/>
                <a:latin typeface="Arial"/>
                <a:ea typeface="Arial"/>
                <a:cs typeface="Arial"/>
              </a:rPr>
              <a:t>Principales premisas del </a:t>
            </a:r>
            <a:r>
              <a:rPr lang="es-ES" sz="8600" dirty="0">
                <a:solidFill>
                  <a:srgbClr val="496F63"/>
                </a:solidFill>
                <a:latin typeface="Arial"/>
                <a:ea typeface="Arial"/>
                <a:cs typeface="Arial"/>
              </a:rPr>
              <a:t>LEAN Marketing</a:t>
            </a:r>
            <a:r>
              <a:rPr lang="es" sz="8600" dirty="0">
                <a:solidFill>
                  <a:srgbClr val="496F63"/>
                </a:solidFill>
                <a:latin typeface="Arial"/>
                <a:ea typeface="Arial"/>
                <a:cs typeface="Arial"/>
              </a:rPr>
              <a:t> :</a:t>
            </a:r>
            <a:endParaRPr sz="8600" dirty="0">
              <a:solidFill>
                <a:srgbClr val="496F63"/>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6EA6CDEC-B926-4499-80ED-CFD9CBE93588}"/>
              </a:ext>
            </a:extLst>
          </p:cNvPr>
          <p:cNvSpPr/>
          <p:nvPr/>
        </p:nvSpPr>
        <p:spPr>
          <a:xfrm>
            <a:off x="640975" y="2670366"/>
            <a:ext cx="12507467" cy="8894743"/>
          </a:xfrm>
          <a:prstGeom prst="rect">
            <a:avLst/>
          </a:prstGeom>
        </p:spPr>
        <p:txBody>
          <a:bodyPr wrap="square">
            <a:spAutoFit/>
          </a:bodyPr>
          <a:lstStyle/>
          <a:p>
            <a:pPr marL="571500" indent="-571500" algn="l">
              <a:buFont typeface="Arial" panose="020B0604020202020204" pitchFamily="34" charset="0"/>
              <a:buChar char="•"/>
            </a:pPr>
            <a:r>
              <a:rPr lang="es" sz="4400" b="1" i="0" strike="noStrike" cap="none" spc="0" baseline="0" dirty="0">
                <a:solidFill>
                  <a:srgbClr val="496F63"/>
                </a:solidFill>
                <a:effectLst/>
              </a:rPr>
              <a:t>rápido desarrollo - metodología basada en ciclos, </a:t>
            </a:r>
            <a:r>
              <a:rPr lang="es" sz="4400" b="1" i="1" strike="noStrike" cap="none" spc="0" baseline="0" dirty="0">
                <a:solidFill>
                  <a:srgbClr val="496F63"/>
                </a:solidFill>
                <a:effectLst/>
              </a:rPr>
              <a:t>sprints.</a:t>
            </a:r>
          </a:p>
          <a:p>
            <a:pPr marL="571500" indent="-571500" algn="l">
              <a:buFont typeface="Arial" panose="020B0604020202020204" pitchFamily="34" charset="0"/>
              <a:buChar char="•"/>
            </a:pPr>
            <a:r>
              <a:rPr lang="es" sz="4400" b="1" i="0" strike="noStrike" cap="none" spc="0" baseline="0" dirty="0">
                <a:solidFill>
                  <a:srgbClr val="496F63"/>
                </a:solidFill>
                <a:effectLst/>
              </a:rPr>
              <a:t>orientación por objetivos.</a:t>
            </a:r>
          </a:p>
          <a:p>
            <a:pPr marL="571500" indent="-571500" algn="l">
              <a:buFont typeface="Arial" panose="020B0604020202020204" pitchFamily="34" charset="0"/>
              <a:buChar char="•"/>
            </a:pPr>
            <a:r>
              <a:rPr lang="es" sz="4400" b="1" i="0" strike="noStrike" cap="none" spc="0" baseline="0" dirty="0">
                <a:solidFill>
                  <a:srgbClr val="496F63"/>
                </a:solidFill>
                <a:effectLst/>
              </a:rPr>
              <a:t>priorización de las acciones - un calendario específico.</a:t>
            </a:r>
          </a:p>
          <a:p>
            <a:pPr marL="571500" indent="-571500" algn="l">
              <a:buFont typeface="Arial" panose="020B0604020202020204" pitchFamily="34" charset="0"/>
              <a:buChar char="•"/>
            </a:pPr>
            <a:r>
              <a:rPr lang="es" sz="4400" b="1" i="0" strike="noStrike" cap="none" spc="0" baseline="0" dirty="0">
                <a:solidFill>
                  <a:srgbClr val="496F63"/>
                </a:solidFill>
                <a:effectLst/>
              </a:rPr>
              <a:t>maximizar la eficacia minimizando el tiempo y el dinero.</a:t>
            </a:r>
          </a:p>
          <a:p>
            <a:pPr marL="571500" indent="-571500" algn="l">
              <a:buFont typeface="Arial" panose="020B0604020202020204" pitchFamily="34" charset="0"/>
              <a:buChar char="•"/>
            </a:pPr>
            <a:r>
              <a:rPr lang="es" sz="4400" b="1" i="0" strike="noStrike" cap="none" spc="0" baseline="0" dirty="0">
                <a:solidFill>
                  <a:srgbClr val="496F63"/>
                </a:solidFill>
                <a:effectLst/>
              </a:rPr>
              <a:t>recopilar el feedback de los probadores y los usuarios.</a:t>
            </a:r>
          </a:p>
          <a:p>
            <a:pPr marL="571500" indent="-571500" algn="l">
              <a:buFont typeface="Arial" panose="020B0604020202020204" pitchFamily="34" charset="0"/>
              <a:buChar char="•"/>
            </a:pPr>
            <a:r>
              <a:rPr lang="es" sz="4400" b="1" i="0" strike="noStrike" cap="none" spc="0" baseline="0" dirty="0">
                <a:solidFill>
                  <a:srgbClr val="496F63"/>
                </a:solidFill>
                <a:effectLst/>
              </a:rPr>
              <a:t>ensayos continuos de la versión beta del producto hasta su forma final.</a:t>
            </a:r>
            <a:endParaRPr lang="pl-PL" sz="4400" b="1" dirty="0">
              <a:solidFill>
                <a:srgbClr val="496F63"/>
              </a:solidFill>
            </a:endParaRPr>
          </a:p>
          <a:p>
            <a:pPr marL="571500" indent="-571500" algn="l">
              <a:buFont typeface="Arial" panose="020B0604020202020204" pitchFamily="34" charset="0"/>
              <a:buChar char="•"/>
            </a:pPr>
            <a:r>
              <a:rPr lang="es" sz="4400" b="1" i="0" strike="noStrike" cap="none" spc="0" baseline="0" dirty="0">
                <a:solidFill>
                  <a:srgbClr val="496F63"/>
                </a:solidFill>
                <a:effectLst/>
              </a:rPr>
              <a:t>modernidad y plena transparencia de las actividades.</a:t>
            </a:r>
          </a:p>
        </p:txBody>
      </p:sp>
      <p:sp>
        <p:nvSpPr>
          <p:cNvPr id="16" name="Rectangle 1">
            <a:extLst>
              <a:ext uri="{FF2B5EF4-FFF2-40B4-BE49-F238E27FC236}">
                <a16:creationId xmlns:a16="http://schemas.microsoft.com/office/drawing/2014/main" id="{34E4DD38-FF4C-4EC2-9797-B77343AB54FE}"/>
              </a:ext>
            </a:extLst>
          </p:cNvPr>
          <p:cNvSpPr/>
          <p:nvPr/>
        </p:nvSpPr>
        <p:spPr>
          <a:xfrm>
            <a:off x="-380662" y="12743309"/>
            <a:ext cx="19489376" cy="457200"/>
          </a:xfrm>
          <a:prstGeom prst="rect">
            <a:avLst/>
          </a:prstGeom>
        </p:spPr>
        <p:txBody>
          <a:bodyPr wrap="square">
            <a:spAutoFit/>
          </a:bodyPr>
          <a:lstStyle/>
          <a:p>
            <a:pPr algn="ctr" fontAlgn="base"/>
            <a:r>
              <a:rPr lang="es" sz="2400" b="1" i="0" strike="noStrike" cap="none" spc="0" baseline="0" dirty="0">
                <a:solidFill>
                  <a:srgbClr val="A6A7AC"/>
                </a:solidFill>
                <a:effectLst/>
                <a:latin typeface="Arial"/>
                <a:ea typeface="Arial"/>
                <a:cs typeface="Arial"/>
              </a:rPr>
              <a:t>Fuente: https://www.marketing-automation.pl/</a:t>
            </a:r>
            <a:r>
              <a:rPr lang="es-ES" sz="2400" b="1" i="0" strike="noStrike" cap="none" spc="0" baseline="0" dirty="0">
                <a:solidFill>
                  <a:srgbClr val="A6A7AC"/>
                </a:solidFill>
                <a:effectLst/>
                <a:latin typeface="Arial"/>
                <a:ea typeface="Arial"/>
                <a:cs typeface="Arial"/>
              </a:rPr>
              <a:t>LEAN</a:t>
            </a:r>
            <a:r>
              <a:rPr lang="es" sz="2400" b="1" i="0" strike="noStrike" cap="none" spc="0" baseline="0" dirty="0">
                <a:solidFill>
                  <a:srgbClr val="A6A7AC"/>
                </a:solidFill>
                <a:effectLst/>
                <a:latin typeface="Arial"/>
                <a:ea typeface="Arial"/>
                <a:cs typeface="Arial"/>
              </a:rPr>
              <a:t>-marketing-niskobudzetowe-rozwiazanie-tylko-dla-start-upow/</a:t>
            </a:r>
            <a:endParaRPr lang="en-IE" sz="2400" b="1" kern="1200" dirty="0">
              <a:solidFill>
                <a:schemeClr val="tx1"/>
              </a:solidFill>
              <a:latin typeface="Arial" panose="020B0604020202020204" pitchFamily="34" charset="0"/>
              <a:cs typeface="Arial" panose="020B0604020202020204" pitchFamily="34" charset="0"/>
              <a:sym typeface="Quattrocento Sans"/>
            </a:endParaRPr>
          </a:p>
        </p:txBody>
      </p:sp>
      <p:sp>
        <p:nvSpPr>
          <p:cNvPr id="2" name="Prostokąt 1">
            <a:extLst>
              <a:ext uri="{FF2B5EF4-FFF2-40B4-BE49-F238E27FC236}">
                <a16:creationId xmlns:a16="http://schemas.microsoft.com/office/drawing/2014/main" id="{A379EBCA-C05F-4562-9661-24313602E0B7}"/>
              </a:ext>
            </a:extLst>
          </p:cNvPr>
          <p:cNvSpPr/>
          <p:nvPr/>
        </p:nvSpPr>
        <p:spPr>
          <a:xfrm>
            <a:off x="13147964" y="2358812"/>
            <a:ext cx="8239442" cy="2400657"/>
          </a:xfrm>
          <a:prstGeom prst="rect">
            <a:avLst/>
          </a:prstGeom>
        </p:spPr>
        <p:txBody>
          <a:bodyPr wrap="square">
            <a:spAutoFit/>
          </a:bodyPr>
          <a:lstStyle/>
          <a:p>
            <a:pPr algn="ctr"/>
            <a:r>
              <a:rPr lang="es" sz="7500" b="1" i="0" strike="noStrike" cap="none" spc="0" baseline="0" dirty="0">
                <a:solidFill>
                  <a:srgbClr val="FF0000"/>
                </a:solidFill>
                <a:effectLst/>
                <a:latin typeface="PT Sans"/>
                <a:ea typeface="PT Sans"/>
                <a:cs typeface="PT Sans"/>
              </a:rPr>
              <a:t>El </a:t>
            </a:r>
            <a:r>
              <a:rPr lang="es" sz="7500" b="1" i="1" strike="noStrike" cap="none" spc="0" baseline="0" dirty="0">
                <a:solidFill>
                  <a:srgbClr val="FF0000"/>
                </a:solidFill>
                <a:effectLst/>
                <a:latin typeface="PT Sans"/>
                <a:ea typeface="PT Sans"/>
                <a:cs typeface="PT Sans"/>
              </a:rPr>
              <a:t>feedback</a:t>
            </a:r>
          </a:p>
          <a:p>
            <a:pPr algn="ctr"/>
            <a:r>
              <a:rPr lang="es" sz="7500" b="1" i="0" strike="noStrike" cap="none" spc="0" baseline="0" dirty="0">
                <a:solidFill>
                  <a:srgbClr val="FF0000"/>
                </a:solidFill>
                <a:effectLst/>
                <a:latin typeface="PT Sans"/>
                <a:ea typeface="PT Sans"/>
                <a:cs typeface="PT Sans"/>
              </a:rPr>
              <a:t>es el rey</a:t>
            </a:r>
          </a:p>
        </p:txBody>
      </p:sp>
      <p:sp>
        <p:nvSpPr>
          <p:cNvPr id="3" name="Prostokąt: ścięte rogi po przekątnej 2">
            <a:extLst>
              <a:ext uri="{FF2B5EF4-FFF2-40B4-BE49-F238E27FC236}">
                <a16:creationId xmlns:a16="http://schemas.microsoft.com/office/drawing/2014/main" id="{9A61AE2A-2AA1-418C-A9EE-8A3128357B25}"/>
              </a:ext>
            </a:extLst>
          </p:cNvPr>
          <p:cNvSpPr/>
          <p:nvPr/>
        </p:nvSpPr>
        <p:spPr>
          <a:xfrm>
            <a:off x="13810593" y="6589986"/>
            <a:ext cx="10279117" cy="5775342"/>
          </a:xfrm>
          <a:prstGeom prst="snip2DiagRect">
            <a:avLst>
              <a:gd name="adj1" fmla="val 0"/>
              <a:gd name="adj2" fmla="val 16667"/>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Prostokąt 3">
            <a:extLst>
              <a:ext uri="{FF2B5EF4-FFF2-40B4-BE49-F238E27FC236}">
                <a16:creationId xmlns:a16="http://schemas.microsoft.com/office/drawing/2014/main" id="{13842C10-0AFC-4770-888D-BA59AE52CD4C}"/>
              </a:ext>
            </a:extLst>
          </p:cNvPr>
          <p:cNvSpPr/>
          <p:nvPr/>
        </p:nvSpPr>
        <p:spPr>
          <a:xfrm>
            <a:off x="14067756" y="7077000"/>
            <a:ext cx="9764790" cy="4801314"/>
          </a:xfrm>
          <a:prstGeom prst="rect">
            <a:avLst/>
          </a:prstGeom>
        </p:spPr>
        <p:txBody>
          <a:bodyPr wrap="square">
            <a:spAutoFit/>
          </a:bodyPr>
          <a:lstStyle/>
          <a:p>
            <a:pPr algn="l"/>
            <a:r>
              <a:rPr lang="es" sz="3300" b="1" i="0" strike="noStrike" cap="none" spc="0" baseline="0" dirty="0">
                <a:solidFill>
                  <a:srgbClr val="496F63"/>
                </a:solidFill>
                <a:effectLst/>
              </a:rPr>
              <a:t>¿Qué tipo de acciones se pueden llevar a cabo </a:t>
            </a:r>
            <a:endParaRPr lang="pl-PL" sz="3300" b="1" dirty="0">
              <a:solidFill>
                <a:srgbClr val="496F63"/>
              </a:solidFill>
            </a:endParaRPr>
          </a:p>
          <a:p>
            <a:pPr algn="l"/>
            <a:r>
              <a:rPr lang="es" sz="3300" b="1" i="0" strike="noStrike" cap="none" spc="0" baseline="0" dirty="0">
                <a:solidFill>
                  <a:srgbClr val="496F63"/>
                </a:solidFill>
                <a:effectLst/>
              </a:rPr>
              <a:t>para </a:t>
            </a:r>
            <a:r>
              <a:rPr lang="es" sz="3300" b="1" dirty="0">
                <a:solidFill>
                  <a:srgbClr val="496F63"/>
                </a:solidFill>
              </a:rPr>
              <a:t>recopilar</a:t>
            </a:r>
            <a:r>
              <a:rPr lang="es" sz="3300" b="1" i="0" strike="noStrike" cap="none" spc="0" baseline="0" dirty="0">
                <a:solidFill>
                  <a:srgbClr val="496F63"/>
                </a:solidFill>
                <a:effectLst/>
              </a:rPr>
              <a:t> opiniones?</a:t>
            </a:r>
            <a:endParaRPr lang="pl-PL" sz="3300" b="1" dirty="0">
              <a:solidFill>
                <a:srgbClr val="496F63"/>
              </a:solidFill>
            </a:endParaRPr>
          </a:p>
          <a:p>
            <a:pPr marL="571500" indent="-571500" algn="l">
              <a:buFont typeface="Arial" panose="020B0604020202020204" pitchFamily="34" charset="0"/>
              <a:buChar char="•"/>
            </a:pPr>
            <a:r>
              <a:rPr lang="es" sz="3000" b="0" i="0" strike="noStrike" cap="none" spc="0" baseline="0" dirty="0">
                <a:solidFill>
                  <a:srgbClr val="496F63"/>
                </a:solidFill>
                <a:effectLst/>
              </a:rPr>
              <a:t>lanzamiento de productos y ensayos de</a:t>
            </a:r>
            <a:r>
              <a:rPr lang="es" sz="3000" b="0" i="0" strike="noStrike" cap="none" spc="0" dirty="0">
                <a:solidFill>
                  <a:srgbClr val="496F63"/>
                </a:solidFill>
                <a:effectLst/>
              </a:rPr>
              <a:t> versión</a:t>
            </a:r>
            <a:r>
              <a:rPr lang="es" sz="3000" b="0" i="0" strike="noStrike" cap="none" spc="0" baseline="0" dirty="0">
                <a:solidFill>
                  <a:srgbClr val="496F63"/>
                </a:solidFill>
                <a:effectLst/>
              </a:rPr>
              <a:t> beta</a:t>
            </a:r>
            <a:endParaRPr lang="pl-PL" sz="3000" dirty="0">
              <a:solidFill>
                <a:srgbClr val="496F63"/>
              </a:solidFill>
            </a:endParaRPr>
          </a:p>
          <a:p>
            <a:pPr marL="571500" indent="-571500" algn="l">
              <a:buFont typeface="Arial" panose="020B0604020202020204" pitchFamily="34" charset="0"/>
              <a:buChar char="•"/>
            </a:pPr>
            <a:r>
              <a:rPr lang="es-ES" sz="3000" b="0" i="0" strike="noStrike" cap="none" spc="0" baseline="0" dirty="0" err="1">
                <a:solidFill>
                  <a:srgbClr val="496F63"/>
                </a:solidFill>
                <a:effectLst/>
              </a:rPr>
              <a:t>Feedback</a:t>
            </a:r>
            <a:r>
              <a:rPr lang="es-ES" sz="3000" b="0" i="0" strike="noStrike" cap="none" spc="0" baseline="0" dirty="0">
                <a:solidFill>
                  <a:srgbClr val="496F63"/>
                </a:solidFill>
                <a:effectLst/>
              </a:rPr>
              <a:t> tras el lanzamient</a:t>
            </a:r>
            <a:r>
              <a:rPr lang="es-ES" sz="3000" dirty="0">
                <a:solidFill>
                  <a:srgbClr val="496F63"/>
                </a:solidFill>
              </a:rPr>
              <a:t>o / sistema de recogida de recomendaciones</a:t>
            </a:r>
            <a:endParaRPr lang="pl-PL" sz="3000" dirty="0">
              <a:solidFill>
                <a:srgbClr val="496F63"/>
              </a:solidFill>
            </a:endParaRPr>
          </a:p>
          <a:p>
            <a:pPr marL="571500" indent="-571500" algn="l">
              <a:buFont typeface="Arial" panose="020B0604020202020204" pitchFamily="34" charset="0"/>
              <a:buChar char="•"/>
            </a:pPr>
            <a:r>
              <a:rPr lang="es" sz="3000" b="0" i="0" strike="noStrike" cap="none" spc="0" baseline="0" dirty="0">
                <a:solidFill>
                  <a:srgbClr val="496F63"/>
                </a:solidFill>
                <a:effectLst/>
              </a:rPr>
              <a:t>publicidad </a:t>
            </a:r>
            <a:r>
              <a:rPr lang="es-ES" sz="3000" b="0" i="0" strike="noStrike" cap="none" spc="0" baseline="0" dirty="0">
                <a:solidFill>
                  <a:srgbClr val="496F63"/>
                </a:solidFill>
                <a:effectLst/>
              </a:rPr>
              <a:t>contextual</a:t>
            </a:r>
            <a:endParaRPr lang="pl-PL" sz="3000" dirty="0">
              <a:solidFill>
                <a:srgbClr val="496F63"/>
              </a:solidFill>
            </a:endParaRPr>
          </a:p>
          <a:p>
            <a:pPr marL="571500" indent="-571500" algn="l">
              <a:buFont typeface="Arial" panose="020B0604020202020204" pitchFamily="34" charset="0"/>
              <a:buChar char="•"/>
            </a:pPr>
            <a:r>
              <a:rPr lang="es" sz="3000" b="0" i="0" strike="noStrike" cap="none" spc="0" baseline="0" dirty="0">
                <a:solidFill>
                  <a:srgbClr val="496F63"/>
                </a:solidFill>
                <a:effectLst/>
              </a:rPr>
              <a:t>portales de negocios - anuncios de Adwords</a:t>
            </a:r>
            <a:endParaRPr lang="pl-PL" sz="3000" dirty="0">
              <a:solidFill>
                <a:srgbClr val="496F63"/>
              </a:solidFill>
            </a:endParaRPr>
          </a:p>
          <a:p>
            <a:pPr marL="571500" indent="-571500" algn="l">
              <a:buFont typeface="Arial" panose="020B0604020202020204" pitchFamily="34" charset="0"/>
              <a:buChar char="•"/>
            </a:pPr>
            <a:r>
              <a:rPr lang="es" sz="3000" b="0" i="0" strike="noStrike" cap="none" spc="0" baseline="0" dirty="0">
                <a:solidFill>
                  <a:srgbClr val="496F63"/>
                </a:solidFill>
                <a:effectLst/>
              </a:rPr>
              <a:t>reuniones con un pequeño grupo de aficionados y entusiastas</a:t>
            </a:r>
            <a:endParaRPr lang="pl-PL" sz="3000" dirty="0">
              <a:solidFill>
                <a:srgbClr val="496F63"/>
              </a:solidFill>
            </a:endParaRPr>
          </a:p>
          <a:p>
            <a:pPr marL="571500" indent="-571500" algn="l">
              <a:buFont typeface="Arial" panose="020B0604020202020204" pitchFamily="34" charset="0"/>
              <a:buChar char="•"/>
            </a:pPr>
            <a:r>
              <a:rPr lang="es" sz="3000" b="0" i="0" strike="noStrike" cap="none" spc="0" baseline="0" dirty="0">
                <a:solidFill>
                  <a:srgbClr val="496F63"/>
                </a:solidFill>
                <a:effectLst/>
              </a:rPr>
              <a:t>actividad en forums</a:t>
            </a:r>
            <a:endParaRPr lang="pl-PL" sz="3000" dirty="0">
              <a:solidFill>
                <a:srgbClr val="496F63"/>
              </a:solidFill>
            </a:endParaRPr>
          </a:p>
        </p:txBody>
      </p:sp>
      <p:pic>
        <p:nvPicPr>
          <p:cNvPr id="8" name="Obraz 7">
            <a:extLst>
              <a:ext uri="{FF2B5EF4-FFF2-40B4-BE49-F238E27FC236}">
                <a16:creationId xmlns:a16="http://schemas.microsoft.com/office/drawing/2014/main" id="{451146EF-C3A9-49BC-B4ED-E437206E25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28940" y="3708625"/>
            <a:ext cx="4148959" cy="2292300"/>
          </a:xfrm>
          <a:prstGeom prst="rect">
            <a:avLst/>
          </a:prstGeom>
        </p:spPr>
      </p:pic>
    </p:spTree>
    <p:extLst>
      <p:ext uri="{BB962C8B-B14F-4D97-AF65-F5344CB8AC3E}">
        <p14:creationId xmlns:p14="http://schemas.microsoft.com/office/powerpoint/2010/main" val="25880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1000"/>
                                        <p:tgtEl>
                                          <p:spTgt spid="5">
                                            <p:txEl>
                                              <p:pRg st="0" end="0"/>
                                            </p:txEl>
                                          </p:spTgt>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1000"/>
                                        <p:tgtEl>
                                          <p:spTgt spid="5">
                                            <p:txEl>
                                              <p:pRg st="1" end="1"/>
                                            </p:txEl>
                                          </p:spTgt>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1000"/>
                                        <p:tgtEl>
                                          <p:spTgt spid="5">
                                            <p:txEl>
                                              <p:pRg st="2" end="2"/>
                                            </p:txEl>
                                          </p:spTgt>
                                        </p:tgtEl>
                                      </p:cBhvr>
                                    </p:animEffect>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up)">
                                      <p:cBhvr>
                                        <p:cTn id="27" dur="1000"/>
                                        <p:tgtEl>
                                          <p:spTgt spid="5">
                                            <p:txEl>
                                              <p:pRg st="3" end="3"/>
                                            </p:txEl>
                                          </p:spTgt>
                                        </p:tgtEl>
                                      </p:cBhvr>
                                    </p:animEffect>
                                  </p:childTnLst>
                                </p:cTn>
                              </p:par>
                            </p:childTnLst>
                          </p:cTn>
                        </p:par>
                      </p:childTnLst>
                    </p:cTn>
                  </p:par>
                  <p:par>
                    <p:cTn id="28" fill="hold" nodeType="clickPar">
                      <p:stCondLst>
                        <p:cond delay="indefinite"/>
                        <p:cond evt="onBegin" delay="0">
                          <p:tn val="27"/>
                        </p:cond>
                      </p:stCondLst>
                      <p:childTnLst>
                        <p:par>
                          <p:cTn id="29" fill="hold" nodeType="after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up)">
                                      <p:cBhvr>
                                        <p:cTn id="32" dur="1000"/>
                                        <p:tgtEl>
                                          <p:spTgt spid="5">
                                            <p:txEl>
                                              <p:pRg st="4" end="4"/>
                                            </p:txEl>
                                          </p:spTgt>
                                        </p:tgtEl>
                                      </p:cBhvr>
                                    </p:animEffect>
                                  </p:childTnLst>
                                </p:cTn>
                              </p:par>
                            </p:childTnLst>
                          </p:cTn>
                        </p:par>
                      </p:childTnLst>
                    </p:cTn>
                  </p:par>
                  <p:par>
                    <p:cTn id="33" fill="hold" nodeType="clickPar">
                      <p:stCondLst>
                        <p:cond delay="indefinite"/>
                        <p:cond evt="onBegin" delay="0">
                          <p:tn val="32"/>
                        </p:cond>
                      </p:stCondLst>
                      <p:childTnLst>
                        <p:par>
                          <p:cTn id="34" fill="hold" nodeType="after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up)">
                                      <p:cBhvr>
                                        <p:cTn id="37" dur="1000"/>
                                        <p:tgtEl>
                                          <p:spTgt spid="5">
                                            <p:txEl>
                                              <p:pRg st="5" end="5"/>
                                            </p:txEl>
                                          </p:spTgt>
                                        </p:tgtEl>
                                      </p:cBhvr>
                                    </p:animEffect>
                                  </p:childTnLst>
                                </p:cTn>
                              </p:par>
                            </p:childTnLst>
                          </p:cTn>
                        </p:par>
                      </p:childTnLst>
                    </p:cTn>
                  </p:par>
                  <p:par>
                    <p:cTn id="38" fill="hold" nodeType="clickPar">
                      <p:stCondLst>
                        <p:cond delay="indefinite"/>
                        <p:cond evt="onBegin" delay="0">
                          <p:tn val="37"/>
                        </p:cond>
                      </p:stCondLst>
                      <p:childTnLst>
                        <p:par>
                          <p:cTn id="39" fill="hold" nodeType="after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up)">
                                      <p:cBhvr>
                                        <p:cTn id="42" dur="1000"/>
                                        <p:tgtEl>
                                          <p:spTgt spid="5">
                                            <p:txEl>
                                              <p:pRg st="6" end="6"/>
                                            </p:txEl>
                                          </p:spTgt>
                                        </p:tgtEl>
                                      </p:cBhvr>
                                    </p:animEffect>
                                  </p:childTnLst>
                                </p:cTn>
                              </p:par>
                            </p:childTnLst>
                          </p:cTn>
                        </p:par>
                      </p:childTnLst>
                    </p:cTn>
                  </p:par>
                  <p:par>
                    <p:cTn id="43" fill="hold" nodeType="clickPar">
                      <p:stCondLst>
                        <p:cond delay="indefinite"/>
                        <p:cond evt="onBegin" delay="0">
                          <p:tn val="42"/>
                        </p:cond>
                      </p:stCondLst>
                      <p:childTnLst>
                        <p:par>
                          <p:cTn id="44" fill="hold" nodeType="after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childTnLst>
                          </p:cTn>
                        </p:par>
                        <p:par>
                          <p:cTn id="50" fill="hold" nodeType="afterGroup">
                            <p:stCondLst>
                              <p:cond delay="500"/>
                            </p:stCondLst>
                            <p:childTnLst>
                              <p:par>
                                <p:cTn id="51" presetID="42" presetClass="entr" presetSubtype="0"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cond evt="onBegin" delay="0">
                          <p:tn val="55"/>
                        </p:cond>
                      </p:stCondLst>
                      <p:childTnLst>
                        <p:par>
                          <p:cTn id="57" fill="hold" nodeType="after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childTnLst>
                          </p:cTn>
                        </p:par>
                        <p:par>
                          <p:cTn id="61" fill="hold" nodeType="afterGroup">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4">
                                            <p:txEl>
                                              <p:pRg st="0" end="0"/>
                                            </p:txEl>
                                          </p:spTgt>
                                        </p:tgtEl>
                                        <p:attrNameLst>
                                          <p:attrName>style.visibility</p:attrName>
                                        </p:attrNameLst>
                                      </p:cBhvr>
                                      <p:to>
                                        <p:strVal val="visible"/>
                                      </p:to>
                                    </p:set>
                                    <p:animEffect transition="in" filter="wipe(up)">
                                      <p:cBhvr>
                                        <p:cTn id="64" dur="500"/>
                                        <p:tgtEl>
                                          <p:spTgt spid="4">
                                            <p:txEl>
                                              <p:pRg st="0" end="0"/>
                                            </p:txEl>
                                          </p:spTgt>
                                        </p:tgtEl>
                                      </p:cBhvr>
                                    </p:animEffect>
                                  </p:childTnLst>
                                </p:cTn>
                              </p:par>
                            </p:childTnLst>
                          </p:cTn>
                        </p:par>
                        <p:par>
                          <p:cTn id="65" fill="hold" nodeType="afterGroup">
                            <p:stCondLst>
                              <p:cond delay="1000"/>
                            </p:stCondLst>
                            <p:childTnLst>
                              <p:par>
                                <p:cTn id="66" presetID="22" presetClass="entr" presetSubtype="1" fill="hold" grpId="0" nodeType="afterEffect">
                                  <p:stCondLst>
                                    <p:cond delay="0"/>
                                  </p:stCondLst>
                                  <p:childTnLst>
                                    <p:set>
                                      <p:cBhvr>
                                        <p:cTn id="67" dur="1" fill="hold">
                                          <p:stCondLst>
                                            <p:cond delay="0"/>
                                          </p:stCondLst>
                                        </p:cTn>
                                        <p:tgtEl>
                                          <p:spTgt spid="4">
                                            <p:txEl>
                                              <p:pRg st="1" end="1"/>
                                            </p:txEl>
                                          </p:spTgt>
                                        </p:tgtEl>
                                        <p:attrNameLst>
                                          <p:attrName>style.visibility</p:attrName>
                                        </p:attrNameLst>
                                      </p:cBhvr>
                                      <p:to>
                                        <p:strVal val="visible"/>
                                      </p:to>
                                    </p:set>
                                    <p:animEffect transition="in" filter="wipe(up)">
                                      <p:cBhvr>
                                        <p:cTn id="68" dur="500"/>
                                        <p:tgtEl>
                                          <p:spTgt spid="4">
                                            <p:txEl>
                                              <p:pRg st="1" end="1"/>
                                            </p:txEl>
                                          </p:spTgt>
                                        </p:tgtEl>
                                      </p:cBhvr>
                                    </p:animEffect>
                                  </p:childTnLst>
                                </p:cTn>
                              </p:par>
                            </p:childTnLst>
                          </p:cTn>
                        </p:par>
                      </p:childTnLst>
                    </p:cTn>
                  </p:par>
                  <p:par>
                    <p:cTn id="69" fill="hold" nodeType="clickPar">
                      <p:stCondLst>
                        <p:cond delay="indefinite"/>
                        <p:cond evt="onBegin" delay="0">
                          <p:tn val="68"/>
                        </p:cond>
                      </p:stCondLst>
                      <p:childTnLst>
                        <p:par>
                          <p:cTn id="70" fill="hold" nodeType="afterGroup">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animEffect transition="in" filter="wipe(up)">
                                      <p:cBhvr>
                                        <p:cTn id="73" dur="1000"/>
                                        <p:tgtEl>
                                          <p:spTgt spid="4">
                                            <p:txEl>
                                              <p:pRg st="2" end="2"/>
                                            </p:txEl>
                                          </p:spTgt>
                                        </p:tgtEl>
                                      </p:cBhvr>
                                    </p:animEffect>
                                  </p:childTnLst>
                                </p:cTn>
                              </p:par>
                            </p:childTnLst>
                          </p:cTn>
                        </p:par>
                        <p:par>
                          <p:cTn id="74" fill="hold" nodeType="afterGroup">
                            <p:stCondLst>
                              <p:cond delay="1000"/>
                            </p:stCondLst>
                            <p:childTnLst>
                              <p:par>
                                <p:cTn id="75" presetID="22" presetClass="entr" presetSubtype="1" fill="hold" grpId="0" nodeType="after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Effect transition="in" filter="wipe(up)">
                                      <p:cBhvr>
                                        <p:cTn id="77" dur="1000"/>
                                        <p:tgtEl>
                                          <p:spTgt spid="4">
                                            <p:txEl>
                                              <p:pRg st="3" end="3"/>
                                            </p:txEl>
                                          </p:spTgt>
                                        </p:tgtEl>
                                      </p:cBhvr>
                                    </p:animEffect>
                                  </p:childTnLst>
                                </p:cTn>
                              </p:par>
                            </p:childTnLst>
                          </p:cTn>
                        </p:par>
                        <p:par>
                          <p:cTn id="78" fill="hold" nodeType="afterGroup">
                            <p:stCondLst>
                              <p:cond delay="2000"/>
                            </p:stCondLst>
                            <p:childTnLst>
                              <p:par>
                                <p:cTn id="79" presetID="22" presetClass="entr" presetSubtype="1" fill="hold" grpId="0" nodeType="afterEffect">
                                  <p:stCondLst>
                                    <p:cond delay="0"/>
                                  </p:stCondLst>
                                  <p:childTnLst>
                                    <p:set>
                                      <p:cBhvr>
                                        <p:cTn id="80" dur="1" fill="hold">
                                          <p:stCondLst>
                                            <p:cond delay="0"/>
                                          </p:stCondLst>
                                        </p:cTn>
                                        <p:tgtEl>
                                          <p:spTgt spid="4">
                                            <p:txEl>
                                              <p:pRg st="4" end="4"/>
                                            </p:txEl>
                                          </p:spTgt>
                                        </p:tgtEl>
                                        <p:attrNameLst>
                                          <p:attrName>style.visibility</p:attrName>
                                        </p:attrNameLst>
                                      </p:cBhvr>
                                      <p:to>
                                        <p:strVal val="visible"/>
                                      </p:to>
                                    </p:set>
                                    <p:animEffect transition="in" filter="wipe(up)">
                                      <p:cBhvr>
                                        <p:cTn id="81" dur="1000"/>
                                        <p:tgtEl>
                                          <p:spTgt spid="4">
                                            <p:txEl>
                                              <p:pRg st="4" end="4"/>
                                            </p:txEl>
                                          </p:spTgt>
                                        </p:tgtEl>
                                      </p:cBhvr>
                                    </p:animEffect>
                                  </p:childTnLst>
                                </p:cTn>
                              </p:par>
                            </p:childTnLst>
                          </p:cTn>
                        </p:par>
                        <p:par>
                          <p:cTn id="82" fill="hold" nodeType="afterGroup">
                            <p:stCondLst>
                              <p:cond delay="3000"/>
                            </p:stCondLst>
                            <p:childTnLst>
                              <p:par>
                                <p:cTn id="83" presetID="22" presetClass="entr" presetSubtype="1" fill="hold" grpId="0" nodeType="afterEffect">
                                  <p:stCondLst>
                                    <p:cond delay="0"/>
                                  </p:stCondLst>
                                  <p:childTnLst>
                                    <p:set>
                                      <p:cBhvr>
                                        <p:cTn id="84" dur="1" fill="hold">
                                          <p:stCondLst>
                                            <p:cond delay="0"/>
                                          </p:stCondLst>
                                        </p:cTn>
                                        <p:tgtEl>
                                          <p:spTgt spid="4">
                                            <p:txEl>
                                              <p:pRg st="5" end="5"/>
                                            </p:txEl>
                                          </p:spTgt>
                                        </p:tgtEl>
                                        <p:attrNameLst>
                                          <p:attrName>style.visibility</p:attrName>
                                        </p:attrNameLst>
                                      </p:cBhvr>
                                      <p:to>
                                        <p:strVal val="visible"/>
                                      </p:to>
                                    </p:set>
                                    <p:animEffect transition="in" filter="wipe(up)">
                                      <p:cBhvr>
                                        <p:cTn id="85" dur="1000"/>
                                        <p:tgtEl>
                                          <p:spTgt spid="4">
                                            <p:txEl>
                                              <p:pRg st="5" end="5"/>
                                            </p:txEl>
                                          </p:spTgt>
                                        </p:tgtEl>
                                      </p:cBhvr>
                                    </p:animEffect>
                                  </p:childTnLst>
                                </p:cTn>
                              </p:par>
                            </p:childTnLst>
                          </p:cTn>
                        </p:par>
                        <p:par>
                          <p:cTn id="86" fill="hold" nodeType="afterGroup">
                            <p:stCondLst>
                              <p:cond delay="4000"/>
                            </p:stCondLst>
                            <p:childTnLst>
                              <p:par>
                                <p:cTn id="87" presetID="22" presetClass="entr" presetSubtype="1" fill="hold" grpId="0" nodeType="afterEffect">
                                  <p:stCondLst>
                                    <p:cond delay="0"/>
                                  </p:stCondLst>
                                  <p:childTnLst>
                                    <p:set>
                                      <p:cBhvr>
                                        <p:cTn id="88" dur="1" fill="hold">
                                          <p:stCondLst>
                                            <p:cond delay="0"/>
                                          </p:stCondLst>
                                        </p:cTn>
                                        <p:tgtEl>
                                          <p:spTgt spid="4">
                                            <p:txEl>
                                              <p:pRg st="6" end="6"/>
                                            </p:txEl>
                                          </p:spTgt>
                                        </p:tgtEl>
                                        <p:attrNameLst>
                                          <p:attrName>style.visibility</p:attrName>
                                        </p:attrNameLst>
                                      </p:cBhvr>
                                      <p:to>
                                        <p:strVal val="visible"/>
                                      </p:to>
                                    </p:set>
                                    <p:animEffect transition="in" filter="wipe(up)">
                                      <p:cBhvr>
                                        <p:cTn id="89" dur="1000"/>
                                        <p:tgtEl>
                                          <p:spTgt spid="4">
                                            <p:txEl>
                                              <p:pRg st="6" end="6"/>
                                            </p:txEl>
                                          </p:spTgt>
                                        </p:tgtEl>
                                      </p:cBhvr>
                                    </p:animEffect>
                                  </p:childTnLst>
                                </p:cTn>
                              </p:par>
                            </p:childTnLst>
                          </p:cTn>
                        </p:par>
                        <p:par>
                          <p:cTn id="90" fill="hold" nodeType="afterGroup">
                            <p:stCondLst>
                              <p:cond delay="5000"/>
                            </p:stCondLst>
                            <p:childTnLst>
                              <p:par>
                                <p:cTn id="91" presetID="22" presetClass="entr" presetSubtype="1" fill="hold" grpId="0" nodeType="afterEffect">
                                  <p:stCondLst>
                                    <p:cond delay="0"/>
                                  </p:stCondLst>
                                  <p:childTnLst>
                                    <p:set>
                                      <p:cBhvr>
                                        <p:cTn id="92" dur="1" fill="hold">
                                          <p:stCondLst>
                                            <p:cond delay="0"/>
                                          </p:stCondLst>
                                        </p:cTn>
                                        <p:tgtEl>
                                          <p:spTgt spid="4">
                                            <p:txEl>
                                              <p:pRg st="7" end="7"/>
                                            </p:txEl>
                                          </p:spTgt>
                                        </p:tgtEl>
                                        <p:attrNameLst>
                                          <p:attrName>style.visibility</p:attrName>
                                        </p:attrNameLst>
                                      </p:cBhvr>
                                      <p:to>
                                        <p:strVal val="visible"/>
                                      </p:to>
                                    </p:set>
                                    <p:animEffect transition="in" filter="wipe(up)">
                                      <p:cBhvr>
                                        <p:cTn id="93" dur="1000"/>
                                        <p:tgtEl>
                                          <p:spTgt spid="4">
                                            <p:txEl>
                                              <p:pRg st="7" end="7"/>
                                            </p:txEl>
                                          </p:spTgt>
                                        </p:tgtEl>
                                      </p:cBhvr>
                                    </p:animEffect>
                                  </p:childTnLst>
                                </p:cTn>
                              </p:par>
                            </p:childTnLst>
                          </p:cTn>
                        </p:par>
                        <p:par>
                          <p:cTn id="94" fill="hold" nodeType="afterGroup">
                            <p:stCondLst>
                              <p:cond delay="6000"/>
                            </p:stCondLst>
                            <p:childTnLst>
                              <p:par>
                                <p:cTn id="95" presetID="10"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5" grpId="0" uiExpand="1" build="p"/>
      <p:bldP spid="16" grpId="0"/>
      <p:bldP spid="2" grpId="0"/>
      <p:bldP spid="3" grpId="0" animBg="1"/>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a:lstStyle/>
          <a:p>
            <a:fld id="{86CB4B4D-7CA3-9044-876B-883B54F8677D}" type="slidenum">
              <a:rPr/>
              <a:t>8</a:t>
            </a:fld>
            <a:endParaRPr/>
          </a:p>
        </p:txBody>
      </p:sp>
      <p:sp>
        <p:nvSpPr>
          <p:cNvPr id="131" name="Shape 131"/>
          <p:cNvSpPr/>
          <p:nvPr/>
        </p:nvSpPr>
        <p:spPr>
          <a:xfrm>
            <a:off x="6953619" y="2557590"/>
            <a:ext cx="17086514" cy="6400873"/>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Autofit/>
          </a:bodyPr>
          <a:lstStyle/>
          <a:p>
            <a:r>
              <a:rPr lang="es" sz="4000" b="1" i="0" strike="noStrike" cap="none" spc="0" baseline="0" dirty="0">
                <a:solidFill>
                  <a:srgbClr val="496F63"/>
                </a:solidFill>
                <a:effectLst/>
                <a:latin typeface="PT Sans"/>
                <a:ea typeface="PT Sans"/>
                <a:cs typeface="PT Sans"/>
              </a:rPr>
              <a:t>1. Invertir sólo en lo que es importante</a:t>
            </a:r>
          </a:p>
          <a:p>
            <a:r>
              <a:rPr lang="es" sz="3800" b="0" i="0" strike="noStrike" cap="none" spc="0" baseline="0" dirty="0">
                <a:solidFill>
                  <a:srgbClr val="7A7C83"/>
                </a:solidFill>
                <a:effectLst/>
                <a:latin typeface="PT Sans"/>
                <a:ea typeface="PT Sans"/>
                <a:cs typeface="PT Sans"/>
              </a:rPr>
              <a:t>Cada vez que añadas una tarea de marketing a su lista de tareas pendientes, considera detenidamente si tus esfuerzos y recursos podrían emplearse mejor en otras oportunidades que pudieran dar mejores resultados.</a:t>
            </a:r>
          </a:p>
          <a:p>
            <a:endParaRPr lang="en-US" sz="4000" dirty="0"/>
          </a:p>
          <a:p>
            <a:r>
              <a:rPr lang="es" sz="4000" b="1" i="0" strike="noStrike" cap="none" spc="0" baseline="0" dirty="0">
                <a:solidFill>
                  <a:srgbClr val="496F63"/>
                </a:solidFill>
                <a:effectLst/>
                <a:latin typeface="PT Sans"/>
                <a:ea typeface="PT Sans"/>
                <a:cs typeface="PT Sans"/>
              </a:rPr>
              <a:t>2.  Domina el arte de las "pequeñas apuestas" </a:t>
            </a:r>
          </a:p>
          <a:p>
            <a:r>
              <a:rPr lang="es" sz="3800" b="0" i="0" strike="noStrike" cap="none" spc="0" baseline="0" dirty="0">
                <a:solidFill>
                  <a:srgbClr val="7A7C83"/>
                </a:solidFill>
                <a:effectLst/>
                <a:latin typeface="PT Sans"/>
                <a:ea typeface="PT Sans"/>
                <a:cs typeface="PT Sans"/>
              </a:rPr>
              <a:t>Según el empresario y autor Peter Sims, quién popularizó la idea, una "</a:t>
            </a:r>
            <a:r>
              <a:rPr lang="es" sz="3800" b="0" i="1" strike="noStrike" cap="none" spc="0" baseline="0" dirty="0">
                <a:solidFill>
                  <a:srgbClr val="7A7C83"/>
                </a:solidFill>
                <a:effectLst/>
                <a:latin typeface="PT Sans"/>
                <a:ea typeface="PT Sans"/>
                <a:cs typeface="PT Sans"/>
              </a:rPr>
              <a:t>pequeña apuesta</a:t>
            </a:r>
            <a:r>
              <a:rPr lang="es" sz="3800" b="0" i="0" strike="noStrike" cap="none" spc="0" baseline="0" dirty="0">
                <a:solidFill>
                  <a:srgbClr val="7A7C83"/>
                </a:solidFill>
                <a:effectLst/>
                <a:latin typeface="PT Sans"/>
                <a:ea typeface="PT Sans"/>
                <a:cs typeface="PT Sans"/>
              </a:rPr>
              <a:t>" es "</a:t>
            </a:r>
            <a:r>
              <a:rPr lang="es" sz="3800" b="0" i="1" strike="noStrike" cap="none" spc="0" baseline="0" dirty="0">
                <a:solidFill>
                  <a:srgbClr val="7A7C83"/>
                </a:solidFill>
                <a:effectLst/>
                <a:latin typeface="PT Sans"/>
                <a:ea typeface="PT Sans"/>
                <a:cs typeface="PT Sans"/>
              </a:rPr>
              <a:t>una acción de poco riesgo ejecutada para descubrir, desarrollar o probar una idea</a:t>
            </a:r>
            <a:r>
              <a:rPr lang="es" sz="3800" b="0" i="0" strike="noStrike" cap="none" spc="0" baseline="0" dirty="0">
                <a:solidFill>
                  <a:srgbClr val="7A7C83"/>
                </a:solidFill>
                <a:effectLst/>
                <a:latin typeface="PT Sans"/>
                <a:ea typeface="PT Sans"/>
                <a:cs typeface="PT Sans"/>
              </a:rPr>
              <a:t>". En vez de centrarte en las grandes victorias o en los enormes beneficios, conviene realizar pruebas de bajo coste y esfuerzo para ver si un canal o una táctica funcionan.</a:t>
            </a:r>
          </a:p>
        </p:txBody>
      </p:sp>
      <p:sp>
        <p:nvSpPr>
          <p:cNvPr id="128" name="Shape 128"/>
          <p:cNvSpPr/>
          <p:nvPr/>
        </p:nvSpPr>
        <p:spPr>
          <a:xfrm rot="342803">
            <a:off x="-2632231" y="-61958"/>
            <a:ext cx="10622168" cy="142987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30" name="Shape 130"/>
          <p:cNvSpPr/>
          <p:nvPr/>
        </p:nvSpPr>
        <p:spPr>
          <a:xfrm>
            <a:off x="1025" y="7087395"/>
            <a:ext cx="4608576" cy="7512881"/>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gn="ctr">
              <a:lnSpc>
                <a:spcPct val="120000"/>
              </a:lnSpc>
            </a:pPr>
            <a:r>
              <a:rPr lang="es" sz="2600" b="1" i="0" strike="noStrike" cap="none" spc="0" baseline="0" dirty="0">
                <a:solidFill>
                  <a:srgbClr val="FFFFFF"/>
                </a:solidFill>
                <a:effectLst/>
                <a:latin typeface="Arial"/>
                <a:ea typeface="Arial"/>
                <a:cs typeface="Arial"/>
              </a:rPr>
              <a:t>Ejemplo de una “pequeña apuesta”</a:t>
            </a:r>
          </a:p>
          <a:p>
            <a:pPr algn="ctr">
              <a:lnSpc>
                <a:spcPct val="120000"/>
              </a:lnSpc>
            </a:pPr>
            <a:r>
              <a:rPr lang="es" sz="2600" b="1" i="0" strike="noStrike" cap="none" spc="0" baseline="0" dirty="0">
                <a:solidFill>
                  <a:srgbClr val="FFFFFF"/>
                </a:solidFill>
                <a:effectLst/>
                <a:latin typeface="Arial"/>
                <a:ea typeface="Arial"/>
                <a:cs typeface="Arial"/>
              </a:rPr>
              <a:t>En lugar de pasar días ideando y escribiendo diez nuevos artículos para el blog de tu empresa, puedes enumerar unos cuantos temas que desees tratar y enviar la lista a tus lectores por correo electrónico o en las redes sociales. Pídeles que elijan cuáles quieren leer primero.</a:t>
            </a:r>
            <a:endParaRPr sz="2600" dirty="0">
              <a:solidFill>
                <a:srgbClr val="FFFFFF"/>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3F5A9E92-E73C-4250-A956-3BF97C9BDE97}"/>
              </a:ext>
            </a:extLst>
          </p:cNvPr>
          <p:cNvSpPr/>
          <p:nvPr/>
        </p:nvSpPr>
        <p:spPr>
          <a:xfrm>
            <a:off x="4592321" y="283780"/>
            <a:ext cx="16421918" cy="2246769"/>
          </a:xfrm>
          <a:prstGeom prst="rect">
            <a:avLst/>
          </a:prstGeom>
        </p:spPr>
        <p:txBody>
          <a:bodyPr wrap="square">
            <a:spAutoFit/>
          </a:bodyPr>
          <a:lstStyle/>
          <a:p>
            <a:pPr algn="l"/>
            <a:r>
              <a:rPr lang="es" sz="7000" b="1" i="0" strike="noStrike" cap="none" spc="0" baseline="0" dirty="0">
                <a:solidFill>
                  <a:srgbClr val="496F63"/>
                </a:solidFill>
                <a:effectLst/>
                <a:latin typeface="PT Sans"/>
                <a:ea typeface="PT Sans"/>
                <a:cs typeface="PT Sans"/>
              </a:rPr>
              <a:t>Principios rectores del </a:t>
            </a:r>
            <a:r>
              <a:rPr lang="es-ES" sz="7000" b="1" dirty="0">
                <a:solidFill>
                  <a:srgbClr val="496F63"/>
                </a:solidFill>
              </a:rPr>
              <a:t>LEAN</a:t>
            </a:r>
            <a:r>
              <a:rPr lang="es" sz="7000" b="1" dirty="0">
                <a:solidFill>
                  <a:srgbClr val="496F63"/>
                </a:solidFill>
              </a:rPr>
              <a:t> </a:t>
            </a:r>
            <a:r>
              <a:rPr lang="es-ES" sz="7000" b="1" dirty="0">
                <a:solidFill>
                  <a:srgbClr val="496F63"/>
                </a:solidFill>
              </a:rPr>
              <a:t>Marketing</a:t>
            </a:r>
            <a:r>
              <a:rPr lang="es" sz="7000" b="1" dirty="0">
                <a:solidFill>
                  <a:srgbClr val="496F63"/>
                </a:solidFill>
              </a:rPr>
              <a:t> para </a:t>
            </a:r>
            <a:r>
              <a:rPr lang="es" sz="7000" b="1" i="0" strike="noStrike" cap="none" spc="0" baseline="0" dirty="0">
                <a:solidFill>
                  <a:srgbClr val="496F63"/>
                </a:solidFill>
                <a:effectLst/>
                <a:latin typeface="PT Sans"/>
                <a:ea typeface="PT Sans"/>
                <a:cs typeface="PT Sans"/>
              </a:rPr>
              <a:t>pequeñas empresas</a:t>
            </a:r>
            <a:endParaRPr lang="pl-PL" sz="7000" b="1" dirty="0">
              <a:solidFill>
                <a:srgbClr val="496F63"/>
              </a:solidFill>
            </a:endParaRPr>
          </a:p>
        </p:txBody>
      </p:sp>
      <p:sp>
        <p:nvSpPr>
          <p:cNvPr id="12" name="Rectangle 1">
            <a:extLst>
              <a:ext uri="{FF2B5EF4-FFF2-40B4-BE49-F238E27FC236}">
                <a16:creationId xmlns:a16="http://schemas.microsoft.com/office/drawing/2014/main" id="{30F095E1-BB2F-410C-8870-5C9B577A542B}"/>
              </a:ext>
            </a:extLst>
          </p:cNvPr>
          <p:cNvSpPr/>
          <p:nvPr/>
        </p:nvSpPr>
        <p:spPr>
          <a:xfrm>
            <a:off x="8562086" y="12742720"/>
            <a:ext cx="14721419" cy="822960"/>
          </a:xfrm>
          <a:prstGeom prst="rect">
            <a:avLst/>
          </a:prstGeom>
        </p:spPr>
        <p:txBody>
          <a:bodyPr wrap="square">
            <a:spAutoFit/>
          </a:bodyPr>
          <a:lstStyle/>
          <a:p>
            <a:pPr algn="ctr" fontAlgn="base"/>
            <a:r>
              <a:rPr lang="es" sz="2400" b="1" i="0" strike="noStrike" cap="none" spc="0" baseline="0" dirty="0">
                <a:solidFill>
                  <a:srgbClr val="A6A7AC"/>
                </a:solidFill>
                <a:effectLst/>
                <a:latin typeface="Arial"/>
                <a:ea typeface="Arial"/>
                <a:cs typeface="Arial"/>
              </a:rPr>
              <a:t>Fuente: https://business.tutsplus.com/tutorials/how-to-write-a-</a:t>
            </a:r>
            <a:r>
              <a:rPr lang="es-ES" sz="2400" b="1" i="0" strike="noStrike" cap="none" spc="0" baseline="0" dirty="0">
                <a:solidFill>
                  <a:srgbClr val="A6A7AC"/>
                </a:solidFill>
                <a:effectLst/>
                <a:latin typeface="Arial"/>
                <a:ea typeface="Arial"/>
                <a:cs typeface="Arial"/>
              </a:rPr>
              <a:t>LEAN</a:t>
            </a:r>
            <a:r>
              <a:rPr lang="es" sz="2400" b="1" i="0" strike="noStrike" cap="none" spc="0" baseline="0" dirty="0">
                <a:solidFill>
                  <a:srgbClr val="A6A7AC"/>
                </a:solidFill>
                <a:effectLst/>
                <a:latin typeface="Arial"/>
                <a:ea typeface="Arial"/>
                <a:cs typeface="Arial"/>
              </a:rPr>
              <a:t>-marketing-plan--cms-26069</a:t>
            </a:r>
          </a:p>
          <a:p>
            <a:pPr algn="ctr" fontAlgn="base"/>
            <a:r>
              <a:rPr lang="es" sz="2400" b="1" i="0" strike="noStrike" cap="none" spc="0" baseline="0" dirty="0">
                <a:solidFill>
                  <a:srgbClr val="A6A7AC"/>
                </a:solidFill>
                <a:effectLst/>
                <a:latin typeface="Arial"/>
                <a:ea typeface="Arial"/>
                <a:cs typeface="Arial"/>
              </a:rPr>
              <a:t>https://www.planview.com/resources/articles/lkdc-</a:t>
            </a:r>
            <a:r>
              <a:rPr lang="es-ES" sz="2400" b="1" i="0" strike="noStrike" cap="none" spc="0" baseline="0" dirty="0">
                <a:solidFill>
                  <a:srgbClr val="A6A7AC"/>
                </a:solidFill>
                <a:effectLst/>
                <a:latin typeface="Arial"/>
                <a:ea typeface="Arial"/>
                <a:cs typeface="Arial"/>
              </a:rPr>
              <a:t>LEAN</a:t>
            </a:r>
            <a:r>
              <a:rPr lang="es" sz="2400" b="1" i="0" strike="noStrike" cap="none" spc="0" baseline="0" dirty="0">
                <a:solidFill>
                  <a:srgbClr val="A6A7AC"/>
                </a:solidFill>
                <a:effectLst/>
                <a:latin typeface="Arial"/>
                <a:ea typeface="Arial"/>
                <a:cs typeface="Arial"/>
              </a:rPr>
              <a:t>-marketing/</a:t>
            </a:r>
          </a:p>
        </p:txBody>
      </p:sp>
      <p:pic>
        <p:nvPicPr>
          <p:cNvPr id="6" name="Obraz 5">
            <a:extLst>
              <a:ext uri="{FF2B5EF4-FFF2-40B4-BE49-F238E27FC236}">
                <a16:creationId xmlns:a16="http://schemas.microsoft.com/office/drawing/2014/main" id="{C7651C21-3FB3-474F-B371-E1281D834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867" y="3972514"/>
            <a:ext cx="3124433" cy="2928656"/>
          </a:xfrm>
          <a:prstGeom prst="rect">
            <a:avLst/>
          </a:prstGeom>
        </p:spPr>
      </p:pic>
      <p:sp>
        <p:nvSpPr>
          <p:cNvPr id="9" name="Shape 131"/>
          <p:cNvSpPr/>
          <p:nvPr/>
        </p:nvSpPr>
        <p:spPr>
          <a:xfrm>
            <a:off x="7014457" y="9329511"/>
            <a:ext cx="17086514" cy="3254812"/>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Autofit/>
          </a:bodyPr>
          <a:lstStyle/>
          <a:p>
            <a:r>
              <a:rPr lang="es" sz="4000" b="1" i="0" strike="noStrike" cap="none" spc="0" baseline="0" dirty="0">
                <a:solidFill>
                  <a:srgbClr val="496F63"/>
                </a:solidFill>
                <a:effectLst/>
                <a:latin typeface="PT Sans"/>
                <a:ea typeface="PT Sans"/>
                <a:cs typeface="PT Sans"/>
              </a:rPr>
              <a:t>3.  Abandona rápidamente aquello que no funciona</a:t>
            </a:r>
          </a:p>
          <a:p>
            <a:r>
              <a:rPr lang="es" sz="4000" b="0" i="0" strike="noStrike" cap="none" spc="0" baseline="0" dirty="0">
                <a:solidFill>
                  <a:srgbClr val="7A7C83"/>
                </a:solidFill>
                <a:effectLst/>
                <a:latin typeface="PT Sans"/>
                <a:ea typeface="PT Sans"/>
                <a:cs typeface="PT Sans"/>
              </a:rPr>
              <a:t>Recuerda que al eliminar una estrategia que no funciona -ya sea el blogging, las redes sociales o el envío de folletos- también eliminas cientos de horas, tareas y decisiones que no te van a aportar ningún resultado tangible. </a:t>
            </a:r>
            <a:r>
              <a:rPr lang="es" sz="4000" b="0" i="0" strike="noStrike" cap="none" spc="0" baseline="0" dirty="0">
                <a:solidFill>
                  <a:srgbClr val="FF0000"/>
                </a:solidFill>
                <a:effectLst/>
                <a:latin typeface="PT Sans"/>
                <a:ea typeface="PT Sans"/>
                <a:cs typeface="PT Sans"/>
              </a:rPr>
              <a:t>Si tu cliente no pagaría por algo, es  que es </a:t>
            </a:r>
            <a:r>
              <a:rPr lang="es" sz="4000" b="0" i="0" strike="noStrike" cap="none" spc="0" baseline="0" dirty="0">
                <a:solidFill>
                  <a:srgbClr val="FF0000"/>
                </a:solidFill>
                <a:effectLst/>
              </a:rPr>
              <a:t>un residuo.</a:t>
            </a:r>
            <a:endParaRPr sz="4000"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1">
                                            <p:txEl>
                                              <p:pRg st="0" end="0"/>
                                            </p:txEl>
                                          </p:spTgt>
                                        </p:tgtEl>
                                        <p:attrNameLst>
                                          <p:attrName>style.visibility</p:attrName>
                                        </p:attrNameLst>
                                      </p:cBhvr>
                                      <p:to>
                                        <p:strVal val="visible"/>
                                      </p:to>
                                    </p:set>
                                    <p:animEffect transition="in" filter="wipe(up)">
                                      <p:cBhvr>
                                        <p:cTn id="12" dur="1000"/>
                                        <p:tgtEl>
                                          <p:spTgt spid="131">
                                            <p:txEl>
                                              <p:pRg st="0" end="0"/>
                                            </p:txEl>
                                          </p:spTgt>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31">
                                            <p:txEl>
                                              <p:pRg st="1" end="1"/>
                                            </p:txEl>
                                          </p:spTgt>
                                        </p:tgtEl>
                                        <p:attrNameLst>
                                          <p:attrName>style.visibility</p:attrName>
                                        </p:attrNameLst>
                                      </p:cBhvr>
                                      <p:to>
                                        <p:strVal val="visible"/>
                                      </p:to>
                                    </p:set>
                                    <p:animEffect transition="in" filter="wipe(up)">
                                      <p:cBhvr>
                                        <p:cTn id="16" dur="2000"/>
                                        <p:tgtEl>
                                          <p:spTgt spid="131">
                                            <p:txEl>
                                              <p:pRg st="1" end="1"/>
                                            </p:txEl>
                                          </p:spTgt>
                                        </p:tgtEl>
                                      </p:cBhvr>
                                    </p:animEffect>
                                  </p:childTnLst>
                                </p:cTn>
                              </p:par>
                            </p:childTnLst>
                          </p:cTn>
                        </p:par>
                      </p:childTnLst>
                    </p:cTn>
                  </p:par>
                  <p:par>
                    <p:cTn id="17" fill="hold" nodeType="clickPar">
                      <p:stCondLst>
                        <p:cond delay="indefinite"/>
                        <p:cond evt="onBegin" delay="0">
                          <p:tn val="16"/>
                        </p:cond>
                      </p:stCondLst>
                      <p:childTnLst>
                        <p:par>
                          <p:cTn id="18" fill="hold" nodeType="after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31">
                                            <p:txEl>
                                              <p:pRg st="3" end="3"/>
                                            </p:txEl>
                                          </p:spTgt>
                                        </p:tgtEl>
                                        <p:attrNameLst>
                                          <p:attrName>style.visibility</p:attrName>
                                        </p:attrNameLst>
                                      </p:cBhvr>
                                      <p:to>
                                        <p:strVal val="visible"/>
                                      </p:to>
                                    </p:set>
                                    <p:animEffect transition="in" filter="wipe(up)">
                                      <p:cBhvr>
                                        <p:cTn id="21" dur="1000"/>
                                        <p:tgtEl>
                                          <p:spTgt spid="131">
                                            <p:txEl>
                                              <p:pRg st="3" end="3"/>
                                            </p:txEl>
                                          </p:spTgt>
                                        </p:tgtEl>
                                      </p:cBhvr>
                                    </p:animEffect>
                                  </p:childTnLst>
                                </p:cTn>
                              </p:par>
                            </p:childTnLst>
                          </p:cTn>
                        </p:par>
                        <p:par>
                          <p:cTn id="22" fill="hold" nodeType="afterGroup">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131">
                                            <p:txEl>
                                              <p:pRg st="4" end="4"/>
                                            </p:txEl>
                                          </p:spTgt>
                                        </p:tgtEl>
                                        <p:attrNameLst>
                                          <p:attrName>style.visibility</p:attrName>
                                        </p:attrNameLst>
                                      </p:cBhvr>
                                      <p:to>
                                        <p:strVal val="visible"/>
                                      </p:to>
                                    </p:set>
                                    <p:animEffect transition="in" filter="wipe(up)">
                                      <p:cBhvr>
                                        <p:cTn id="25" dur="2000"/>
                                        <p:tgtEl>
                                          <p:spTgt spid="131">
                                            <p:txEl>
                                              <p:pRg st="4" end="4"/>
                                            </p:txEl>
                                          </p:spTgt>
                                        </p:tgtEl>
                                      </p:cBhvr>
                                    </p:animEffect>
                                  </p:childTnLst>
                                </p:cTn>
                              </p:par>
                            </p:childTnLst>
                          </p:cTn>
                        </p:par>
                      </p:childTnLst>
                    </p:cTn>
                  </p:par>
                  <p:par>
                    <p:cTn id="26" fill="hold" nodeType="clickPar">
                      <p:stCondLst>
                        <p:cond delay="indefinite"/>
                        <p:cond evt="onBegin" delay="0">
                          <p:tn val="25"/>
                        </p:cond>
                      </p:stCondLst>
                      <p:childTnLst>
                        <p:par>
                          <p:cTn id="27" fill="hold" nodeType="afterGroup">
                            <p:stCondLst>
                              <p:cond delay="0"/>
                            </p:stCondLst>
                            <p:childTnLst>
                              <p:par>
                                <p:cTn id="28" presetID="2" presetClass="entr" presetSubtype="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130"/>
                                        </p:tgtEl>
                                        <p:attrNameLst>
                                          <p:attrName>style.visibility</p:attrName>
                                        </p:attrNameLst>
                                      </p:cBhvr>
                                      <p:to>
                                        <p:strVal val="visible"/>
                                      </p:to>
                                    </p:set>
                                    <p:animEffect transition="in" filter="wipe(up)">
                                      <p:cBhvr>
                                        <p:cTn id="35" dur="2000"/>
                                        <p:tgtEl>
                                          <p:spTgt spid="130"/>
                                        </p:tgtEl>
                                      </p:cBhvr>
                                    </p:animEffect>
                                  </p:childTnLst>
                                </p:cTn>
                              </p:par>
                            </p:childTnLst>
                          </p:cTn>
                        </p:par>
                      </p:childTnLst>
                    </p:cTn>
                  </p:par>
                  <p:par>
                    <p:cTn id="36" fill="hold" nodeType="clickPar">
                      <p:stCondLst>
                        <p:cond delay="indefinite"/>
                        <p:cond evt="onBegin" delay="0">
                          <p:tn val="35"/>
                        </p:cond>
                      </p:stCondLst>
                      <p:childTnLst>
                        <p:par>
                          <p:cTn id="37" fill="hold" nodeType="after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wipe(up)">
                                      <p:cBhvr>
                                        <p:cTn id="40" dur="1000"/>
                                        <p:tgtEl>
                                          <p:spTgt spid="9">
                                            <p:txEl>
                                              <p:pRg st="0" end="0"/>
                                            </p:txEl>
                                          </p:spTgt>
                                        </p:tgtEl>
                                      </p:cBhvr>
                                    </p:animEffect>
                                  </p:childTnLst>
                                </p:cTn>
                              </p:par>
                            </p:childTnLst>
                          </p:cTn>
                        </p:par>
                        <p:par>
                          <p:cTn id="41" fill="hold" nodeType="afterGroup">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wipe(up)">
                                      <p:cBhvr>
                                        <p:cTn id="44" dur="2000"/>
                                        <p:tgtEl>
                                          <p:spTgt spid="9">
                                            <p:txEl>
                                              <p:pRg st="1" end="1"/>
                                            </p:txEl>
                                          </p:spTgt>
                                        </p:tgtEl>
                                      </p:cBhvr>
                                    </p:animEffect>
                                  </p:childTnLst>
                                </p:cTn>
                              </p:par>
                            </p:childTnLst>
                          </p:cTn>
                        </p:par>
                        <p:par>
                          <p:cTn id="45" fill="hold" nodeType="afterGroup">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uiExpand="1" build="p"/>
      <p:bldP spid="130" grpId="0" animBg="1"/>
      <p:bldP spid="5" grpId="0"/>
      <p:bldP spid="12" grpId="0"/>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a:lstStyle/>
          <a:p>
            <a:fld id="{86CB4B4D-7CA3-9044-876B-883B54F8677D}" type="slidenum">
              <a:rPr/>
              <a:t>9</a:t>
            </a:fld>
            <a:endParaRPr/>
          </a:p>
        </p:txBody>
      </p:sp>
      <p:sp>
        <p:nvSpPr>
          <p:cNvPr id="131" name="Shape 131"/>
          <p:cNvSpPr/>
          <p:nvPr/>
        </p:nvSpPr>
        <p:spPr>
          <a:xfrm>
            <a:off x="343302" y="2670118"/>
            <a:ext cx="17804437" cy="10654647"/>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Autofit/>
          </a:bodyPr>
          <a:lstStyle/>
          <a:p>
            <a:pPr algn="ctr">
              <a:spcAft>
                <a:spcPts val="2400"/>
              </a:spcAft>
            </a:pPr>
            <a:r>
              <a:rPr lang="es" sz="3600" dirty="0">
                <a:solidFill>
                  <a:srgbClr val="496F63"/>
                </a:solidFill>
                <a:latin typeface="Arial"/>
                <a:ea typeface="Arial"/>
                <a:cs typeface="Arial"/>
              </a:rPr>
              <a:t>U</a:t>
            </a:r>
            <a:r>
              <a:rPr lang="es" sz="3600" b="0" i="0" strike="noStrike" cap="none" spc="0" baseline="0" dirty="0">
                <a:solidFill>
                  <a:srgbClr val="496F63"/>
                </a:solidFill>
                <a:effectLst/>
                <a:latin typeface="Arial"/>
                <a:ea typeface="Arial"/>
                <a:cs typeface="Arial"/>
              </a:rPr>
              <a:t>n plan de </a:t>
            </a:r>
            <a:r>
              <a:rPr lang="es-ES" sz="3600" dirty="0">
                <a:solidFill>
                  <a:srgbClr val="496F63"/>
                </a:solidFill>
                <a:ea typeface="Arial"/>
                <a:cs typeface="Arial"/>
              </a:rPr>
              <a:t>LEAN</a:t>
            </a:r>
            <a:r>
              <a:rPr lang="es-ES" sz="3600" dirty="0">
                <a:solidFill>
                  <a:srgbClr val="496F63"/>
                </a:solidFill>
                <a:latin typeface="Arial"/>
                <a:ea typeface="Arial"/>
                <a:cs typeface="Arial"/>
              </a:rPr>
              <a:t> Marketing</a:t>
            </a:r>
            <a:r>
              <a:rPr lang="es" sz="3600" dirty="0">
                <a:solidFill>
                  <a:srgbClr val="496F63"/>
                </a:solidFill>
                <a:latin typeface="Arial"/>
                <a:ea typeface="Arial"/>
                <a:cs typeface="Arial"/>
              </a:rPr>
              <a:t> </a:t>
            </a:r>
            <a:r>
              <a:rPr lang="es" sz="3600" b="0" i="0" strike="noStrike" cap="none" spc="0" baseline="0" dirty="0">
                <a:solidFill>
                  <a:srgbClr val="496F63"/>
                </a:solidFill>
                <a:effectLst/>
                <a:latin typeface="Arial"/>
                <a:ea typeface="Arial"/>
                <a:cs typeface="Arial"/>
              </a:rPr>
              <a:t>debería incluir:</a:t>
            </a:r>
          </a:p>
          <a:p>
            <a:pPr marL="571500" indent="-571500">
              <a:buFont typeface="Arial" panose="020B0604020202020204" pitchFamily="34" charset="0"/>
              <a:buChar char="•"/>
            </a:pPr>
            <a:r>
              <a:rPr lang="es-ES" sz="3600" b="1" i="0" strike="noStrike" cap="none" spc="0" baseline="0" dirty="0">
                <a:solidFill>
                  <a:srgbClr val="496F63"/>
                </a:solidFill>
                <a:effectLst/>
                <a:latin typeface="Arial"/>
                <a:ea typeface="Arial"/>
                <a:cs typeface="Arial"/>
              </a:rPr>
              <a:t>Tu cliente</a:t>
            </a:r>
            <a:r>
              <a:rPr lang="es-ES" sz="3600" b="1" i="0" strike="noStrike" cap="none" spc="0" dirty="0">
                <a:solidFill>
                  <a:srgbClr val="496F63"/>
                </a:solidFill>
                <a:effectLst/>
                <a:latin typeface="Arial"/>
                <a:ea typeface="Arial"/>
                <a:cs typeface="Arial"/>
              </a:rPr>
              <a:t> objeto</a:t>
            </a:r>
            <a:endParaRPr lang="pl-PL" sz="3600" b="1" dirty="0">
              <a:solidFill>
                <a:srgbClr val="496F63"/>
              </a:solidFill>
              <a:latin typeface="Arial" panose="020B0604020202020204" pitchFamily="34" charset="0"/>
              <a:cs typeface="Arial" panose="020B0604020202020204" pitchFamily="34" charset="0"/>
            </a:endParaRPr>
          </a:p>
          <a:p>
            <a:r>
              <a:rPr lang="es" sz="3600" b="0" i="0" strike="noStrike" cap="none" spc="0" baseline="0" dirty="0">
                <a:solidFill>
                  <a:srgbClr val="496F63"/>
                </a:solidFill>
                <a:effectLst/>
                <a:latin typeface="Arial"/>
                <a:ea typeface="Arial"/>
                <a:cs typeface="Arial"/>
              </a:rPr>
              <a:t>	</a:t>
            </a:r>
            <a:r>
              <a:rPr lang="es" sz="3600" b="0" i="0" strike="noStrike" cap="none" spc="0" baseline="0" dirty="0">
                <a:solidFill>
                  <a:srgbClr val="7A7C83"/>
                </a:solidFill>
                <a:effectLst/>
                <a:latin typeface="Arial"/>
                <a:ea typeface="Arial"/>
                <a:cs typeface="Arial"/>
              </a:rPr>
              <a:t>Describe a tus clientes</a:t>
            </a:r>
            <a:r>
              <a:rPr lang="es" sz="3600" b="0" i="0" strike="noStrike" cap="none" spc="0" dirty="0">
                <a:solidFill>
                  <a:srgbClr val="7A7C83"/>
                </a:solidFill>
                <a:effectLst/>
                <a:latin typeface="Arial"/>
                <a:ea typeface="Arial"/>
                <a:cs typeface="Arial"/>
              </a:rPr>
              <a:t> potenciales</a:t>
            </a:r>
            <a:r>
              <a:rPr lang="es" sz="3600" b="0" i="0" strike="noStrike" cap="none" spc="0" baseline="0" dirty="0">
                <a:solidFill>
                  <a:srgbClr val="7A7C83"/>
                </a:solidFill>
                <a:effectLst/>
                <a:latin typeface="Arial"/>
                <a:ea typeface="Arial"/>
                <a:cs typeface="Arial"/>
              </a:rPr>
              <a:t> siendo lo más específico posible. </a:t>
            </a:r>
            <a:endParaRPr lang="pl-PL" sz="3600" dirty="0">
              <a:solidFill>
                <a:schemeClr val="tx1">
                  <a:lumMod val="75000"/>
                </a:schemeClr>
              </a:solidFill>
              <a:latin typeface="Arial" panose="020B0604020202020204" pitchFamily="34" charset="0"/>
              <a:cs typeface="Arial" panose="020B0604020202020204" pitchFamily="34" charset="0"/>
            </a:endParaRPr>
          </a:p>
          <a:p>
            <a:r>
              <a:rPr lang="es" sz="3600" b="0" i="0" strike="noStrike" cap="none" spc="0" baseline="0" dirty="0">
                <a:solidFill>
                  <a:srgbClr val="7A7C83"/>
                </a:solidFill>
                <a:effectLst/>
                <a:latin typeface="Arial"/>
                <a:ea typeface="Arial"/>
                <a:cs typeface="Arial"/>
              </a:rPr>
              <a:t>	Esta información te será muy útil a la hora de elegir las estrategias de marketing 	que mejor se adapten a tu público.</a:t>
            </a:r>
            <a:endParaRPr lang="en-US" sz="3600" dirty="0">
              <a:solidFill>
                <a:srgbClr val="496F63"/>
              </a:solidFill>
              <a:latin typeface="Arial" panose="020B0604020202020204" pitchFamily="34" charset="0"/>
              <a:cs typeface="Arial" panose="020B0604020202020204" pitchFamily="34" charset="0"/>
            </a:endParaRPr>
          </a:p>
          <a:p>
            <a:pPr marL="571500" indent="-571500">
              <a:spcBef>
                <a:spcPts val="2400"/>
              </a:spcBef>
              <a:buFont typeface="Arial" panose="020B0604020202020204" pitchFamily="34" charset="0"/>
              <a:buChar char="•"/>
            </a:pPr>
            <a:r>
              <a:rPr lang="es" sz="3600" b="1" i="0" strike="noStrike" cap="none" spc="0" baseline="0" dirty="0">
                <a:solidFill>
                  <a:srgbClr val="496F63"/>
                </a:solidFill>
                <a:effectLst/>
                <a:latin typeface="Arial"/>
                <a:ea typeface="Arial"/>
                <a:cs typeface="Arial"/>
              </a:rPr>
              <a:t>Objetivos y problemas de los clientes</a:t>
            </a:r>
            <a:endParaRPr lang="pl-PL" sz="3600" b="1" dirty="0">
              <a:solidFill>
                <a:srgbClr val="496F63"/>
              </a:solidFill>
              <a:latin typeface="Arial" panose="020B0604020202020204" pitchFamily="34" charset="0"/>
              <a:cs typeface="Arial" panose="020B0604020202020204" pitchFamily="34" charset="0"/>
            </a:endParaRPr>
          </a:p>
          <a:p>
            <a:r>
              <a:rPr lang="es" sz="3600" b="0" i="0" strike="noStrike" cap="none" spc="0" baseline="0" dirty="0">
                <a:solidFill>
                  <a:srgbClr val="496F63"/>
                </a:solidFill>
                <a:effectLst/>
                <a:latin typeface="Arial"/>
                <a:ea typeface="Arial"/>
                <a:cs typeface="Arial"/>
              </a:rPr>
              <a:t>	</a:t>
            </a:r>
            <a:r>
              <a:rPr lang="es" sz="3600" b="0" i="0" strike="noStrike" cap="none" spc="0" baseline="0" dirty="0">
                <a:solidFill>
                  <a:srgbClr val="7A7C83"/>
                </a:solidFill>
                <a:effectLst/>
                <a:latin typeface="Arial"/>
                <a:ea typeface="Arial"/>
                <a:cs typeface="Arial"/>
              </a:rPr>
              <a:t>A modo de recordatorio para los mensajes de marketing que vas a crear, redacta 	los objetivos y problemas principales de sus clientes objeto.	</a:t>
            </a:r>
          </a:p>
          <a:p>
            <a:r>
              <a:rPr lang="es" sz="3600" b="0" i="0" strike="noStrike" cap="none" spc="0" baseline="0" dirty="0">
                <a:solidFill>
                  <a:srgbClr val="7A7C83"/>
                </a:solidFill>
                <a:effectLst/>
                <a:latin typeface="Arial"/>
                <a:ea typeface="Arial"/>
                <a:cs typeface="Arial"/>
              </a:rPr>
              <a:t>	La inclusión de estos elementos en tu plan de marketing puede proporcionarte una 	referencia que</a:t>
            </a:r>
            <a:r>
              <a:rPr lang="es" sz="3600" b="0" i="0" strike="noStrike" cap="none" spc="0" dirty="0">
                <a:solidFill>
                  <a:srgbClr val="7A7C83"/>
                </a:solidFill>
                <a:effectLst/>
                <a:latin typeface="Arial"/>
                <a:ea typeface="Arial"/>
                <a:cs typeface="Arial"/>
              </a:rPr>
              <a:t> </a:t>
            </a:r>
            <a:r>
              <a:rPr lang="es" sz="3600" b="0" i="0" strike="noStrike" cap="none" spc="0" baseline="0" dirty="0">
                <a:solidFill>
                  <a:srgbClr val="7A7C83"/>
                </a:solidFill>
                <a:effectLst/>
                <a:latin typeface="Arial"/>
                <a:ea typeface="Arial"/>
                <a:cs typeface="Arial"/>
              </a:rPr>
              <a:t>podrás utilizar a la hora de planificar tus mensajes.</a:t>
            </a:r>
            <a:endParaRPr lang="en-US" sz="3600" dirty="0">
              <a:solidFill>
                <a:srgbClr val="496F63"/>
              </a:solidFill>
              <a:latin typeface="Arial" panose="020B0604020202020204" pitchFamily="34" charset="0"/>
              <a:cs typeface="Arial" panose="020B0604020202020204" pitchFamily="34" charset="0"/>
            </a:endParaRPr>
          </a:p>
          <a:p>
            <a:pPr marL="571500" indent="-571500">
              <a:spcBef>
                <a:spcPts val="2400"/>
              </a:spcBef>
              <a:buFont typeface="Arial" panose="020B0604020202020204" pitchFamily="34" charset="0"/>
              <a:buChar char="•"/>
            </a:pPr>
            <a:r>
              <a:rPr lang="es" sz="3600" b="1" i="0" strike="noStrike" cap="none" spc="0" baseline="0" dirty="0">
                <a:solidFill>
                  <a:srgbClr val="496F63"/>
                </a:solidFill>
                <a:effectLst/>
                <a:latin typeface="Arial"/>
                <a:ea typeface="Arial"/>
                <a:cs typeface="Arial"/>
              </a:rPr>
              <a:t>Canales de marketing focalizados</a:t>
            </a:r>
            <a:endParaRPr lang="pl-PL" sz="3600" b="1" dirty="0">
              <a:solidFill>
                <a:srgbClr val="496F63"/>
              </a:solidFill>
              <a:latin typeface="Arial" panose="020B0604020202020204" pitchFamily="34" charset="0"/>
              <a:cs typeface="Arial" panose="020B0604020202020204" pitchFamily="34" charset="0"/>
            </a:endParaRPr>
          </a:p>
          <a:p>
            <a:r>
              <a:rPr lang="es" sz="3600" b="0" i="0" strike="noStrike" cap="none" spc="0" baseline="0" dirty="0">
                <a:solidFill>
                  <a:srgbClr val="496F63"/>
                </a:solidFill>
                <a:effectLst/>
                <a:latin typeface="Arial"/>
                <a:ea typeface="Arial"/>
                <a:cs typeface="Arial"/>
              </a:rPr>
              <a:t>	</a:t>
            </a:r>
            <a:r>
              <a:rPr lang="es" sz="3600" b="0" i="0" strike="noStrike" cap="none" spc="0" baseline="0" dirty="0">
                <a:solidFill>
                  <a:srgbClr val="7A7C83"/>
                </a:solidFill>
                <a:effectLst/>
                <a:latin typeface="Arial"/>
                <a:ea typeface="Arial"/>
                <a:cs typeface="Arial"/>
              </a:rPr>
              <a:t>Una vez que te hayas familiarizado con sus clientes objetivo y sus necesidades, 	procede directamente a seleccionar uno o dos canales que utilizarás para 	contactar</a:t>
            </a:r>
            <a:r>
              <a:rPr lang="es" sz="3600" b="0" i="0" strike="noStrike" cap="none" spc="0" dirty="0">
                <a:solidFill>
                  <a:srgbClr val="7A7C83"/>
                </a:solidFill>
                <a:effectLst/>
                <a:latin typeface="Arial"/>
                <a:ea typeface="Arial"/>
                <a:cs typeface="Arial"/>
              </a:rPr>
              <a:t> con</a:t>
            </a:r>
            <a:r>
              <a:rPr lang="es" sz="3600" b="0" i="0" strike="noStrike" cap="none" spc="0" baseline="0" dirty="0">
                <a:solidFill>
                  <a:srgbClr val="7A7C83"/>
                </a:solidFill>
                <a:effectLst/>
                <a:latin typeface="Arial"/>
                <a:ea typeface="Arial"/>
                <a:cs typeface="Arial"/>
              </a:rPr>
              <a:t> ellos.</a:t>
            </a:r>
          </a:p>
          <a:p>
            <a:r>
              <a:rPr lang="es" sz="3600" b="0" i="0" strike="noStrike" cap="none" spc="0" baseline="0" dirty="0">
                <a:solidFill>
                  <a:srgbClr val="7A7C83"/>
                </a:solidFill>
                <a:effectLst/>
                <a:latin typeface="Arial"/>
                <a:ea typeface="Arial"/>
                <a:cs typeface="Arial"/>
              </a:rPr>
              <a:t>	Únicamente uno o dos de los canales de esta lista tienen suficiente</a:t>
            </a:r>
            <a:r>
              <a:rPr lang="es" sz="3600" b="0" i="0" strike="noStrike" cap="none" spc="0" dirty="0">
                <a:solidFill>
                  <a:srgbClr val="7A7C83"/>
                </a:solidFill>
                <a:effectLst/>
                <a:latin typeface="Arial"/>
                <a:ea typeface="Arial"/>
                <a:cs typeface="Arial"/>
              </a:rPr>
              <a:t> </a:t>
            </a:r>
            <a:r>
              <a:rPr lang="es" sz="3600" b="0" i="0" strike="noStrike" cap="none" spc="0" baseline="0" dirty="0">
                <a:solidFill>
                  <a:srgbClr val="7A7C83"/>
                </a:solidFill>
                <a:effectLst/>
                <a:latin typeface="Arial"/>
                <a:ea typeface="Arial"/>
                <a:cs typeface="Arial"/>
              </a:rPr>
              <a:t>potencial para 	dar buenos resultados con</a:t>
            </a:r>
            <a:r>
              <a:rPr lang="es" sz="3600" b="0" i="0" strike="noStrike" cap="none" spc="0" dirty="0">
                <a:solidFill>
                  <a:srgbClr val="7A7C83"/>
                </a:solidFill>
                <a:effectLst/>
                <a:latin typeface="Arial"/>
                <a:ea typeface="Arial"/>
                <a:cs typeface="Arial"/>
              </a:rPr>
              <a:t> </a:t>
            </a:r>
            <a:r>
              <a:rPr lang="es" sz="3600" b="0" i="0" strike="noStrike" cap="none" spc="0" baseline="0" dirty="0">
                <a:solidFill>
                  <a:srgbClr val="7A7C83"/>
                </a:solidFill>
                <a:effectLst/>
                <a:latin typeface="Arial"/>
                <a:ea typeface="Arial"/>
                <a:cs typeface="Arial"/>
              </a:rPr>
              <a:t>el tiempo y el dinero invertidos.</a:t>
            </a:r>
          </a:p>
          <a:p>
            <a:r>
              <a:rPr lang="es" sz="3600" b="0" i="0" strike="noStrike" cap="none" spc="0" baseline="0" dirty="0">
                <a:solidFill>
                  <a:srgbClr val="7A7C83"/>
                </a:solidFill>
                <a:effectLst/>
                <a:latin typeface="Arial"/>
                <a:ea typeface="Arial"/>
                <a:cs typeface="Arial"/>
              </a:rPr>
              <a:t>	Te interesa centrar tus</a:t>
            </a:r>
            <a:r>
              <a:rPr lang="es" sz="3600" b="0" i="0" strike="noStrike" cap="none" spc="0" dirty="0">
                <a:solidFill>
                  <a:srgbClr val="7A7C83"/>
                </a:solidFill>
                <a:effectLst/>
                <a:latin typeface="Arial"/>
                <a:ea typeface="Arial"/>
                <a:cs typeface="Arial"/>
              </a:rPr>
              <a:t> </a:t>
            </a:r>
            <a:r>
              <a:rPr lang="es" sz="3600" b="0" i="0" strike="noStrike" cap="none" spc="0" baseline="0" dirty="0">
                <a:solidFill>
                  <a:srgbClr val="7A7C83"/>
                </a:solidFill>
                <a:effectLst/>
                <a:latin typeface="Arial"/>
                <a:ea typeface="Arial"/>
                <a:cs typeface="Arial"/>
              </a:rPr>
              <a:t>recursos en aquellos canales con alto rendimiento.</a:t>
            </a:r>
            <a:endParaRPr lang="pl-PL" sz="3600" dirty="0">
              <a:solidFill>
                <a:schemeClr val="tx1">
                  <a:lumMod val="75000"/>
                </a:schemeClr>
              </a:solidFill>
              <a:latin typeface="Arial" panose="020B0604020202020204" pitchFamily="34" charset="0"/>
              <a:cs typeface="Arial" panose="020B0604020202020204" pitchFamily="34" charset="0"/>
            </a:endParaRPr>
          </a:p>
          <a:p>
            <a:endParaRPr sz="3600" dirty="0">
              <a:latin typeface="Arial" panose="020B0604020202020204" pitchFamily="34" charset="0"/>
              <a:cs typeface="Arial" panose="020B0604020202020204" pitchFamily="34" charset="0"/>
            </a:endParaRPr>
          </a:p>
        </p:txBody>
      </p:sp>
      <p:sp>
        <p:nvSpPr>
          <p:cNvPr id="128" name="Shape 128"/>
          <p:cNvSpPr/>
          <p:nvPr/>
        </p:nvSpPr>
        <p:spPr>
          <a:xfrm rot="14155870">
            <a:off x="16138675" y="1909653"/>
            <a:ext cx="11198248" cy="142987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30" name="Shape 130"/>
          <p:cNvSpPr/>
          <p:nvPr/>
        </p:nvSpPr>
        <p:spPr>
          <a:xfrm>
            <a:off x="20218023" y="7510524"/>
            <a:ext cx="4669971" cy="4588978"/>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nSpc>
                <a:spcPct val="120000"/>
              </a:lnSpc>
            </a:pPr>
            <a:r>
              <a:rPr lang="pl-PL" sz="2800">
                <a:solidFill>
                  <a:srgbClr val="FFFFFF"/>
                </a:solidFill>
                <a:latin typeface="Arial" panose="020B0604020202020204" pitchFamily="34" charset="0"/>
                <a:cs typeface="Arial" panose="020B0604020202020204" pitchFamily="34" charset="0"/>
              </a:rPr>
              <a:t>/</a:t>
            </a:r>
            <a:endParaRPr sz="2800">
              <a:solidFill>
                <a:srgbClr val="FFFFFF"/>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3F5A9E92-E73C-4250-A956-3BF97C9BDE97}"/>
              </a:ext>
            </a:extLst>
          </p:cNvPr>
          <p:cNvSpPr/>
          <p:nvPr/>
        </p:nvSpPr>
        <p:spPr>
          <a:xfrm>
            <a:off x="293914" y="283780"/>
            <a:ext cx="23350458" cy="2185214"/>
          </a:xfrm>
          <a:prstGeom prst="rect">
            <a:avLst/>
          </a:prstGeom>
        </p:spPr>
        <p:txBody>
          <a:bodyPr wrap="square">
            <a:spAutoFit/>
          </a:bodyPr>
          <a:lstStyle/>
          <a:p>
            <a:pPr algn="l"/>
            <a:r>
              <a:rPr lang="es" sz="6600" b="1" i="0" strike="noStrike" cap="none" spc="0" baseline="0" dirty="0">
                <a:solidFill>
                  <a:srgbClr val="496F63"/>
                </a:solidFill>
                <a:effectLst/>
              </a:rPr>
              <a:t>Resume </a:t>
            </a:r>
            <a:r>
              <a:rPr lang="es" sz="6600" b="1" dirty="0">
                <a:solidFill>
                  <a:srgbClr val="496F63"/>
                </a:solidFill>
              </a:rPr>
              <a:t>t</a:t>
            </a:r>
            <a:r>
              <a:rPr lang="es" sz="6600" b="1" i="0" strike="noStrike" cap="none" spc="0" baseline="0" dirty="0">
                <a:solidFill>
                  <a:srgbClr val="496F63"/>
                </a:solidFill>
                <a:effectLst/>
              </a:rPr>
              <a:t>u plan de </a:t>
            </a:r>
            <a:r>
              <a:rPr lang="es-ES" sz="6600" b="1" dirty="0">
                <a:solidFill>
                  <a:srgbClr val="496F63"/>
                </a:solidFill>
              </a:rPr>
              <a:t>LEAN</a:t>
            </a:r>
            <a:r>
              <a:rPr lang="es-ES" sz="6600" b="1" i="0" strike="noStrike" cap="none" spc="0" baseline="0" dirty="0">
                <a:solidFill>
                  <a:srgbClr val="496F63"/>
                </a:solidFill>
                <a:effectLst/>
              </a:rPr>
              <a:t> Marketing</a:t>
            </a:r>
            <a:r>
              <a:rPr lang="es" sz="6600" b="1" i="0" strike="noStrike" cap="none" spc="0" baseline="0" dirty="0">
                <a:solidFill>
                  <a:srgbClr val="496F63"/>
                </a:solidFill>
                <a:effectLst/>
              </a:rPr>
              <a:t> en una sola página y limítate a reajustarlo conforme vayas probando sus resultados</a:t>
            </a:r>
            <a:endParaRPr lang="pl-PL" sz="6600" b="1" dirty="0">
              <a:solidFill>
                <a:srgbClr val="496F63"/>
              </a:solidFill>
            </a:endParaRPr>
          </a:p>
        </p:txBody>
      </p:sp>
      <p:sp>
        <p:nvSpPr>
          <p:cNvPr id="12" name="Rectangle 1">
            <a:extLst>
              <a:ext uri="{FF2B5EF4-FFF2-40B4-BE49-F238E27FC236}">
                <a16:creationId xmlns:a16="http://schemas.microsoft.com/office/drawing/2014/main" id="{30F095E1-BB2F-410C-8870-5C9B577A542B}"/>
              </a:ext>
            </a:extLst>
          </p:cNvPr>
          <p:cNvSpPr/>
          <p:nvPr/>
        </p:nvSpPr>
        <p:spPr>
          <a:xfrm>
            <a:off x="0" y="13203620"/>
            <a:ext cx="14721419" cy="457200"/>
          </a:xfrm>
          <a:prstGeom prst="rect">
            <a:avLst/>
          </a:prstGeom>
        </p:spPr>
        <p:txBody>
          <a:bodyPr wrap="square">
            <a:spAutoFit/>
          </a:bodyPr>
          <a:lstStyle/>
          <a:p>
            <a:pPr algn="ctr" fontAlgn="base"/>
            <a:r>
              <a:rPr lang="es" sz="2400" b="1" i="0" strike="noStrike" cap="none" spc="0" baseline="0" dirty="0">
                <a:solidFill>
                  <a:srgbClr val="A6A7AC"/>
                </a:solidFill>
                <a:effectLst/>
                <a:latin typeface="Arial"/>
                <a:ea typeface="Arial"/>
                <a:cs typeface="Arial"/>
              </a:rPr>
              <a:t>Fuente: https://business.tutsplus.com/tutorials/how-to-write-a-</a:t>
            </a:r>
            <a:r>
              <a:rPr lang="es-ES" sz="2400" b="1" i="0" strike="noStrike" cap="none" spc="0" baseline="0" dirty="0">
                <a:solidFill>
                  <a:srgbClr val="A6A7AC"/>
                </a:solidFill>
                <a:effectLst/>
                <a:latin typeface="Arial"/>
                <a:ea typeface="Arial"/>
                <a:cs typeface="Arial"/>
              </a:rPr>
              <a:t>LEAN</a:t>
            </a:r>
            <a:r>
              <a:rPr lang="es" sz="2400" b="1" i="0" strike="noStrike" cap="none" spc="0" baseline="0" dirty="0">
                <a:solidFill>
                  <a:srgbClr val="A6A7AC"/>
                </a:solidFill>
                <a:effectLst/>
                <a:latin typeface="Arial"/>
                <a:ea typeface="Arial"/>
                <a:cs typeface="Arial"/>
              </a:rPr>
              <a:t>-marketing-plan--cms-26069</a:t>
            </a:r>
            <a:endParaRPr lang="en-IE" sz="2400" b="1" kern="1200" dirty="0">
              <a:solidFill>
                <a:schemeClr val="tx1"/>
              </a:solidFill>
              <a:latin typeface="Arial" panose="020B0604020202020204" pitchFamily="34" charset="0"/>
              <a:cs typeface="Arial" panose="020B0604020202020204" pitchFamily="34" charset="0"/>
              <a:sym typeface="Quattrocento Sans"/>
            </a:endParaRPr>
          </a:p>
        </p:txBody>
      </p:sp>
      <p:sp>
        <p:nvSpPr>
          <p:cNvPr id="2" name="Prostokąt 1">
            <a:extLst>
              <a:ext uri="{FF2B5EF4-FFF2-40B4-BE49-F238E27FC236}">
                <a16:creationId xmlns:a16="http://schemas.microsoft.com/office/drawing/2014/main" id="{74B56CC0-76CD-4A9F-BB57-0BED2BC9F11D}"/>
              </a:ext>
            </a:extLst>
          </p:cNvPr>
          <p:cNvSpPr/>
          <p:nvPr/>
        </p:nvSpPr>
        <p:spPr>
          <a:xfrm>
            <a:off x="19861261" y="8391465"/>
            <a:ext cx="4357276" cy="4832092"/>
          </a:xfrm>
          <a:prstGeom prst="rect">
            <a:avLst/>
          </a:prstGeom>
        </p:spPr>
        <p:txBody>
          <a:bodyPr wrap="square">
            <a:spAutoFit/>
          </a:bodyPr>
          <a:lstStyle/>
          <a:p>
            <a:pPr algn="r">
              <a:spcAft>
                <a:spcPts val="2400"/>
              </a:spcAft>
            </a:pPr>
            <a:r>
              <a:rPr lang="es" sz="3200" b="0" i="0" strike="noStrike" cap="none" spc="0" baseline="0" dirty="0">
                <a:solidFill>
                  <a:srgbClr val="FFFFFF"/>
                </a:solidFill>
                <a:effectLst/>
                <a:latin typeface="PT Sans"/>
                <a:ea typeface="PT Sans"/>
                <a:cs typeface="PT Sans"/>
              </a:rPr>
              <a:t>A lo largo del camino cometerás errores y fracasarás- y eso es bueno.</a:t>
            </a:r>
          </a:p>
          <a:p>
            <a:pPr algn="r"/>
            <a:r>
              <a:rPr lang="es" sz="3200" b="0" i="0" strike="noStrike" cap="none" spc="0" baseline="0" dirty="0">
                <a:solidFill>
                  <a:srgbClr val="FFFFFF"/>
                </a:solidFill>
                <a:effectLst/>
                <a:latin typeface="PT Sans"/>
                <a:ea typeface="PT Sans"/>
                <a:cs typeface="PT Sans"/>
              </a:rPr>
              <a:t>Toda nueva iteración de tu plan de marketing resultará más eficaz y más precisa que la anterior.</a:t>
            </a:r>
          </a:p>
        </p:txBody>
      </p:sp>
    </p:spTree>
    <p:extLst>
      <p:ext uri="{BB962C8B-B14F-4D97-AF65-F5344CB8AC3E}">
        <p14:creationId xmlns:p14="http://schemas.microsoft.com/office/powerpoint/2010/main" val="255284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1">
                                            <p:txEl>
                                              <p:pRg st="0" end="0"/>
                                            </p:txEl>
                                          </p:spTgt>
                                        </p:tgtEl>
                                        <p:attrNameLst>
                                          <p:attrName>style.visibility</p:attrName>
                                        </p:attrNameLst>
                                      </p:cBhvr>
                                      <p:to>
                                        <p:strVal val="visible"/>
                                      </p:to>
                                    </p:set>
                                    <p:animEffect transition="in" filter="wipe(up)">
                                      <p:cBhvr>
                                        <p:cTn id="12" dur="1000"/>
                                        <p:tgtEl>
                                          <p:spTgt spid="131">
                                            <p:txEl>
                                              <p:pRg st="0" end="0"/>
                                            </p:txEl>
                                          </p:spTgt>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31">
                                            <p:txEl>
                                              <p:pRg st="1" end="1"/>
                                            </p:txEl>
                                          </p:spTgt>
                                        </p:tgtEl>
                                        <p:attrNameLst>
                                          <p:attrName>style.visibility</p:attrName>
                                        </p:attrNameLst>
                                      </p:cBhvr>
                                      <p:to>
                                        <p:strVal val="visible"/>
                                      </p:to>
                                    </p:set>
                                    <p:animEffect transition="in" filter="wipe(up)">
                                      <p:cBhvr>
                                        <p:cTn id="16" dur="1000"/>
                                        <p:tgtEl>
                                          <p:spTgt spid="131">
                                            <p:txEl>
                                              <p:pRg st="1" end="1"/>
                                            </p:txEl>
                                          </p:spTgt>
                                        </p:tgtEl>
                                      </p:cBhvr>
                                    </p:animEffect>
                                  </p:childTnLst>
                                </p:cTn>
                              </p:par>
                            </p:childTnLst>
                          </p:cTn>
                        </p:par>
                        <p:par>
                          <p:cTn id="17" fill="hold" nodeType="afterGroup">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131">
                                            <p:txEl>
                                              <p:pRg st="2" end="2"/>
                                            </p:txEl>
                                          </p:spTgt>
                                        </p:tgtEl>
                                        <p:attrNameLst>
                                          <p:attrName>style.visibility</p:attrName>
                                        </p:attrNameLst>
                                      </p:cBhvr>
                                      <p:to>
                                        <p:strVal val="visible"/>
                                      </p:to>
                                    </p:set>
                                    <p:animEffect transition="in" filter="wipe(up)">
                                      <p:cBhvr>
                                        <p:cTn id="20" dur="2000"/>
                                        <p:tgtEl>
                                          <p:spTgt spid="131">
                                            <p:txEl>
                                              <p:pRg st="2" end="2"/>
                                            </p:txEl>
                                          </p:spTgt>
                                        </p:tgtEl>
                                      </p:cBhvr>
                                    </p:animEffect>
                                  </p:childTnLst>
                                </p:cTn>
                              </p:par>
                            </p:childTnLst>
                          </p:cTn>
                        </p:par>
                        <p:par>
                          <p:cTn id="21" fill="hold" nodeType="afterGroup">
                            <p:stCondLst>
                              <p:cond delay="4000"/>
                            </p:stCondLst>
                            <p:childTnLst>
                              <p:par>
                                <p:cTn id="22" presetID="22" presetClass="entr" presetSubtype="1" fill="hold" grpId="0" nodeType="afterEffect">
                                  <p:stCondLst>
                                    <p:cond delay="0"/>
                                  </p:stCondLst>
                                  <p:childTnLst>
                                    <p:set>
                                      <p:cBhvr>
                                        <p:cTn id="23" dur="1" fill="hold">
                                          <p:stCondLst>
                                            <p:cond delay="0"/>
                                          </p:stCondLst>
                                        </p:cTn>
                                        <p:tgtEl>
                                          <p:spTgt spid="131">
                                            <p:txEl>
                                              <p:pRg st="3" end="3"/>
                                            </p:txEl>
                                          </p:spTgt>
                                        </p:tgtEl>
                                        <p:attrNameLst>
                                          <p:attrName>style.visibility</p:attrName>
                                        </p:attrNameLst>
                                      </p:cBhvr>
                                      <p:to>
                                        <p:strVal val="visible"/>
                                      </p:to>
                                    </p:set>
                                    <p:animEffect transition="in" filter="wipe(up)">
                                      <p:cBhvr>
                                        <p:cTn id="24" dur="2000"/>
                                        <p:tgtEl>
                                          <p:spTgt spid="131">
                                            <p:txEl>
                                              <p:pRg st="3" end="3"/>
                                            </p:txEl>
                                          </p:spTgt>
                                        </p:tgtEl>
                                      </p:cBhvr>
                                    </p:animEffect>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31">
                                            <p:txEl>
                                              <p:pRg st="4" end="4"/>
                                            </p:txEl>
                                          </p:spTgt>
                                        </p:tgtEl>
                                        <p:attrNameLst>
                                          <p:attrName>style.visibility</p:attrName>
                                        </p:attrNameLst>
                                      </p:cBhvr>
                                      <p:to>
                                        <p:strVal val="visible"/>
                                      </p:to>
                                    </p:set>
                                    <p:animEffect transition="in" filter="wipe(up)">
                                      <p:cBhvr>
                                        <p:cTn id="29" dur="1000"/>
                                        <p:tgtEl>
                                          <p:spTgt spid="131">
                                            <p:txEl>
                                              <p:pRg st="4" end="4"/>
                                            </p:txEl>
                                          </p:spTgt>
                                        </p:tgtEl>
                                      </p:cBhvr>
                                    </p:animEffect>
                                  </p:childTnLst>
                                </p:cTn>
                              </p:par>
                            </p:childTnLst>
                          </p:cTn>
                        </p:par>
                        <p:par>
                          <p:cTn id="30" fill="hold" nodeType="afterGroup">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131">
                                            <p:txEl>
                                              <p:pRg st="5" end="5"/>
                                            </p:txEl>
                                          </p:spTgt>
                                        </p:tgtEl>
                                        <p:attrNameLst>
                                          <p:attrName>style.visibility</p:attrName>
                                        </p:attrNameLst>
                                      </p:cBhvr>
                                      <p:to>
                                        <p:strVal val="visible"/>
                                      </p:to>
                                    </p:set>
                                    <p:animEffect transition="in" filter="wipe(up)">
                                      <p:cBhvr>
                                        <p:cTn id="33" dur="2000"/>
                                        <p:tgtEl>
                                          <p:spTgt spid="131">
                                            <p:txEl>
                                              <p:pRg st="5" end="5"/>
                                            </p:txEl>
                                          </p:spTgt>
                                        </p:tgtEl>
                                      </p:cBhvr>
                                    </p:animEffect>
                                  </p:childTnLst>
                                </p:cTn>
                              </p:par>
                            </p:childTnLst>
                          </p:cTn>
                        </p:par>
                        <p:par>
                          <p:cTn id="34" fill="hold" nodeType="afterGroup">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31">
                                            <p:txEl>
                                              <p:pRg st="6" end="6"/>
                                            </p:txEl>
                                          </p:spTgt>
                                        </p:tgtEl>
                                        <p:attrNameLst>
                                          <p:attrName>style.visibility</p:attrName>
                                        </p:attrNameLst>
                                      </p:cBhvr>
                                      <p:to>
                                        <p:strVal val="visible"/>
                                      </p:to>
                                    </p:set>
                                    <p:animEffect transition="in" filter="wipe(up)">
                                      <p:cBhvr>
                                        <p:cTn id="37" dur="2000"/>
                                        <p:tgtEl>
                                          <p:spTgt spid="131">
                                            <p:txEl>
                                              <p:pRg st="6" end="6"/>
                                            </p:txEl>
                                          </p:spTgt>
                                        </p:tgtEl>
                                      </p:cBhvr>
                                    </p:animEffect>
                                  </p:childTnLst>
                                </p:cTn>
                              </p:par>
                            </p:childTnLst>
                          </p:cTn>
                        </p:par>
                      </p:childTnLst>
                    </p:cTn>
                  </p:par>
                  <p:par>
                    <p:cTn id="38" fill="hold" nodeType="clickPar">
                      <p:stCondLst>
                        <p:cond delay="indefinite"/>
                        <p:cond evt="onBegin" delay="0">
                          <p:tn val="37"/>
                        </p:cond>
                      </p:stCondLst>
                      <p:childTnLst>
                        <p:par>
                          <p:cTn id="39" fill="hold" nodeType="after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1">
                                            <p:txEl>
                                              <p:pRg st="7" end="7"/>
                                            </p:txEl>
                                          </p:spTgt>
                                        </p:tgtEl>
                                        <p:attrNameLst>
                                          <p:attrName>style.visibility</p:attrName>
                                        </p:attrNameLst>
                                      </p:cBhvr>
                                      <p:to>
                                        <p:strVal val="visible"/>
                                      </p:to>
                                    </p:set>
                                    <p:animEffect transition="in" filter="wipe(up)">
                                      <p:cBhvr>
                                        <p:cTn id="42" dur="1000"/>
                                        <p:tgtEl>
                                          <p:spTgt spid="131">
                                            <p:txEl>
                                              <p:pRg st="7" end="7"/>
                                            </p:txEl>
                                          </p:spTgt>
                                        </p:tgtEl>
                                      </p:cBhvr>
                                    </p:animEffect>
                                  </p:childTnLst>
                                </p:cTn>
                              </p:par>
                            </p:childTnLst>
                          </p:cTn>
                        </p:par>
                        <p:par>
                          <p:cTn id="43" fill="hold" nodeType="afterGroup">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131">
                                            <p:txEl>
                                              <p:pRg st="8" end="8"/>
                                            </p:txEl>
                                          </p:spTgt>
                                        </p:tgtEl>
                                        <p:attrNameLst>
                                          <p:attrName>style.visibility</p:attrName>
                                        </p:attrNameLst>
                                      </p:cBhvr>
                                      <p:to>
                                        <p:strVal val="visible"/>
                                      </p:to>
                                    </p:set>
                                    <p:animEffect transition="in" filter="wipe(up)">
                                      <p:cBhvr>
                                        <p:cTn id="46" dur="2000"/>
                                        <p:tgtEl>
                                          <p:spTgt spid="131">
                                            <p:txEl>
                                              <p:pRg st="8" end="8"/>
                                            </p:txEl>
                                          </p:spTgt>
                                        </p:tgtEl>
                                      </p:cBhvr>
                                    </p:animEffect>
                                  </p:childTnLst>
                                </p:cTn>
                              </p:par>
                            </p:childTnLst>
                          </p:cTn>
                        </p:par>
                        <p:par>
                          <p:cTn id="47" fill="hold" nodeType="afterGroup">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131">
                                            <p:txEl>
                                              <p:pRg st="9" end="9"/>
                                            </p:txEl>
                                          </p:spTgt>
                                        </p:tgtEl>
                                        <p:attrNameLst>
                                          <p:attrName>style.visibility</p:attrName>
                                        </p:attrNameLst>
                                      </p:cBhvr>
                                      <p:to>
                                        <p:strVal val="visible"/>
                                      </p:to>
                                    </p:set>
                                    <p:animEffect transition="in" filter="wipe(up)">
                                      <p:cBhvr>
                                        <p:cTn id="50" dur="2000"/>
                                        <p:tgtEl>
                                          <p:spTgt spid="131">
                                            <p:txEl>
                                              <p:pRg st="9" end="9"/>
                                            </p:txEl>
                                          </p:spTgt>
                                        </p:tgtEl>
                                      </p:cBhvr>
                                    </p:animEffect>
                                  </p:childTnLst>
                                </p:cTn>
                              </p:par>
                            </p:childTnLst>
                          </p:cTn>
                        </p:par>
                        <p:par>
                          <p:cTn id="51" fill="hold" nodeType="afterGroup">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131">
                                            <p:txEl>
                                              <p:pRg st="10" end="10"/>
                                            </p:txEl>
                                          </p:spTgt>
                                        </p:tgtEl>
                                        <p:attrNameLst>
                                          <p:attrName>style.visibility</p:attrName>
                                        </p:attrNameLst>
                                      </p:cBhvr>
                                      <p:to>
                                        <p:strVal val="visible"/>
                                      </p:to>
                                    </p:set>
                                    <p:animEffect transition="in" filter="wipe(up)">
                                      <p:cBhvr>
                                        <p:cTn id="54" dur="2000"/>
                                        <p:tgtEl>
                                          <p:spTgt spid="131">
                                            <p:txEl>
                                              <p:pRg st="10" end="10"/>
                                            </p:txEl>
                                          </p:spTgt>
                                        </p:tgtEl>
                                      </p:cBhvr>
                                    </p:animEffect>
                                  </p:childTnLst>
                                </p:cTn>
                              </p:par>
                            </p:childTnLst>
                          </p:cTn>
                        </p:par>
                      </p:childTnLst>
                    </p:cTn>
                  </p:par>
                  <p:par>
                    <p:cTn id="55" fill="hold" nodeType="clickPar">
                      <p:stCondLst>
                        <p:cond delay="indefinite"/>
                        <p:cond evt="onBegin" delay="0">
                          <p:tn val="54"/>
                        </p:cond>
                      </p:stCondLst>
                      <p:childTnLst>
                        <p:par>
                          <p:cTn id="56" fill="hold" nodeType="after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Effect transition="in" filter="fade">
                                      <p:cBhvr>
                                        <p:cTn id="59" dur="1000"/>
                                        <p:tgtEl>
                                          <p:spTgt spid="2">
                                            <p:txEl>
                                              <p:pRg st="0" end="0"/>
                                            </p:txEl>
                                          </p:spTgt>
                                        </p:tgtEl>
                                      </p:cBhvr>
                                    </p:animEffect>
                                  </p:childTnLst>
                                </p:cTn>
                              </p:par>
                            </p:childTnLst>
                          </p:cTn>
                        </p:par>
                        <p:par>
                          <p:cTn id="60" fill="hold" nodeType="afterGroup">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2">
                                            <p:txEl>
                                              <p:pRg st="1" end="1"/>
                                            </p:txEl>
                                          </p:spTgt>
                                        </p:tgtEl>
                                        <p:attrNameLst>
                                          <p:attrName>style.visibility</p:attrName>
                                        </p:attrNameLst>
                                      </p:cBhvr>
                                      <p:to>
                                        <p:strVal val="visible"/>
                                      </p:to>
                                    </p:set>
                                    <p:animEffect transition="in" filter="fade">
                                      <p:cBhvr>
                                        <p:cTn id="63" dur="1000"/>
                                        <p:tgtEl>
                                          <p:spTgt spid="2">
                                            <p:txEl>
                                              <p:pRg st="1" end="1"/>
                                            </p:txEl>
                                          </p:spTgt>
                                        </p:tgtEl>
                                      </p:cBhvr>
                                    </p:animEffect>
                                  </p:childTnLst>
                                </p:cTn>
                              </p:par>
                            </p:childTnLst>
                          </p:cTn>
                        </p:par>
                        <p:par>
                          <p:cTn id="64" fill="hold" nodeType="afterGroup">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uiExpand="1" build="p"/>
      <p:bldP spid="5" grpId="0"/>
      <p:bldP spid="12" grpId="0"/>
      <p:bldP spid="2"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S_OS" val="Mac OS X 10.16"/>
  <p:tag name="AS_RELEASE_DATE" val="2021.02.28"/>
  <p:tag name="AS_TITLE" val="Aspose.Slides for Java"/>
  <p:tag name="AS_VERSION" val="21.2"/>
</p:tagLst>
</file>

<file path=ppt/theme/theme1.xml><?xml version="1.0" encoding="utf-8"?>
<a:theme xmlns:a="http://schemas.openxmlformats.org/drawingml/2006/main" name="White">
  <a:themeElements>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E2B2E9F57E254297E8C520F6AB90CA" ma:contentTypeVersion="12" ma:contentTypeDescription="Create a new document." ma:contentTypeScope="" ma:versionID="3f009222ecc1b50588429d0ef9412405">
  <xsd:schema xmlns:xsd="http://www.w3.org/2001/XMLSchema" xmlns:xs="http://www.w3.org/2001/XMLSchema" xmlns:p="http://schemas.microsoft.com/office/2006/metadata/properties" xmlns:ns2="ab4fe050-19d9-48c3-b326-e65a64e40524" xmlns:ns3="6b3bd29d-add5-404f-a16a-9650d8295be1" targetNamespace="http://schemas.microsoft.com/office/2006/metadata/properties" ma:root="true" ma:fieldsID="fbf852c0455c59998d6fcd484772ef4d" ns2:_="" ns3:_="">
    <xsd:import namespace="ab4fe050-19d9-48c3-b326-e65a64e40524"/>
    <xsd:import namespace="6b3bd29d-add5-404f-a16a-9650d8295b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fe050-19d9-48c3-b326-e65a64e405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3bd29d-add5-404f-a16a-9650d8295be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C5941B-EBAD-4F8E-9E74-868B715939BE}">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6b3bd29d-add5-404f-a16a-9650d8295be1"/>
    <ds:schemaRef ds:uri="http://schemas.microsoft.com/office/2006/documentManagement/types"/>
    <ds:schemaRef ds:uri="ab4fe050-19d9-48c3-b326-e65a64e40524"/>
    <ds:schemaRef ds:uri="http://www.w3.org/XML/1998/namespace"/>
    <ds:schemaRef ds:uri="http://purl.org/dc/dcmitype/"/>
  </ds:schemaRefs>
</ds:datastoreItem>
</file>

<file path=customXml/itemProps2.xml><?xml version="1.0" encoding="utf-8"?>
<ds:datastoreItem xmlns:ds="http://schemas.openxmlformats.org/officeDocument/2006/customXml" ds:itemID="{79B77D75-5B33-43D0-855C-CD82ECE82D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fe050-19d9-48c3-b326-e65a64e40524"/>
    <ds:schemaRef ds:uri="6b3bd29d-add5-404f-a16a-9650d8295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150DEC-75D4-4F78-A733-FD17ABC6A9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28648</TotalTime>
  <Words>3733</Words>
  <Application>Microsoft Office PowerPoint</Application>
  <PresentationFormat>Custom</PresentationFormat>
  <Paragraphs>332</Paragraphs>
  <Slides>25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Helvetica Light</vt:lpstr>
      <vt:lpstr>Helvetica Neue</vt:lpstr>
      <vt:lpstr>Montserrat-Regular</vt:lpstr>
      <vt:lpstr>Montserrat-SemiBold</vt:lpstr>
      <vt:lpstr>PT Sans</vt:lpstr>
      <vt:lpstr>Roboto Regular</vt:lpstr>
      <vt:lpstr>Times New Roman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T</dc:creator>
  <cp:lastModifiedBy>David Montgomery</cp:lastModifiedBy>
  <cp:revision>479</cp:revision>
  <dcterms:modified xsi:type="dcterms:W3CDTF">2022-04-05T11:49:10Z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0x01010082E2B2E9F57E254297E8C520F6AB90CA</vt:lpwstr>
  </property>
</Properties>
</file>