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56" r:id="rId5"/>
    <p:sldId id="394" r:id="rId6"/>
    <p:sldId id="395" r:id="rId7"/>
    <p:sldId id="396" r:id="rId8"/>
    <p:sldId id="397" r:id="rId9"/>
    <p:sldId id="398" r:id="rId10"/>
    <p:sldId id="399" r:id="rId11"/>
    <p:sldId id="400" r:id="rId12"/>
    <p:sldId id="401" r:id="rId13"/>
    <p:sldId id="402" r:id="rId14"/>
    <p:sldId id="403" r:id="rId15"/>
    <p:sldId id="315" r:id="rId16"/>
    <p:sldId id="385" r:id="rId17"/>
    <p:sldId id="386" r:id="rId18"/>
    <p:sldId id="405" r:id="rId19"/>
    <p:sldId id="382" r:id="rId20"/>
    <p:sldId id="389" r:id="rId21"/>
    <p:sldId id="383" r:id="rId22"/>
    <p:sldId id="384" r:id="rId23"/>
    <p:sldId id="387" r:id="rId24"/>
    <p:sldId id="391" r:id="rId25"/>
    <p:sldId id="392" r:id="rId26"/>
    <p:sldId id="393" r:id="rId27"/>
    <p:sldId id="390" r:id="rId28"/>
    <p:sldId id="404" r:id="rId29"/>
    <p:sldId id="277" r:id="rId30"/>
    <p:sldId id="363" r:id="rId31"/>
    <p:sldId id="379" r:id="rId32"/>
  </p:sldIdLst>
  <p:sldSz cx="24384000" cy="13716000"/>
  <p:notesSz cx="6858000" cy="9144000"/>
  <p:custDataLst>
    <p:tags r:id="rId35"/>
  </p:custDataLst>
  <p:defaultTextStyle>
    <a:defPPr marL="0" marR="0" indent="0" algn="l" defTabSz="914400" rtl="0" fontAlgn="auto" latinLnBrk="1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just" defTabSz="825500" rtl="0" fontAlgn="auto" latinLnBrk="0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1pPr>
    <a:lvl2pPr marL="0" marR="0" indent="228600" algn="just" defTabSz="825500" rtl="0" fontAlgn="auto" latinLnBrk="0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2pPr>
    <a:lvl3pPr marL="0" marR="0" indent="457200" algn="just" defTabSz="825500" rtl="0" fontAlgn="auto" latinLnBrk="0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3pPr>
    <a:lvl4pPr marL="0" marR="0" indent="685800" algn="just" defTabSz="825500" rtl="0" fontAlgn="auto" latinLnBrk="0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4pPr>
    <a:lvl5pPr marL="0" marR="0" indent="914400" algn="just" defTabSz="825500" rtl="0" fontAlgn="auto" latinLnBrk="0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5pPr>
    <a:lvl6pPr marL="0" marR="0" indent="1143000" algn="just" defTabSz="825500" rtl="0" fontAlgn="auto" latinLnBrk="0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6pPr>
    <a:lvl7pPr marL="0" marR="0" indent="1371600" algn="just" defTabSz="825500" rtl="0" fontAlgn="auto" latinLnBrk="0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7pPr>
    <a:lvl8pPr marL="0" marR="0" indent="1600200" algn="just" defTabSz="825500" rtl="0" fontAlgn="auto" latinLnBrk="0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8pPr>
    <a:lvl9pPr marL="0" marR="0" indent="1828800" algn="just" defTabSz="825500" rtl="0" fontAlgn="auto" latinLnBrk="0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2300" b="0" i="0" u="none" strike="noStrike" cap="none" spc="0" normalizeH="0" baseline="0">
        <a:ln>
          <a:noFill/>
        </a:ln>
        <a:solidFill>
          <a:srgbClr val="A6A7AC"/>
        </a:solidFill>
        <a:effectLst/>
        <a:uFillTx/>
        <a:latin typeface="PT Sans"/>
        <a:ea typeface="PT Sans"/>
        <a:cs typeface="PT Sans"/>
        <a:sym typeface="PT San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393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A33739-2CC2-7D91-8813-60FFA853FDD2}" v="5" dt="2020-09-14T09:10:01.584"/>
  </p1510:revLst>
</p1510:revInfo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33" autoAdjust="0"/>
    <p:restoredTop sz="50000" autoAdjust="0"/>
  </p:normalViewPr>
  <p:slideViewPr>
    <p:cSldViewPr snapToGrid="0" snapToObjects="1">
      <p:cViewPr varScale="1">
        <p:scale>
          <a:sx n="56" d="100"/>
          <a:sy n="56" d="100"/>
        </p:scale>
        <p:origin x="924" y="9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anna Markiewicz" userId="S::joanna.markiewicz@usz.edu.pl::8a9e13bd-d973-4853-8ade-96257f85c56c" providerId="AD" clId="Web-{85A33739-2CC2-7D91-8813-60FFA853FDD2}"/>
    <pc:docChg chg="modSld">
      <pc:chgData name="Joanna Markiewicz" userId="S::joanna.markiewicz@usz.edu.pl::8a9e13bd-d973-4853-8ade-96257f85c56c" providerId="AD" clId="Web-{85A33739-2CC2-7D91-8813-60FFA853FDD2}" dt="2020-09-14T09:10:01.584" v="4" actId="20577"/>
      <pc:docMkLst>
        <pc:docMk/>
      </pc:docMkLst>
      <pc:sldChg chg="modSp">
        <pc:chgData name="Joanna Markiewicz" userId="S::joanna.markiewicz@usz.edu.pl::8a9e13bd-d973-4853-8ade-96257f85c56c" providerId="AD" clId="Web-{85A33739-2CC2-7D91-8813-60FFA853FDD2}" dt="2020-09-14T09:10:00.099" v="2" actId="20577"/>
        <pc:sldMkLst>
          <pc:docMk/>
          <pc:sldMk cId="2124401099" sldId="395"/>
        </pc:sldMkLst>
        <pc:spChg chg="mod">
          <ac:chgData name="Joanna Markiewicz" userId="S::joanna.markiewicz@usz.edu.pl::8a9e13bd-d973-4853-8ade-96257f85c56c" providerId="AD" clId="Web-{85A33739-2CC2-7D91-8813-60FFA853FDD2}" dt="2020-09-14T09:10:00.099" v="2" actId="20577"/>
          <ac:spMkLst>
            <pc:docMk/>
            <pc:sldMk cId="2124401099" sldId="395"/>
            <ac:spMk id="3" creationId="{E3B8CD9B-EC9B-8D49-8CE1-8E6D1548E059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916292-09EA-CA42-A336-FC5908FF7882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0D5F940-426A-194A-8B82-C3A5CF3B71C6}" type="parTrans" cxnId="{7FC1F22F-3D92-472E-B59D-94A63A8C4206}">
      <dgm:prSet/>
      <dgm:spPr/>
      <dgm:t>
        <a:bodyPr/>
        <a:lstStyle/>
        <a:p>
          <a:endParaRPr lang="pl-PL"/>
        </a:p>
      </dgm:t>
    </dgm:pt>
    <dgm:pt modelId="{05CB92E9-D05C-6C44-AD34-51ED9120F3AF}">
      <dgm:prSet phldrT="[Tekst]" custT="1"/>
      <dgm:spPr>
        <a:noFill/>
      </dgm:spPr>
      <dgm:t>
        <a:bodyPr/>
        <a:lstStyle/>
        <a:p>
          <a:r>
            <a:rPr lang="es" sz="10000" b="1" i="0" strike="noStrike" cap="none" spc="0" baseline="0" dirty="0">
              <a:solidFill>
                <a:srgbClr val="496F63"/>
              </a:solidFill>
              <a:effectLst/>
              <a:latin typeface="Arial"/>
              <a:ea typeface="Arial"/>
              <a:cs typeface="Arial"/>
            </a:rPr>
            <a:t>Los 4 principios</a:t>
          </a:r>
        </a:p>
        <a:p>
          <a:r>
            <a:rPr lang="es" sz="10000" b="1" i="0" strike="noStrike" cap="none" spc="0" baseline="0" dirty="0">
              <a:solidFill>
                <a:srgbClr val="496F63"/>
              </a:solidFill>
              <a:effectLst/>
              <a:latin typeface="Arial"/>
              <a:ea typeface="Arial"/>
              <a:cs typeface="Arial"/>
            </a:rPr>
            <a:t>del Manifiesto Agil son:</a:t>
          </a:r>
          <a:endParaRPr lang="pl-PL" sz="10000" b="1" dirty="0"/>
        </a:p>
      </dgm:t>
    </dgm:pt>
    <dgm:pt modelId="{14697B61-6542-1D46-9230-BC407F8E2DF8}" type="parTrans" cxnId="{AAB7DE93-D1F7-420A-A1B8-33EDCE2E8B8B}">
      <dgm:prSet/>
      <dgm:spPr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</dgm:spPr>
      <dgm:t>
        <a:bodyPr/>
        <a:lstStyle/>
        <a:p>
          <a:endParaRPr lang="pl-PL"/>
        </a:p>
      </dgm:t>
    </dgm:pt>
    <dgm:pt modelId="{0CA34024-A4E0-8845-8F4C-ACF75AD68C1C}">
      <dgm:prSet phldrT="[Tekst]" custT="1"/>
      <dgm:spPr>
        <a:noFill/>
      </dgm:spPr>
      <dgm:t>
        <a:bodyPr/>
        <a:lstStyle/>
        <a:p>
          <a:pPr>
            <a:lnSpc>
              <a:spcPct val="150000"/>
            </a:lnSpc>
            <a:spcAft>
              <a:spcPts val="1200"/>
            </a:spcAft>
          </a:pPr>
          <a:r>
            <a:rPr lang="es-ES" sz="2900" b="1" i="1" u="none" dirty="0">
              <a:solidFill>
                <a:srgbClr val="253933"/>
              </a:solidFill>
            </a:rPr>
            <a:t>Los individuos y sus interacciones </a:t>
          </a:r>
          <a:r>
            <a:rPr lang="es-ES" sz="2900" b="0" i="1" u="none" dirty="0">
              <a:solidFill>
                <a:srgbClr val="253933"/>
              </a:solidFill>
            </a:rPr>
            <a:t>por encima </a:t>
          </a:r>
          <a:r>
            <a:rPr lang="es-ES" sz="2900" b="1" i="1" u="none" dirty="0">
              <a:solidFill>
                <a:srgbClr val="253933"/>
              </a:solidFill>
            </a:rPr>
            <a:t>de los procesos y las herramientas</a:t>
          </a:r>
          <a:endParaRPr lang="pl-PL" sz="2900" b="1" i="1" dirty="0">
            <a:solidFill>
              <a:srgbClr val="253933"/>
            </a:solidFill>
          </a:endParaRPr>
        </a:p>
      </dgm:t>
    </dgm:pt>
    <dgm:pt modelId="{47FB63E5-B5CE-554D-97CB-4A5DA51667A7}" type="sibTrans" cxnId="{AAB7DE93-D1F7-420A-A1B8-33EDCE2E8B8B}">
      <dgm:prSet/>
      <dgm:spPr/>
      <dgm:t>
        <a:bodyPr/>
        <a:lstStyle/>
        <a:p>
          <a:endParaRPr lang="pl-PL"/>
        </a:p>
      </dgm:t>
    </dgm:pt>
    <dgm:pt modelId="{8B824217-D486-D14E-979F-815CAA09268C}" type="parTrans" cxnId="{3C4F9593-8821-4A9A-A400-A4E9A779E0FF}">
      <dgm:prSet/>
      <dgm:spPr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</dgm:spPr>
      <dgm:t>
        <a:bodyPr/>
        <a:lstStyle/>
        <a:p>
          <a:endParaRPr lang="pl-PL"/>
        </a:p>
      </dgm:t>
    </dgm:pt>
    <dgm:pt modelId="{239B2DDE-7769-8A4B-9F56-4A1C3DAD3306}">
      <dgm:prSet custT="1"/>
      <dgm:spPr>
        <a:noFill/>
      </dgm:spPr>
      <dgm:t>
        <a:bodyPr/>
        <a:lstStyle/>
        <a:p>
          <a:pPr>
            <a:lnSpc>
              <a:spcPct val="150000"/>
            </a:lnSpc>
            <a:spcAft>
              <a:spcPts val="1200"/>
            </a:spcAft>
          </a:pPr>
          <a:r>
            <a:rPr lang="es" sz="2900" b="1" i="1" strike="noStrike" cap="none" spc="0" baseline="0" dirty="0">
              <a:solidFill>
                <a:srgbClr val="263A34"/>
              </a:solidFill>
              <a:effectLst/>
              <a:latin typeface="Montserrat-Regular"/>
              <a:ea typeface="Montserrat-Regular"/>
              <a:cs typeface="Montserrat-Regular"/>
            </a:rPr>
            <a:t>El software funcionando </a:t>
          </a:r>
          <a:r>
            <a:rPr lang="es" sz="2900" b="0" i="0" strike="noStrike" cap="none" spc="0" baseline="0" dirty="0">
              <a:solidFill>
                <a:srgbClr val="263A34"/>
              </a:solidFill>
              <a:effectLst/>
              <a:latin typeface="Montserrat-Regular"/>
              <a:ea typeface="Montserrat-Regular"/>
              <a:cs typeface="Montserrat-Regular"/>
            </a:rPr>
            <a:t>por encima de</a:t>
          </a:r>
          <a:r>
            <a:rPr lang="es" sz="2900" b="0" i="1" strike="noStrike" cap="none" spc="0" baseline="0" dirty="0">
              <a:solidFill>
                <a:srgbClr val="263A34"/>
              </a:solidFill>
              <a:effectLst/>
              <a:latin typeface="Montserrat-Regular"/>
              <a:ea typeface="Montserrat-Regular"/>
              <a:cs typeface="Montserrat-Regular"/>
            </a:rPr>
            <a:t> </a:t>
          </a:r>
          <a:r>
            <a:rPr lang="es" sz="2900" b="1" i="1" strike="noStrike" cap="none" spc="0" baseline="0" dirty="0">
              <a:solidFill>
                <a:srgbClr val="263A34"/>
              </a:solidFill>
              <a:effectLst/>
              <a:latin typeface="Montserrat-Regular"/>
              <a:ea typeface="Montserrat-Regular"/>
              <a:cs typeface="Montserrat-Regular"/>
            </a:rPr>
            <a:t>la documentación exhaustiva</a:t>
          </a:r>
          <a:endParaRPr lang="pl-PL" sz="2900" b="1" i="1" dirty="0">
            <a:solidFill>
              <a:srgbClr val="263A34"/>
            </a:solidFill>
          </a:endParaRPr>
        </a:p>
      </dgm:t>
    </dgm:pt>
    <dgm:pt modelId="{CE6A9E4E-7AC2-1C43-99F0-DA32FC45F1CB}" type="sibTrans" cxnId="{3C4F9593-8821-4A9A-A400-A4E9A779E0FF}">
      <dgm:prSet/>
      <dgm:spPr/>
      <dgm:t>
        <a:bodyPr/>
        <a:lstStyle/>
        <a:p>
          <a:endParaRPr lang="pl-PL"/>
        </a:p>
      </dgm:t>
    </dgm:pt>
    <dgm:pt modelId="{A64A7133-AA66-D048-BA5B-E0DCDD7D8509}" type="parTrans" cxnId="{597DAB1E-DB29-418E-8C2E-66F1F600046E}">
      <dgm:prSet/>
      <dgm:spPr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</dgm:spPr>
      <dgm:t>
        <a:bodyPr/>
        <a:lstStyle/>
        <a:p>
          <a:endParaRPr lang="pl-PL"/>
        </a:p>
      </dgm:t>
    </dgm:pt>
    <dgm:pt modelId="{1D7218DE-C548-CF4F-8D81-E02E2B2D6939}">
      <dgm:prSet custT="1"/>
      <dgm:spPr>
        <a:noFill/>
      </dgm:spPr>
      <dgm:t>
        <a:bodyPr/>
        <a:lstStyle/>
        <a:p>
          <a:pPr>
            <a:lnSpc>
              <a:spcPct val="150000"/>
            </a:lnSpc>
            <a:spcAft>
              <a:spcPts val="1200"/>
            </a:spcAft>
          </a:pPr>
          <a:r>
            <a:rPr lang="es" sz="2900" b="1" i="1" strike="noStrike" cap="none" spc="0" baseline="0" dirty="0">
              <a:solidFill>
                <a:srgbClr val="263A34"/>
              </a:solidFill>
              <a:effectLst/>
              <a:latin typeface="Montserrat-Regular"/>
              <a:ea typeface="Montserrat-Regular"/>
              <a:cs typeface="Montserrat-Regular"/>
            </a:rPr>
            <a:t>Colaboración con el cliente</a:t>
          </a:r>
          <a:r>
            <a:rPr lang="es" sz="2900" b="0" i="1" strike="noStrike" cap="none" spc="0" baseline="0" dirty="0">
              <a:solidFill>
                <a:srgbClr val="263A34"/>
              </a:solidFill>
              <a:effectLst/>
              <a:latin typeface="Montserrat-Regular"/>
              <a:ea typeface="Montserrat-Regular"/>
              <a:cs typeface="Montserrat-Regular"/>
            </a:rPr>
            <a:t> </a:t>
          </a:r>
          <a:r>
            <a:rPr lang="es" sz="2900" b="0" i="0" strike="noStrike" cap="none" spc="0" baseline="0" dirty="0">
              <a:solidFill>
                <a:srgbClr val="263A34"/>
              </a:solidFill>
              <a:effectLst/>
              <a:latin typeface="Montserrat-Regular"/>
              <a:ea typeface="Montserrat-Regular"/>
              <a:cs typeface="Montserrat-Regular"/>
            </a:rPr>
            <a:t>por encima de</a:t>
          </a:r>
          <a:r>
            <a:rPr lang="es" sz="2900" b="0" i="1" strike="noStrike" cap="none" spc="0" baseline="0" dirty="0">
              <a:solidFill>
                <a:srgbClr val="263A34"/>
              </a:solidFill>
              <a:effectLst/>
              <a:latin typeface="Montserrat-Regular"/>
              <a:ea typeface="Montserrat-Regular"/>
              <a:cs typeface="Montserrat-Regular"/>
            </a:rPr>
            <a:t> l</a:t>
          </a:r>
          <a:r>
            <a:rPr lang="es" sz="2900" b="1" i="1" strike="noStrike" cap="none" spc="0" baseline="0" dirty="0">
              <a:solidFill>
                <a:srgbClr val="263A34"/>
              </a:solidFill>
              <a:effectLst/>
              <a:latin typeface="Montserrat-Regular"/>
              <a:ea typeface="Montserrat-Regular"/>
              <a:cs typeface="Montserrat-Regular"/>
            </a:rPr>
            <a:t>a negociación contractual</a:t>
          </a:r>
          <a:endParaRPr lang="pl-PL" sz="2900" b="1" i="1" dirty="0">
            <a:solidFill>
              <a:srgbClr val="263A34"/>
            </a:solidFill>
          </a:endParaRPr>
        </a:p>
      </dgm:t>
    </dgm:pt>
    <dgm:pt modelId="{883E1170-0356-6348-B397-DEF5F63FFDAD}" type="sibTrans" cxnId="{597DAB1E-DB29-418E-8C2E-66F1F600046E}">
      <dgm:prSet/>
      <dgm:spPr/>
      <dgm:t>
        <a:bodyPr/>
        <a:lstStyle/>
        <a:p>
          <a:endParaRPr lang="pl-PL"/>
        </a:p>
      </dgm:t>
    </dgm:pt>
    <dgm:pt modelId="{E046571E-F3E5-2A45-B7C1-442E717BA497}" type="parTrans" cxnId="{EC1D463A-10AA-4321-A589-A18C607F32E3}">
      <dgm:prSet/>
      <dgm:spPr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</dgm:spPr>
      <dgm:t>
        <a:bodyPr/>
        <a:lstStyle/>
        <a:p>
          <a:endParaRPr lang="pl-PL"/>
        </a:p>
      </dgm:t>
    </dgm:pt>
    <dgm:pt modelId="{868EBBEA-3A76-DC4C-B51D-D15587B55FBE}">
      <dgm:prSet custT="1"/>
      <dgm:spPr>
        <a:noFill/>
      </dgm:spPr>
      <dgm:t>
        <a:bodyPr/>
        <a:lstStyle/>
        <a:p>
          <a:pPr>
            <a:lnSpc>
              <a:spcPct val="150000"/>
            </a:lnSpc>
            <a:spcAft>
              <a:spcPts val="1200"/>
            </a:spcAft>
          </a:pPr>
          <a:r>
            <a:rPr lang="es" sz="2900" b="1" i="1" strike="noStrike" cap="none" spc="0" baseline="0" dirty="0">
              <a:solidFill>
                <a:srgbClr val="263A34"/>
              </a:solidFill>
              <a:effectLst/>
              <a:latin typeface="Montserrat-Regular"/>
              <a:ea typeface="Montserrat-Regular"/>
              <a:cs typeface="Montserrat-Regular"/>
            </a:rPr>
            <a:t>Respuesta a los cambios</a:t>
          </a:r>
          <a:r>
            <a:rPr lang="es" sz="2900" b="1" i="0" strike="noStrike" cap="none" spc="0" baseline="0" dirty="0">
              <a:solidFill>
                <a:srgbClr val="263A34"/>
              </a:solidFill>
              <a:effectLst/>
              <a:latin typeface="Montserrat-Regular"/>
              <a:ea typeface="Montserrat-Regular"/>
              <a:cs typeface="Montserrat-Regular"/>
            </a:rPr>
            <a:t> </a:t>
          </a:r>
          <a:r>
            <a:rPr lang="es" sz="2900" b="0" i="0" strike="noStrike" cap="none" spc="0" baseline="0" dirty="0">
              <a:solidFill>
                <a:srgbClr val="263A34"/>
              </a:solidFill>
              <a:effectLst/>
              <a:latin typeface="Montserrat-Regular"/>
              <a:ea typeface="Montserrat-Regular"/>
              <a:cs typeface="Montserrat-Regular"/>
            </a:rPr>
            <a:t>por encima de </a:t>
          </a:r>
          <a:r>
            <a:rPr lang="es" sz="2900" b="1" i="1" strike="noStrike" cap="none" spc="0" baseline="0" dirty="0">
              <a:solidFill>
                <a:srgbClr val="263A34"/>
              </a:solidFill>
              <a:effectLst/>
              <a:latin typeface="Montserrat-Regular"/>
              <a:ea typeface="Montserrat-Regular"/>
              <a:cs typeface="Montserrat-Regular"/>
            </a:rPr>
            <a:t>atenerse a un plan</a:t>
          </a:r>
          <a:endParaRPr lang="pl-PL" sz="2900" b="1" i="1" dirty="0">
            <a:solidFill>
              <a:srgbClr val="263A34"/>
            </a:solidFill>
          </a:endParaRPr>
        </a:p>
      </dgm:t>
    </dgm:pt>
    <dgm:pt modelId="{DFBB61A0-C885-DB40-AE91-FE75B64EEA80}" type="sibTrans" cxnId="{EC1D463A-10AA-4321-A589-A18C607F32E3}">
      <dgm:prSet/>
      <dgm:spPr/>
      <dgm:t>
        <a:bodyPr/>
        <a:lstStyle/>
        <a:p>
          <a:endParaRPr lang="pl-PL"/>
        </a:p>
      </dgm:t>
    </dgm:pt>
    <dgm:pt modelId="{9741ECA7-B51F-7D4D-A526-FEC55D5D5B9E}" type="sibTrans" cxnId="{7FC1F22F-3D92-472E-B59D-94A63A8C4206}">
      <dgm:prSet/>
      <dgm:spPr/>
      <dgm:t>
        <a:bodyPr/>
        <a:lstStyle/>
        <a:p>
          <a:endParaRPr lang="pl-PL"/>
        </a:p>
      </dgm:t>
    </dgm:pt>
    <dgm:pt modelId="{55AE1568-DE12-A345-95BA-350E49EE4C7A}" type="pres">
      <dgm:prSet presAssocID="{01916292-09EA-CA42-A336-FC5908FF788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1F14EBD-86A6-3B40-B3A1-529CBC52A6B7}" type="pres">
      <dgm:prSet presAssocID="{05CB92E9-D05C-6C44-AD34-51ED9120F3AF}" presName="hierRoot1" presStyleCnt="0">
        <dgm:presLayoutVars>
          <dgm:hierBranch val="init"/>
        </dgm:presLayoutVars>
      </dgm:prSet>
      <dgm:spPr/>
    </dgm:pt>
    <dgm:pt modelId="{0E4272DA-FDA9-014D-AF63-76443E6D0998}" type="pres">
      <dgm:prSet presAssocID="{05CB92E9-D05C-6C44-AD34-51ED9120F3AF}" presName="rootComposite1" presStyleCnt="0"/>
      <dgm:spPr/>
    </dgm:pt>
    <dgm:pt modelId="{899BFD02-6057-C840-BF65-4182140BF816}" type="pres">
      <dgm:prSet presAssocID="{05CB92E9-D05C-6C44-AD34-51ED9120F3AF}" presName="rootText1" presStyleLbl="node0" presStyleIdx="0" presStyleCnt="1" custScaleX="464794" custScaleY="264739" custLinFactNeighborX="-329" custLinFactNeighborY="-53766">
        <dgm:presLayoutVars>
          <dgm:chPref val="3"/>
        </dgm:presLayoutVars>
      </dgm:prSet>
      <dgm:spPr/>
    </dgm:pt>
    <dgm:pt modelId="{5BDB3788-3E47-A247-9090-0E34876A3521}" type="pres">
      <dgm:prSet presAssocID="{05CB92E9-D05C-6C44-AD34-51ED9120F3AF}" presName="rootConnector1" presStyleLbl="node1" presStyleIdx="0" presStyleCnt="0"/>
      <dgm:spPr/>
    </dgm:pt>
    <dgm:pt modelId="{0FE90FD2-A217-724C-9108-65552FA14EF0}" type="pres">
      <dgm:prSet presAssocID="{05CB92E9-D05C-6C44-AD34-51ED9120F3AF}" presName="hierChild2" presStyleCnt="0"/>
      <dgm:spPr/>
    </dgm:pt>
    <dgm:pt modelId="{533AC7C2-8FDE-9F40-8FC4-D3577905B081}" type="pres">
      <dgm:prSet presAssocID="{14697B61-6542-1D46-9230-BC407F8E2DF8}" presName="Name37" presStyleLbl="parChTrans1D2" presStyleIdx="0" presStyleCnt="4"/>
      <dgm:spPr/>
    </dgm:pt>
    <dgm:pt modelId="{BA9F7A42-F31B-9144-A422-B594DD0357DB}" type="pres">
      <dgm:prSet presAssocID="{0CA34024-A4E0-8845-8F4C-ACF75AD68C1C}" presName="hierRoot2" presStyleCnt="0">
        <dgm:presLayoutVars>
          <dgm:hierBranch val="init"/>
        </dgm:presLayoutVars>
      </dgm:prSet>
      <dgm:spPr/>
    </dgm:pt>
    <dgm:pt modelId="{6B94A0C8-F536-3A41-93EC-25E7157CA01F}" type="pres">
      <dgm:prSet presAssocID="{0CA34024-A4E0-8845-8F4C-ACF75AD68C1C}" presName="rootComposite" presStyleCnt="0"/>
      <dgm:spPr/>
    </dgm:pt>
    <dgm:pt modelId="{EA09CE48-128F-6344-9319-BBCB8AE30871}" type="pres">
      <dgm:prSet presAssocID="{0CA34024-A4E0-8845-8F4C-ACF75AD68C1C}" presName="rootText" presStyleLbl="node2" presStyleIdx="0" presStyleCnt="4" custAng="10800000" custFlipVert="1" custScaleX="100825" custScaleY="198389">
        <dgm:presLayoutVars>
          <dgm:chPref val="3"/>
        </dgm:presLayoutVars>
      </dgm:prSet>
      <dgm:spPr/>
    </dgm:pt>
    <dgm:pt modelId="{27739C89-7B1B-0547-BB72-3CA9C6E8E02F}" type="pres">
      <dgm:prSet presAssocID="{0CA34024-A4E0-8845-8F4C-ACF75AD68C1C}" presName="rootConnector" presStyleLbl="node2" presStyleIdx="0" presStyleCnt="4"/>
      <dgm:spPr/>
    </dgm:pt>
    <dgm:pt modelId="{D4F39584-6241-864D-99E7-C3B706142E9B}" type="pres">
      <dgm:prSet presAssocID="{0CA34024-A4E0-8845-8F4C-ACF75AD68C1C}" presName="hierChild4" presStyleCnt="0"/>
      <dgm:spPr/>
    </dgm:pt>
    <dgm:pt modelId="{E0D0AA87-1F25-544A-95DA-1B7744A18F85}" type="pres">
      <dgm:prSet presAssocID="{0CA34024-A4E0-8845-8F4C-ACF75AD68C1C}" presName="hierChild5" presStyleCnt="0"/>
      <dgm:spPr/>
    </dgm:pt>
    <dgm:pt modelId="{F7D4C8AC-1538-BF49-A55C-09D272327A93}" type="pres">
      <dgm:prSet presAssocID="{8B824217-D486-D14E-979F-815CAA09268C}" presName="Name37" presStyleLbl="parChTrans1D2" presStyleIdx="1" presStyleCnt="4"/>
      <dgm:spPr/>
    </dgm:pt>
    <dgm:pt modelId="{C7843C46-C6BE-1E48-B73C-EE9EBE764F4B}" type="pres">
      <dgm:prSet presAssocID="{239B2DDE-7769-8A4B-9F56-4A1C3DAD3306}" presName="hierRoot2" presStyleCnt="0">
        <dgm:presLayoutVars>
          <dgm:hierBranch val="init"/>
        </dgm:presLayoutVars>
      </dgm:prSet>
      <dgm:spPr/>
    </dgm:pt>
    <dgm:pt modelId="{617620CE-AF7F-FD42-B7FC-1CAD9227830B}" type="pres">
      <dgm:prSet presAssocID="{239B2DDE-7769-8A4B-9F56-4A1C3DAD3306}" presName="rootComposite" presStyleCnt="0"/>
      <dgm:spPr/>
    </dgm:pt>
    <dgm:pt modelId="{EEA97E09-64A4-044A-8726-DADCC5D34515}" type="pres">
      <dgm:prSet presAssocID="{239B2DDE-7769-8A4B-9F56-4A1C3DAD3306}" presName="rootText" presStyleLbl="node2" presStyleIdx="1" presStyleCnt="4" custScaleX="107950" custScaleY="225320">
        <dgm:presLayoutVars>
          <dgm:chPref val="3"/>
        </dgm:presLayoutVars>
      </dgm:prSet>
      <dgm:spPr/>
    </dgm:pt>
    <dgm:pt modelId="{080E0448-FA5A-6A4C-9AA7-99B89583EA3A}" type="pres">
      <dgm:prSet presAssocID="{239B2DDE-7769-8A4B-9F56-4A1C3DAD3306}" presName="rootConnector" presStyleLbl="node2" presStyleIdx="1" presStyleCnt="4"/>
      <dgm:spPr/>
    </dgm:pt>
    <dgm:pt modelId="{7BF27E77-0930-D14C-A550-174A067186CE}" type="pres">
      <dgm:prSet presAssocID="{239B2DDE-7769-8A4B-9F56-4A1C3DAD3306}" presName="hierChild4" presStyleCnt="0"/>
      <dgm:spPr/>
    </dgm:pt>
    <dgm:pt modelId="{0FE9C393-1548-5B4B-8EAF-AD55B9E121B4}" type="pres">
      <dgm:prSet presAssocID="{239B2DDE-7769-8A4B-9F56-4A1C3DAD3306}" presName="hierChild5" presStyleCnt="0"/>
      <dgm:spPr/>
    </dgm:pt>
    <dgm:pt modelId="{C109E812-92E6-0A4F-917C-15F135EC326E}" type="pres">
      <dgm:prSet presAssocID="{A64A7133-AA66-D048-BA5B-E0DCDD7D8509}" presName="Name37" presStyleLbl="parChTrans1D2" presStyleIdx="2" presStyleCnt="4"/>
      <dgm:spPr/>
    </dgm:pt>
    <dgm:pt modelId="{EA6EF219-C151-744C-B1AA-F06CAE216761}" type="pres">
      <dgm:prSet presAssocID="{1D7218DE-C548-CF4F-8D81-E02E2B2D6939}" presName="hierRoot2" presStyleCnt="0">
        <dgm:presLayoutVars>
          <dgm:hierBranch val="init"/>
        </dgm:presLayoutVars>
      </dgm:prSet>
      <dgm:spPr/>
    </dgm:pt>
    <dgm:pt modelId="{240D6A24-25E9-164F-BF99-F34074EE5167}" type="pres">
      <dgm:prSet presAssocID="{1D7218DE-C548-CF4F-8D81-E02E2B2D6939}" presName="rootComposite" presStyleCnt="0"/>
      <dgm:spPr/>
    </dgm:pt>
    <dgm:pt modelId="{D3896D30-016E-9441-8FC9-D2106D98AC7C}" type="pres">
      <dgm:prSet presAssocID="{1D7218DE-C548-CF4F-8D81-E02E2B2D6939}" presName="rootText" presStyleLbl="node2" presStyleIdx="2" presStyleCnt="4" custScaleY="212964">
        <dgm:presLayoutVars>
          <dgm:chPref val="3"/>
        </dgm:presLayoutVars>
      </dgm:prSet>
      <dgm:spPr/>
    </dgm:pt>
    <dgm:pt modelId="{6C735676-A2A6-E646-99EA-F0179FB36D18}" type="pres">
      <dgm:prSet presAssocID="{1D7218DE-C548-CF4F-8D81-E02E2B2D6939}" presName="rootConnector" presStyleLbl="node2" presStyleIdx="2" presStyleCnt="4"/>
      <dgm:spPr/>
    </dgm:pt>
    <dgm:pt modelId="{AF5F6F10-CE7A-0B4E-8ADD-61826189D54E}" type="pres">
      <dgm:prSet presAssocID="{1D7218DE-C548-CF4F-8D81-E02E2B2D6939}" presName="hierChild4" presStyleCnt="0"/>
      <dgm:spPr/>
    </dgm:pt>
    <dgm:pt modelId="{2B77C6DA-C991-DA48-981D-CFEF55DB7515}" type="pres">
      <dgm:prSet presAssocID="{1D7218DE-C548-CF4F-8D81-E02E2B2D6939}" presName="hierChild5" presStyleCnt="0"/>
      <dgm:spPr/>
    </dgm:pt>
    <dgm:pt modelId="{1D02B122-0AEE-5441-8355-116DE4541E5E}" type="pres">
      <dgm:prSet presAssocID="{E046571E-F3E5-2A45-B7C1-442E717BA497}" presName="Name37" presStyleLbl="parChTrans1D2" presStyleIdx="3" presStyleCnt="4"/>
      <dgm:spPr/>
    </dgm:pt>
    <dgm:pt modelId="{1865587B-F950-2C45-B8BB-5EF0A949C929}" type="pres">
      <dgm:prSet presAssocID="{868EBBEA-3A76-DC4C-B51D-D15587B55FBE}" presName="hierRoot2" presStyleCnt="0">
        <dgm:presLayoutVars>
          <dgm:hierBranch val="init"/>
        </dgm:presLayoutVars>
      </dgm:prSet>
      <dgm:spPr/>
    </dgm:pt>
    <dgm:pt modelId="{E4FF55DF-0128-5E4F-900D-26185CC71D93}" type="pres">
      <dgm:prSet presAssocID="{868EBBEA-3A76-DC4C-B51D-D15587B55FBE}" presName="rootComposite" presStyleCnt="0"/>
      <dgm:spPr/>
    </dgm:pt>
    <dgm:pt modelId="{845AE08A-2B9B-1C47-8683-2319A38F2878}" type="pres">
      <dgm:prSet presAssocID="{868EBBEA-3A76-DC4C-B51D-D15587B55FBE}" presName="rootText" presStyleLbl="node2" presStyleIdx="3" presStyleCnt="4" custScaleY="203772">
        <dgm:presLayoutVars>
          <dgm:chPref val="3"/>
        </dgm:presLayoutVars>
      </dgm:prSet>
      <dgm:spPr/>
    </dgm:pt>
    <dgm:pt modelId="{7B31C43A-7564-B746-ABF4-6252DBAE2685}" type="pres">
      <dgm:prSet presAssocID="{868EBBEA-3A76-DC4C-B51D-D15587B55FBE}" presName="rootConnector" presStyleLbl="node2" presStyleIdx="3" presStyleCnt="4"/>
      <dgm:spPr/>
    </dgm:pt>
    <dgm:pt modelId="{8C4A9921-3C58-314F-8081-93EF1E933670}" type="pres">
      <dgm:prSet presAssocID="{868EBBEA-3A76-DC4C-B51D-D15587B55FBE}" presName="hierChild4" presStyleCnt="0"/>
      <dgm:spPr/>
    </dgm:pt>
    <dgm:pt modelId="{0F434655-348F-214C-8C7F-1F4E0301EFD4}" type="pres">
      <dgm:prSet presAssocID="{868EBBEA-3A76-DC4C-B51D-D15587B55FBE}" presName="hierChild5" presStyleCnt="0"/>
      <dgm:spPr/>
    </dgm:pt>
    <dgm:pt modelId="{292E0FA9-4764-174A-8C0E-048BC7398BAF}" type="pres">
      <dgm:prSet presAssocID="{05CB92E9-D05C-6C44-AD34-51ED9120F3AF}" presName="hierChild3" presStyleCnt="0"/>
      <dgm:spPr/>
    </dgm:pt>
  </dgm:ptLst>
  <dgm:cxnLst>
    <dgm:cxn modelId="{61CC5B05-65F0-014F-89B2-A7767F923A6E}" type="presOf" srcId="{14697B61-6542-1D46-9230-BC407F8E2DF8}" destId="{533AC7C2-8FDE-9F40-8FC4-D3577905B081}" srcOrd="0" destOrd="0" presId="urn:microsoft.com/office/officeart/2005/8/layout/orgChart1"/>
    <dgm:cxn modelId="{597DAB1E-DB29-418E-8C2E-66F1F600046E}" srcId="{05CB92E9-D05C-6C44-AD34-51ED9120F3AF}" destId="{1D7218DE-C548-CF4F-8D81-E02E2B2D6939}" srcOrd="2" destOrd="0" parTransId="{A64A7133-AA66-D048-BA5B-E0DCDD7D8509}" sibTransId="{883E1170-0356-6348-B397-DEF5F63FFDAD}"/>
    <dgm:cxn modelId="{75F6BC2D-3675-4DED-9290-56511A480D6D}" type="presOf" srcId="{05CB92E9-D05C-6C44-AD34-51ED9120F3AF}" destId="{899BFD02-6057-C840-BF65-4182140BF816}" srcOrd="0" destOrd="0" presId="urn:microsoft.com/office/officeart/2005/8/layout/orgChart1"/>
    <dgm:cxn modelId="{7FC1F22F-3D92-472E-B59D-94A63A8C4206}" srcId="{01916292-09EA-CA42-A336-FC5908FF7882}" destId="{05CB92E9-D05C-6C44-AD34-51ED9120F3AF}" srcOrd="0" destOrd="0" parTransId="{C0D5F940-426A-194A-8B82-C3A5CF3B71C6}" sibTransId="{9741ECA7-B51F-7D4D-A526-FEC55D5D5B9E}"/>
    <dgm:cxn modelId="{A1CCA531-08D5-2B43-B92B-3F8BE6FCED6B}" type="presOf" srcId="{868EBBEA-3A76-DC4C-B51D-D15587B55FBE}" destId="{845AE08A-2B9B-1C47-8683-2319A38F2878}" srcOrd="0" destOrd="0" presId="urn:microsoft.com/office/officeart/2005/8/layout/orgChart1"/>
    <dgm:cxn modelId="{EC1D463A-10AA-4321-A589-A18C607F32E3}" srcId="{05CB92E9-D05C-6C44-AD34-51ED9120F3AF}" destId="{868EBBEA-3A76-DC4C-B51D-D15587B55FBE}" srcOrd="3" destOrd="0" parTransId="{E046571E-F3E5-2A45-B7C1-442E717BA497}" sibTransId="{DFBB61A0-C885-DB40-AE91-FE75B64EEA80}"/>
    <dgm:cxn modelId="{60394C4D-8100-FB4C-B2A4-56A5616D2C92}" type="presOf" srcId="{1D7218DE-C548-CF4F-8D81-E02E2B2D6939}" destId="{D3896D30-016E-9441-8FC9-D2106D98AC7C}" srcOrd="0" destOrd="0" presId="urn:microsoft.com/office/officeart/2005/8/layout/orgChart1"/>
    <dgm:cxn modelId="{98543E79-342D-D64B-BC8D-081AC48965E8}" type="presOf" srcId="{E046571E-F3E5-2A45-B7C1-442E717BA497}" destId="{1D02B122-0AEE-5441-8355-116DE4541E5E}" srcOrd="0" destOrd="0" presId="urn:microsoft.com/office/officeart/2005/8/layout/orgChart1"/>
    <dgm:cxn modelId="{7868AE81-FB58-FB49-ABC8-ADD5C7B83B65}" type="presOf" srcId="{1D7218DE-C548-CF4F-8D81-E02E2B2D6939}" destId="{6C735676-A2A6-E646-99EA-F0179FB36D18}" srcOrd="1" destOrd="0" presId="urn:microsoft.com/office/officeart/2005/8/layout/orgChart1"/>
    <dgm:cxn modelId="{6641418B-77BE-0246-81D5-19E2F28E17EF}" type="presOf" srcId="{868EBBEA-3A76-DC4C-B51D-D15587B55FBE}" destId="{7B31C43A-7564-B746-ABF4-6252DBAE2685}" srcOrd="1" destOrd="0" presId="urn:microsoft.com/office/officeart/2005/8/layout/orgChart1"/>
    <dgm:cxn modelId="{3C4F9593-8821-4A9A-A400-A4E9A779E0FF}" srcId="{05CB92E9-D05C-6C44-AD34-51ED9120F3AF}" destId="{239B2DDE-7769-8A4B-9F56-4A1C3DAD3306}" srcOrd="1" destOrd="0" parTransId="{8B824217-D486-D14E-979F-815CAA09268C}" sibTransId="{CE6A9E4E-7AC2-1C43-99F0-DA32FC45F1CB}"/>
    <dgm:cxn modelId="{AAB7DE93-D1F7-420A-A1B8-33EDCE2E8B8B}" srcId="{05CB92E9-D05C-6C44-AD34-51ED9120F3AF}" destId="{0CA34024-A4E0-8845-8F4C-ACF75AD68C1C}" srcOrd="0" destOrd="0" parTransId="{14697B61-6542-1D46-9230-BC407F8E2DF8}" sibTransId="{47FB63E5-B5CE-554D-97CB-4A5DA51667A7}"/>
    <dgm:cxn modelId="{F1EB07A2-1671-2144-A304-101EC6356504}" type="presOf" srcId="{239B2DDE-7769-8A4B-9F56-4A1C3DAD3306}" destId="{EEA97E09-64A4-044A-8726-DADCC5D34515}" srcOrd="0" destOrd="0" presId="urn:microsoft.com/office/officeart/2005/8/layout/orgChart1"/>
    <dgm:cxn modelId="{2D5DD7BA-EA04-E942-9FD0-92C58CF6A966}" type="presOf" srcId="{0CA34024-A4E0-8845-8F4C-ACF75AD68C1C}" destId="{EA09CE48-128F-6344-9319-BBCB8AE30871}" srcOrd="0" destOrd="0" presId="urn:microsoft.com/office/officeart/2005/8/layout/orgChart1"/>
    <dgm:cxn modelId="{21F9A5BE-B88A-EF4E-8DA7-02B20CFCBA03}" type="presOf" srcId="{239B2DDE-7769-8A4B-9F56-4A1C3DAD3306}" destId="{080E0448-FA5A-6A4C-9AA7-99B89583EA3A}" srcOrd="1" destOrd="0" presId="urn:microsoft.com/office/officeart/2005/8/layout/orgChart1"/>
    <dgm:cxn modelId="{882B88C0-D416-4B74-B04F-6A4005A007C2}" type="presOf" srcId="{01916292-09EA-CA42-A336-FC5908FF7882}" destId="{55AE1568-DE12-A345-95BA-350E49EE4C7A}" srcOrd="0" destOrd="0" presId="urn:microsoft.com/office/officeart/2005/8/layout/orgChart1"/>
    <dgm:cxn modelId="{6732E4EE-A949-BA44-A08B-A9DFDC95CB70}" type="presOf" srcId="{8B824217-D486-D14E-979F-815CAA09268C}" destId="{F7D4C8AC-1538-BF49-A55C-09D272327A93}" srcOrd="0" destOrd="0" presId="urn:microsoft.com/office/officeart/2005/8/layout/orgChart1"/>
    <dgm:cxn modelId="{12AC1FF5-D058-B04C-B02B-AF2F1C1DFB0D}" type="presOf" srcId="{0CA34024-A4E0-8845-8F4C-ACF75AD68C1C}" destId="{27739C89-7B1B-0547-BB72-3CA9C6E8E02F}" srcOrd="1" destOrd="0" presId="urn:microsoft.com/office/officeart/2005/8/layout/orgChart1"/>
    <dgm:cxn modelId="{811EA4F5-E81B-453F-A701-180267AD5059}" type="presOf" srcId="{05CB92E9-D05C-6C44-AD34-51ED9120F3AF}" destId="{5BDB3788-3E47-A247-9090-0E34876A3521}" srcOrd="1" destOrd="0" presId="urn:microsoft.com/office/officeart/2005/8/layout/orgChart1"/>
    <dgm:cxn modelId="{7AC0D0F9-E59E-494D-A184-4C278D6172F9}" type="presOf" srcId="{A64A7133-AA66-D048-BA5B-E0DCDD7D8509}" destId="{C109E812-92E6-0A4F-917C-15F135EC326E}" srcOrd="0" destOrd="0" presId="urn:microsoft.com/office/officeart/2005/8/layout/orgChart1"/>
    <dgm:cxn modelId="{29A382FC-1423-4E3B-9D76-D108E922BAAF}" type="presParOf" srcId="{55AE1568-DE12-A345-95BA-350E49EE4C7A}" destId="{41F14EBD-86A6-3B40-B3A1-529CBC52A6B7}" srcOrd="0" destOrd="0" presId="urn:microsoft.com/office/officeart/2005/8/layout/orgChart1"/>
    <dgm:cxn modelId="{0CB8B751-F272-4FC8-A86B-5D1EE6EDE1C5}" type="presParOf" srcId="{41F14EBD-86A6-3B40-B3A1-529CBC52A6B7}" destId="{0E4272DA-FDA9-014D-AF63-76443E6D0998}" srcOrd="0" destOrd="0" presId="urn:microsoft.com/office/officeart/2005/8/layout/orgChart1"/>
    <dgm:cxn modelId="{4D53BB88-3003-4457-9493-4D612DCE0C38}" type="presParOf" srcId="{0E4272DA-FDA9-014D-AF63-76443E6D0998}" destId="{899BFD02-6057-C840-BF65-4182140BF816}" srcOrd="0" destOrd="0" presId="urn:microsoft.com/office/officeart/2005/8/layout/orgChart1"/>
    <dgm:cxn modelId="{15738E7F-D6E6-4730-AC5E-CF793EA1DE94}" type="presParOf" srcId="{0E4272DA-FDA9-014D-AF63-76443E6D0998}" destId="{5BDB3788-3E47-A247-9090-0E34876A3521}" srcOrd="1" destOrd="0" presId="urn:microsoft.com/office/officeart/2005/8/layout/orgChart1"/>
    <dgm:cxn modelId="{C48E9B37-ACDD-460D-A8E4-32513C1F6714}" type="presParOf" srcId="{41F14EBD-86A6-3B40-B3A1-529CBC52A6B7}" destId="{0FE90FD2-A217-724C-9108-65552FA14EF0}" srcOrd="1" destOrd="0" presId="urn:microsoft.com/office/officeart/2005/8/layout/orgChart1"/>
    <dgm:cxn modelId="{48A48E67-E5A5-6541-9623-9DB105E90440}" type="presParOf" srcId="{0FE90FD2-A217-724C-9108-65552FA14EF0}" destId="{533AC7C2-8FDE-9F40-8FC4-D3577905B081}" srcOrd="0" destOrd="0" presId="urn:microsoft.com/office/officeart/2005/8/layout/orgChart1"/>
    <dgm:cxn modelId="{5C8866C6-1987-3D4F-AE52-F4A751D6CEC4}" type="presParOf" srcId="{0FE90FD2-A217-724C-9108-65552FA14EF0}" destId="{BA9F7A42-F31B-9144-A422-B594DD0357DB}" srcOrd="1" destOrd="0" presId="urn:microsoft.com/office/officeart/2005/8/layout/orgChart1"/>
    <dgm:cxn modelId="{D62DB9EA-260E-8146-9009-596899667A03}" type="presParOf" srcId="{BA9F7A42-F31B-9144-A422-B594DD0357DB}" destId="{6B94A0C8-F536-3A41-93EC-25E7157CA01F}" srcOrd="0" destOrd="0" presId="urn:microsoft.com/office/officeart/2005/8/layout/orgChart1"/>
    <dgm:cxn modelId="{F003404B-B917-BA4A-9368-2D9936D34565}" type="presParOf" srcId="{6B94A0C8-F536-3A41-93EC-25E7157CA01F}" destId="{EA09CE48-128F-6344-9319-BBCB8AE30871}" srcOrd="0" destOrd="0" presId="urn:microsoft.com/office/officeart/2005/8/layout/orgChart1"/>
    <dgm:cxn modelId="{40057ECF-8801-7746-8A58-AF3B06CE4A79}" type="presParOf" srcId="{6B94A0C8-F536-3A41-93EC-25E7157CA01F}" destId="{27739C89-7B1B-0547-BB72-3CA9C6E8E02F}" srcOrd="1" destOrd="0" presId="urn:microsoft.com/office/officeart/2005/8/layout/orgChart1"/>
    <dgm:cxn modelId="{99B08141-5895-344B-9ABE-CE5328C09C82}" type="presParOf" srcId="{BA9F7A42-F31B-9144-A422-B594DD0357DB}" destId="{D4F39584-6241-864D-99E7-C3B706142E9B}" srcOrd="1" destOrd="0" presId="urn:microsoft.com/office/officeart/2005/8/layout/orgChart1"/>
    <dgm:cxn modelId="{9FBB813C-F33F-5041-9851-7A3B97FA2685}" type="presParOf" srcId="{BA9F7A42-F31B-9144-A422-B594DD0357DB}" destId="{E0D0AA87-1F25-544A-95DA-1B7744A18F85}" srcOrd="2" destOrd="0" presId="urn:microsoft.com/office/officeart/2005/8/layout/orgChart1"/>
    <dgm:cxn modelId="{0C904170-1BBC-6442-861D-C85270001E1E}" type="presParOf" srcId="{0FE90FD2-A217-724C-9108-65552FA14EF0}" destId="{F7D4C8AC-1538-BF49-A55C-09D272327A93}" srcOrd="2" destOrd="0" presId="urn:microsoft.com/office/officeart/2005/8/layout/orgChart1"/>
    <dgm:cxn modelId="{D5C63FF2-8713-C341-9668-E45DA607D365}" type="presParOf" srcId="{0FE90FD2-A217-724C-9108-65552FA14EF0}" destId="{C7843C46-C6BE-1E48-B73C-EE9EBE764F4B}" srcOrd="3" destOrd="0" presId="urn:microsoft.com/office/officeart/2005/8/layout/orgChart1"/>
    <dgm:cxn modelId="{7CE1A5CF-942F-D84A-AF6C-A6C9B01FA81F}" type="presParOf" srcId="{C7843C46-C6BE-1E48-B73C-EE9EBE764F4B}" destId="{617620CE-AF7F-FD42-B7FC-1CAD9227830B}" srcOrd="0" destOrd="0" presId="urn:microsoft.com/office/officeart/2005/8/layout/orgChart1"/>
    <dgm:cxn modelId="{33495B8D-40F8-B443-B603-7547A3E9F60A}" type="presParOf" srcId="{617620CE-AF7F-FD42-B7FC-1CAD9227830B}" destId="{EEA97E09-64A4-044A-8726-DADCC5D34515}" srcOrd="0" destOrd="0" presId="urn:microsoft.com/office/officeart/2005/8/layout/orgChart1"/>
    <dgm:cxn modelId="{B85DA58B-DDEE-BA4E-9D9C-202FF9C50660}" type="presParOf" srcId="{617620CE-AF7F-FD42-B7FC-1CAD9227830B}" destId="{080E0448-FA5A-6A4C-9AA7-99B89583EA3A}" srcOrd="1" destOrd="0" presId="urn:microsoft.com/office/officeart/2005/8/layout/orgChart1"/>
    <dgm:cxn modelId="{E846EADF-514E-7F4C-82DD-0A90A5002A45}" type="presParOf" srcId="{C7843C46-C6BE-1E48-B73C-EE9EBE764F4B}" destId="{7BF27E77-0930-D14C-A550-174A067186CE}" srcOrd="1" destOrd="0" presId="urn:microsoft.com/office/officeart/2005/8/layout/orgChart1"/>
    <dgm:cxn modelId="{CD6FAD95-EC0B-4C4A-B845-2714B430B2DF}" type="presParOf" srcId="{C7843C46-C6BE-1E48-B73C-EE9EBE764F4B}" destId="{0FE9C393-1548-5B4B-8EAF-AD55B9E121B4}" srcOrd="2" destOrd="0" presId="urn:microsoft.com/office/officeart/2005/8/layout/orgChart1"/>
    <dgm:cxn modelId="{0DA0DD81-A4F6-D44A-97D0-3EB2DDF0B67B}" type="presParOf" srcId="{0FE90FD2-A217-724C-9108-65552FA14EF0}" destId="{C109E812-92E6-0A4F-917C-15F135EC326E}" srcOrd="4" destOrd="0" presId="urn:microsoft.com/office/officeart/2005/8/layout/orgChart1"/>
    <dgm:cxn modelId="{06AB1EDA-1B1E-2C4B-9BEB-B9D4D40D40EE}" type="presParOf" srcId="{0FE90FD2-A217-724C-9108-65552FA14EF0}" destId="{EA6EF219-C151-744C-B1AA-F06CAE216761}" srcOrd="5" destOrd="0" presId="urn:microsoft.com/office/officeart/2005/8/layout/orgChart1"/>
    <dgm:cxn modelId="{FFBD6862-A0CE-9E4A-8CFC-B66095A46334}" type="presParOf" srcId="{EA6EF219-C151-744C-B1AA-F06CAE216761}" destId="{240D6A24-25E9-164F-BF99-F34074EE5167}" srcOrd="0" destOrd="0" presId="urn:microsoft.com/office/officeart/2005/8/layout/orgChart1"/>
    <dgm:cxn modelId="{BB6201ED-9337-F24C-A22B-19B01608172E}" type="presParOf" srcId="{240D6A24-25E9-164F-BF99-F34074EE5167}" destId="{D3896D30-016E-9441-8FC9-D2106D98AC7C}" srcOrd="0" destOrd="0" presId="urn:microsoft.com/office/officeart/2005/8/layout/orgChart1"/>
    <dgm:cxn modelId="{B5087662-9B6E-4149-8EDD-7A6E592F7E0E}" type="presParOf" srcId="{240D6A24-25E9-164F-BF99-F34074EE5167}" destId="{6C735676-A2A6-E646-99EA-F0179FB36D18}" srcOrd="1" destOrd="0" presId="urn:microsoft.com/office/officeart/2005/8/layout/orgChart1"/>
    <dgm:cxn modelId="{14A33F99-1F08-2544-8581-95401DEA85A5}" type="presParOf" srcId="{EA6EF219-C151-744C-B1AA-F06CAE216761}" destId="{AF5F6F10-CE7A-0B4E-8ADD-61826189D54E}" srcOrd="1" destOrd="0" presId="urn:microsoft.com/office/officeart/2005/8/layout/orgChart1"/>
    <dgm:cxn modelId="{1584881C-FC1D-F447-B9EB-B615239CE4F8}" type="presParOf" srcId="{EA6EF219-C151-744C-B1AA-F06CAE216761}" destId="{2B77C6DA-C991-DA48-981D-CFEF55DB7515}" srcOrd="2" destOrd="0" presId="urn:microsoft.com/office/officeart/2005/8/layout/orgChart1"/>
    <dgm:cxn modelId="{3E7C85AC-235A-3C46-BDEA-59634DF4FDA1}" type="presParOf" srcId="{0FE90FD2-A217-724C-9108-65552FA14EF0}" destId="{1D02B122-0AEE-5441-8355-116DE4541E5E}" srcOrd="6" destOrd="0" presId="urn:microsoft.com/office/officeart/2005/8/layout/orgChart1"/>
    <dgm:cxn modelId="{9F4EC680-6DC9-4A44-B5DF-1721A1FDD845}" type="presParOf" srcId="{0FE90FD2-A217-724C-9108-65552FA14EF0}" destId="{1865587B-F950-2C45-B8BB-5EF0A949C929}" srcOrd="7" destOrd="0" presId="urn:microsoft.com/office/officeart/2005/8/layout/orgChart1"/>
    <dgm:cxn modelId="{743A5AA8-6999-1A43-B962-071861C0B384}" type="presParOf" srcId="{1865587B-F950-2C45-B8BB-5EF0A949C929}" destId="{E4FF55DF-0128-5E4F-900D-26185CC71D93}" srcOrd="0" destOrd="0" presId="urn:microsoft.com/office/officeart/2005/8/layout/orgChart1"/>
    <dgm:cxn modelId="{461CFDDB-6E80-174C-A8AD-3849A55DD580}" type="presParOf" srcId="{E4FF55DF-0128-5E4F-900D-26185CC71D93}" destId="{845AE08A-2B9B-1C47-8683-2319A38F2878}" srcOrd="0" destOrd="0" presId="urn:microsoft.com/office/officeart/2005/8/layout/orgChart1"/>
    <dgm:cxn modelId="{25494E36-1EAB-8443-A5D6-790C8C95F746}" type="presParOf" srcId="{E4FF55DF-0128-5E4F-900D-26185CC71D93}" destId="{7B31C43A-7564-B746-ABF4-6252DBAE2685}" srcOrd="1" destOrd="0" presId="urn:microsoft.com/office/officeart/2005/8/layout/orgChart1"/>
    <dgm:cxn modelId="{1FD002CF-C4FF-1946-9DD0-B9708D044BC8}" type="presParOf" srcId="{1865587B-F950-2C45-B8BB-5EF0A949C929}" destId="{8C4A9921-3C58-314F-8081-93EF1E933670}" srcOrd="1" destOrd="0" presId="urn:microsoft.com/office/officeart/2005/8/layout/orgChart1"/>
    <dgm:cxn modelId="{279E8998-471D-5C4C-BE03-65D9A2338099}" type="presParOf" srcId="{1865587B-F950-2C45-B8BB-5EF0A949C929}" destId="{0F434655-348F-214C-8C7F-1F4E0301EFD4}" srcOrd="2" destOrd="0" presId="urn:microsoft.com/office/officeart/2005/8/layout/orgChart1"/>
    <dgm:cxn modelId="{5E717D70-5D8F-4561-9D65-5275CE875685}" type="presParOf" srcId="{41F14EBD-86A6-3B40-B3A1-529CBC52A6B7}" destId="{292E0FA9-4764-174A-8C0E-048BC7398BA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main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02B122-0AEE-5441-8355-116DE4541E5E}">
      <dsp:nvSpPr>
        <dsp:cNvPr id="0" name=""/>
        <dsp:cNvSpPr/>
      </dsp:nvSpPr>
      <dsp:spPr>
        <a:xfrm>
          <a:off x="8300570" y="5141770"/>
          <a:ext cx="6556488" cy="16859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6216"/>
              </a:lnTo>
              <a:lnTo>
                <a:pt x="6556488" y="1316216"/>
              </a:lnTo>
              <a:lnTo>
                <a:pt x="6556488" y="16859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09E812-92E6-0A4F-917C-15F135EC326E}">
      <dsp:nvSpPr>
        <dsp:cNvPr id="0" name=""/>
        <dsp:cNvSpPr/>
      </dsp:nvSpPr>
      <dsp:spPr>
        <a:xfrm>
          <a:off x="8300570" y="5141770"/>
          <a:ext cx="2296204" cy="16859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6216"/>
              </a:lnTo>
              <a:lnTo>
                <a:pt x="2296204" y="1316216"/>
              </a:lnTo>
              <a:lnTo>
                <a:pt x="2296204" y="16859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4C8AC-1538-BF49-A55C-09D272327A93}">
      <dsp:nvSpPr>
        <dsp:cNvPr id="0" name=""/>
        <dsp:cNvSpPr/>
      </dsp:nvSpPr>
      <dsp:spPr>
        <a:xfrm>
          <a:off x="6196536" y="5141770"/>
          <a:ext cx="2104034" cy="1685910"/>
        </a:xfrm>
        <a:custGeom>
          <a:avLst/>
          <a:gdLst/>
          <a:ahLst/>
          <a:cxnLst/>
          <a:rect l="0" t="0" r="0" b="0"/>
          <a:pathLst>
            <a:path>
              <a:moveTo>
                <a:pt x="2104034" y="0"/>
              </a:moveTo>
              <a:lnTo>
                <a:pt x="2104034" y="1316216"/>
              </a:lnTo>
              <a:lnTo>
                <a:pt x="0" y="1316216"/>
              </a:lnTo>
              <a:lnTo>
                <a:pt x="0" y="16859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3AC7C2-8FDE-9F40-8FC4-D3577905B081}">
      <dsp:nvSpPr>
        <dsp:cNvPr id="0" name=""/>
        <dsp:cNvSpPr/>
      </dsp:nvSpPr>
      <dsp:spPr>
        <a:xfrm>
          <a:off x="1781773" y="5141770"/>
          <a:ext cx="6518796" cy="1685910"/>
        </a:xfrm>
        <a:custGeom>
          <a:avLst/>
          <a:gdLst/>
          <a:ahLst/>
          <a:cxnLst/>
          <a:rect l="0" t="0" r="0" b="0"/>
          <a:pathLst>
            <a:path>
              <a:moveTo>
                <a:pt x="6518796" y="0"/>
              </a:moveTo>
              <a:lnTo>
                <a:pt x="6518796" y="1316216"/>
              </a:lnTo>
              <a:lnTo>
                <a:pt x="0" y="1316216"/>
              </a:lnTo>
              <a:lnTo>
                <a:pt x="0" y="16859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9BFD02-6057-C840-BF65-4182140BF816}">
      <dsp:nvSpPr>
        <dsp:cNvPr id="0" name=""/>
        <dsp:cNvSpPr/>
      </dsp:nvSpPr>
      <dsp:spPr>
        <a:xfrm>
          <a:off x="118115" y="481178"/>
          <a:ext cx="16364910" cy="4660591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4445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10000" b="1" i="0" strike="noStrike" kern="1200" cap="none" spc="0" baseline="0" dirty="0">
              <a:solidFill>
                <a:srgbClr val="496F63"/>
              </a:solidFill>
              <a:effectLst/>
              <a:latin typeface="Arial"/>
              <a:ea typeface="Arial"/>
              <a:cs typeface="Arial"/>
            </a:rPr>
            <a:t>Los 4 principios</a:t>
          </a:r>
        </a:p>
        <a:p>
          <a:pPr marL="0" lvl="0" indent="0" algn="ctr" defTabSz="4445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10000" b="1" i="0" strike="noStrike" kern="1200" cap="none" spc="0" baseline="0" dirty="0">
              <a:solidFill>
                <a:srgbClr val="496F63"/>
              </a:solidFill>
              <a:effectLst/>
              <a:latin typeface="Arial"/>
              <a:ea typeface="Arial"/>
              <a:cs typeface="Arial"/>
            </a:rPr>
            <a:t>del Manifiesto Agil son:</a:t>
          </a:r>
          <a:endParaRPr lang="pl-PL" sz="10000" b="1" kern="1200" dirty="0"/>
        </a:p>
      </dsp:txBody>
      <dsp:txXfrm>
        <a:off x="118115" y="481178"/>
        <a:ext cx="16364910" cy="4660591"/>
      </dsp:txXfrm>
    </dsp:sp>
    <dsp:sp modelId="{EA09CE48-128F-6344-9319-BBCB8AE30871}">
      <dsp:nvSpPr>
        <dsp:cNvPr id="0" name=""/>
        <dsp:cNvSpPr/>
      </dsp:nvSpPr>
      <dsp:spPr>
        <a:xfrm rot="10800000" flipV="1">
          <a:off x="6802" y="6827680"/>
          <a:ext cx="3549942" cy="3492534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15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s-ES" sz="2900" b="1" i="1" u="none" kern="1200" dirty="0">
              <a:solidFill>
                <a:srgbClr val="253933"/>
              </a:solidFill>
            </a:rPr>
            <a:t>Los individuos y sus interacciones </a:t>
          </a:r>
          <a:r>
            <a:rPr lang="es-ES" sz="2900" b="0" i="1" u="none" kern="1200" dirty="0">
              <a:solidFill>
                <a:srgbClr val="253933"/>
              </a:solidFill>
            </a:rPr>
            <a:t>por encima </a:t>
          </a:r>
          <a:r>
            <a:rPr lang="es-ES" sz="2900" b="1" i="1" u="none" kern="1200" dirty="0">
              <a:solidFill>
                <a:srgbClr val="253933"/>
              </a:solidFill>
            </a:rPr>
            <a:t>de los procesos y las herramientas</a:t>
          </a:r>
          <a:endParaRPr lang="pl-PL" sz="2900" b="1" i="1" kern="1200" dirty="0">
            <a:solidFill>
              <a:srgbClr val="253933"/>
            </a:solidFill>
          </a:endParaRPr>
        </a:p>
      </dsp:txBody>
      <dsp:txXfrm rot="-10800000">
        <a:off x="6802" y="6827680"/>
        <a:ext cx="3549942" cy="3492534"/>
      </dsp:txXfrm>
    </dsp:sp>
    <dsp:sp modelId="{EEA97E09-64A4-044A-8726-DADCC5D34515}">
      <dsp:nvSpPr>
        <dsp:cNvPr id="0" name=""/>
        <dsp:cNvSpPr/>
      </dsp:nvSpPr>
      <dsp:spPr>
        <a:xfrm>
          <a:off x="4296132" y="6827680"/>
          <a:ext cx="3800806" cy="39666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15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s" sz="2900" b="1" i="1" strike="noStrike" kern="1200" cap="none" spc="0" baseline="0" dirty="0">
              <a:solidFill>
                <a:srgbClr val="263A34"/>
              </a:solidFill>
              <a:effectLst/>
              <a:latin typeface="Montserrat-Regular"/>
              <a:ea typeface="Montserrat-Regular"/>
              <a:cs typeface="Montserrat-Regular"/>
            </a:rPr>
            <a:t>El software funcionando </a:t>
          </a:r>
          <a:r>
            <a:rPr lang="es" sz="2900" b="0" i="0" strike="noStrike" kern="1200" cap="none" spc="0" baseline="0" dirty="0">
              <a:solidFill>
                <a:srgbClr val="263A34"/>
              </a:solidFill>
              <a:effectLst/>
              <a:latin typeface="Montserrat-Regular"/>
              <a:ea typeface="Montserrat-Regular"/>
              <a:cs typeface="Montserrat-Regular"/>
            </a:rPr>
            <a:t>por encima de</a:t>
          </a:r>
          <a:r>
            <a:rPr lang="es" sz="2900" b="0" i="1" strike="noStrike" kern="1200" cap="none" spc="0" baseline="0" dirty="0">
              <a:solidFill>
                <a:srgbClr val="263A34"/>
              </a:solidFill>
              <a:effectLst/>
              <a:latin typeface="Montserrat-Regular"/>
              <a:ea typeface="Montserrat-Regular"/>
              <a:cs typeface="Montserrat-Regular"/>
            </a:rPr>
            <a:t> </a:t>
          </a:r>
          <a:r>
            <a:rPr lang="es" sz="2900" b="1" i="1" strike="noStrike" kern="1200" cap="none" spc="0" baseline="0" dirty="0">
              <a:solidFill>
                <a:srgbClr val="263A34"/>
              </a:solidFill>
              <a:effectLst/>
              <a:latin typeface="Montserrat-Regular"/>
              <a:ea typeface="Montserrat-Regular"/>
              <a:cs typeface="Montserrat-Regular"/>
            </a:rPr>
            <a:t>la documentación exhaustiva</a:t>
          </a:r>
          <a:endParaRPr lang="pl-PL" sz="2900" b="1" i="1" kern="1200" dirty="0">
            <a:solidFill>
              <a:srgbClr val="263A34"/>
            </a:solidFill>
          </a:endParaRPr>
        </a:p>
      </dsp:txBody>
      <dsp:txXfrm>
        <a:off x="4296132" y="6827680"/>
        <a:ext cx="3800806" cy="3966640"/>
      </dsp:txXfrm>
    </dsp:sp>
    <dsp:sp modelId="{D3896D30-016E-9441-8FC9-D2106D98AC7C}">
      <dsp:nvSpPr>
        <dsp:cNvPr id="0" name=""/>
        <dsp:cNvSpPr/>
      </dsp:nvSpPr>
      <dsp:spPr>
        <a:xfrm>
          <a:off x="8836327" y="6827680"/>
          <a:ext cx="3520895" cy="3749119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15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s" sz="2900" b="1" i="1" strike="noStrike" kern="1200" cap="none" spc="0" baseline="0" dirty="0">
              <a:solidFill>
                <a:srgbClr val="263A34"/>
              </a:solidFill>
              <a:effectLst/>
              <a:latin typeface="Montserrat-Regular"/>
              <a:ea typeface="Montserrat-Regular"/>
              <a:cs typeface="Montserrat-Regular"/>
            </a:rPr>
            <a:t>Colaboración con el cliente</a:t>
          </a:r>
          <a:r>
            <a:rPr lang="es" sz="2900" b="0" i="1" strike="noStrike" kern="1200" cap="none" spc="0" baseline="0" dirty="0">
              <a:solidFill>
                <a:srgbClr val="263A34"/>
              </a:solidFill>
              <a:effectLst/>
              <a:latin typeface="Montserrat-Regular"/>
              <a:ea typeface="Montserrat-Regular"/>
              <a:cs typeface="Montserrat-Regular"/>
            </a:rPr>
            <a:t> </a:t>
          </a:r>
          <a:r>
            <a:rPr lang="es" sz="2900" b="0" i="0" strike="noStrike" kern="1200" cap="none" spc="0" baseline="0" dirty="0">
              <a:solidFill>
                <a:srgbClr val="263A34"/>
              </a:solidFill>
              <a:effectLst/>
              <a:latin typeface="Montserrat-Regular"/>
              <a:ea typeface="Montserrat-Regular"/>
              <a:cs typeface="Montserrat-Regular"/>
            </a:rPr>
            <a:t>por encima de</a:t>
          </a:r>
          <a:r>
            <a:rPr lang="es" sz="2900" b="0" i="1" strike="noStrike" kern="1200" cap="none" spc="0" baseline="0" dirty="0">
              <a:solidFill>
                <a:srgbClr val="263A34"/>
              </a:solidFill>
              <a:effectLst/>
              <a:latin typeface="Montserrat-Regular"/>
              <a:ea typeface="Montserrat-Regular"/>
              <a:cs typeface="Montserrat-Regular"/>
            </a:rPr>
            <a:t> l</a:t>
          </a:r>
          <a:r>
            <a:rPr lang="es" sz="2900" b="1" i="1" strike="noStrike" kern="1200" cap="none" spc="0" baseline="0" dirty="0">
              <a:solidFill>
                <a:srgbClr val="263A34"/>
              </a:solidFill>
              <a:effectLst/>
              <a:latin typeface="Montserrat-Regular"/>
              <a:ea typeface="Montserrat-Regular"/>
              <a:cs typeface="Montserrat-Regular"/>
            </a:rPr>
            <a:t>a negociación contractual</a:t>
          </a:r>
          <a:endParaRPr lang="pl-PL" sz="2900" b="1" i="1" kern="1200" dirty="0">
            <a:solidFill>
              <a:srgbClr val="263A34"/>
            </a:solidFill>
          </a:endParaRPr>
        </a:p>
      </dsp:txBody>
      <dsp:txXfrm>
        <a:off x="8836327" y="6827680"/>
        <a:ext cx="3520895" cy="3749119"/>
      </dsp:txXfrm>
    </dsp:sp>
    <dsp:sp modelId="{845AE08A-2B9B-1C47-8683-2319A38F2878}">
      <dsp:nvSpPr>
        <dsp:cNvPr id="0" name=""/>
        <dsp:cNvSpPr/>
      </dsp:nvSpPr>
      <dsp:spPr>
        <a:xfrm>
          <a:off x="13096610" y="6827680"/>
          <a:ext cx="3520895" cy="3587299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15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s" sz="2900" b="1" i="1" strike="noStrike" kern="1200" cap="none" spc="0" baseline="0" dirty="0">
              <a:solidFill>
                <a:srgbClr val="263A34"/>
              </a:solidFill>
              <a:effectLst/>
              <a:latin typeface="Montserrat-Regular"/>
              <a:ea typeface="Montserrat-Regular"/>
              <a:cs typeface="Montserrat-Regular"/>
            </a:rPr>
            <a:t>Respuesta a los cambios</a:t>
          </a:r>
          <a:r>
            <a:rPr lang="es" sz="2900" b="1" i="0" strike="noStrike" kern="1200" cap="none" spc="0" baseline="0" dirty="0">
              <a:solidFill>
                <a:srgbClr val="263A34"/>
              </a:solidFill>
              <a:effectLst/>
              <a:latin typeface="Montserrat-Regular"/>
              <a:ea typeface="Montserrat-Regular"/>
              <a:cs typeface="Montserrat-Regular"/>
            </a:rPr>
            <a:t> </a:t>
          </a:r>
          <a:r>
            <a:rPr lang="es" sz="2900" b="0" i="0" strike="noStrike" kern="1200" cap="none" spc="0" baseline="0" dirty="0">
              <a:solidFill>
                <a:srgbClr val="263A34"/>
              </a:solidFill>
              <a:effectLst/>
              <a:latin typeface="Montserrat-Regular"/>
              <a:ea typeface="Montserrat-Regular"/>
              <a:cs typeface="Montserrat-Regular"/>
            </a:rPr>
            <a:t>por encima de </a:t>
          </a:r>
          <a:r>
            <a:rPr lang="es" sz="2900" b="1" i="1" strike="noStrike" kern="1200" cap="none" spc="0" baseline="0" dirty="0">
              <a:solidFill>
                <a:srgbClr val="263A34"/>
              </a:solidFill>
              <a:effectLst/>
              <a:latin typeface="Montserrat-Regular"/>
              <a:ea typeface="Montserrat-Regular"/>
              <a:cs typeface="Montserrat-Regular"/>
            </a:rPr>
            <a:t>atenerse a un plan</a:t>
          </a:r>
          <a:endParaRPr lang="pl-PL" sz="2900" b="1" i="1" kern="1200" dirty="0">
            <a:solidFill>
              <a:srgbClr val="263A34"/>
            </a:solidFill>
          </a:endParaRPr>
        </a:p>
      </dsp:txBody>
      <dsp:txXfrm>
        <a:off x="13096610" y="6827680"/>
        <a:ext cx="3520895" cy="35872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FB577-A9D9-483B-83DA-D5CBDE05DB58}" type="datetimeFigureOut">
              <a:rPr lang="pl-PL" smtClean="0"/>
              <a:t>05.04.2022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BE5ADD-B392-4905-B3E8-45E72555FF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313092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3" name="Shape 5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045389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5635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xfrm>
            <a:off x="11971114" y="11525250"/>
            <a:ext cx="432247" cy="482601"/>
          </a:xfrm>
          <a:prstGeom prst="rect">
            <a:avLst/>
          </a:prstGeom>
        </p:spPr>
        <p:txBody>
          <a:bodyPr wrap="none"/>
          <a:lstStyle>
            <a:lvl1pPr algn="ctr">
              <a:defRPr sz="2400" cap="none" spc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dark bg">
    <p:bg>
      <p:bgPr>
        <a:solidFill>
          <a:srgbClr val="3939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11971114" y="11525250"/>
            <a:ext cx="432247" cy="482601"/>
          </a:xfrm>
          <a:prstGeom prst="rect">
            <a:avLst/>
          </a:prstGeom>
        </p:spPr>
        <p:txBody>
          <a:bodyPr wrap="none"/>
          <a:lstStyle>
            <a:lvl1pPr algn="ctr">
              <a:defRPr sz="2400" cap="none" spc="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616325" y="351504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162165" y="351504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0708005" y="351504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4253845" y="351504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7799686" y="351504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616325" y="706088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162165" y="706088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708005" y="706088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4253845" y="7060883"/>
            <a:ext cx="2906713" cy="2906712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7799686" y="7060883"/>
            <a:ext cx="2906713" cy="29067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dark bg">
    <p:bg>
      <p:bgPr>
        <a:solidFill>
          <a:srgbClr val="3939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4F5F7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46" name="Shape 46"/>
          <p:cNvSpPr/>
          <p:nvPr/>
        </p:nvSpPr>
        <p:spPr>
          <a:xfrm>
            <a:off x="23077405" y="1371248"/>
            <a:ext cx="1636515" cy="1"/>
          </a:xfrm>
          <a:prstGeom prst="line">
            <a:avLst/>
          </a:prstGeom>
          <a:ln w="50800">
            <a:solidFill>
              <a:srgbClr val="71BB9A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25595" y="3881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529195" y="3881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0932795" y="3881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4336395" y="3881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7739995" y="3881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125595" y="7183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529195" y="7183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932795" y="7183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4336395" y="7183755"/>
            <a:ext cx="2641600" cy="264160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7739995" y="7183755"/>
            <a:ext cx="2641600" cy="2641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5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2121840" y="2279414"/>
            <a:ext cx="16482719" cy="21768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2167984" y="4630044"/>
            <a:ext cx="20476358" cy="701929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23036465" y="762695"/>
            <a:ext cx="607907" cy="381001"/>
          </a:xfrm>
          <a:prstGeom prst="rect">
            <a:avLst/>
          </a:prstGeom>
          <a:ln w="3175">
            <a:miter lim="400000"/>
          </a:ln>
        </p:spPr>
        <p:txBody>
          <a:bodyPr lIns="38100" tIns="38100" rIns="38100" bIns="38100">
            <a:spAutoFit/>
          </a:bodyPr>
          <a:lstStyle>
            <a:lvl1pPr algn="l">
              <a:defRPr sz="2000" cap="all" spc="400">
                <a:solidFill>
                  <a:srgbClr val="393941"/>
                </a:solidFill>
                <a:latin typeface="+mn-lt"/>
                <a:ea typeface="+mn-ea"/>
                <a:cs typeface="+mn-cs"/>
                <a:sym typeface="Montserrat-Regular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9" name="Shape 9"/>
          <p:cNvSpPr/>
          <p:nvPr/>
        </p:nvSpPr>
        <p:spPr>
          <a:xfrm>
            <a:off x="23077405" y="1371248"/>
            <a:ext cx="1636515" cy="1"/>
          </a:xfrm>
          <a:prstGeom prst="line">
            <a:avLst/>
          </a:prstGeom>
          <a:ln w="50800">
            <a:solidFill>
              <a:srgbClr val="496F63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xStyles>
    <p:titleStyle>
      <a:lvl1pPr marL="0" marR="0" indent="0" algn="l" defTabSz="825500" rtl="0" latinLnBrk="0">
        <a:lnSpc>
          <a:spcPct val="80000"/>
        </a:lnSpc>
        <a:spcBef>
          <a:spcPct val="0"/>
        </a:spcBef>
        <a:spcAft>
          <a:spcPct val="0"/>
        </a:spcAft>
        <a:buClrTx/>
        <a:buSzTx/>
        <a:buFontTx/>
        <a:buNone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1pPr>
      <a:lvl2pPr marL="0" marR="0" indent="228600" algn="l" defTabSz="825500" rtl="0" latinLnBrk="0">
        <a:lnSpc>
          <a:spcPct val="80000"/>
        </a:lnSpc>
        <a:spcBef>
          <a:spcPct val="0"/>
        </a:spcBef>
        <a:spcAft>
          <a:spcPct val="0"/>
        </a:spcAft>
        <a:buClrTx/>
        <a:buSzTx/>
        <a:buFontTx/>
        <a:buNone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2pPr>
      <a:lvl3pPr marL="0" marR="0" indent="457200" algn="l" defTabSz="825500" rtl="0" latinLnBrk="0">
        <a:lnSpc>
          <a:spcPct val="80000"/>
        </a:lnSpc>
        <a:spcBef>
          <a:spcPct val="0"/>
        </a:spcBef>
        <a:spcAft>
          <a:spcPct val="0"/>
        </a:spcAft>
        <a:buClrTx/>
        <a:buSzTx/>
        <a:buFontTx/>
        <a:buNone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3pPr>
      <a:lvl4pPr marL="0" marR="0" indent="685800" algn="l" defTabSz="825500" rtl="0" latinLnBrk="0">
        <a:lnSpc>
          <a:spcPct val="80000"/>
        </a:lnSpc>
        <a:spcBef>
          <a:spcPct val="0"/>
        </a:spcBef>
        <a:spcAft>
          <a:spcPct val="0"/>
        </a:spcAft>
        <a:buClrTx/>
        <a:buSzTx/>
        <a:buFontTx/>
        <a:buNone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4pPr>
      <a:lvl5pPr marL="0" marR="0" indent="914400" algn="l" defTabSz="825500" rtl="0" latinLnBrk="0">
        <a:lnSpc>
          <a:spcPct val="80000"/>
        </a:lnSpc>
        <a:spcBef>
          <a:spcPct val="0"/>
        </a:spcBef>
        <a:spcAft>
          <a:spcPct val="0"/>
        </a:spcAft>
        <a:buClrTx/>
        <a:buSzTx/>
        <a:buFontTx/>
        <a:buNone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5pPr>
      <a:lvl6pPr marL="0" marR="0" indent="1143000" algn="l" defTabSz="825500" rtl="0" latinLnBrk="0">
        <a:lnSpc>
          <a:spcPct val="80000"/>
        </a:lnSpc>
        <a:spcBef>
          <a:spcPct val="0"/>
        </a:spcBef>
        <a:spcAft>
          <a:spcPct val="0"/>
        </a:spcAft>
        <a:buClrTx/>
        <a:buSzTx/>
        <a:buFontTx/>
        <a:buNone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6pPr>
      <a:lvl7pPr marL="0" marR="0" indent="1371600" algn="l" defTabSz="825500" rtl="0" latinLnBrk="0">
        <a:lnSpc>
          <a:spcPct val="80000"/>
        </a:lnSpc>
        <a:spcBef>
          <a:spcPct val="0"/>
        </a:spcBef>
        <a:spcAft>
          <a:spcPct val="0"/>
        </a:spcAft>
        <a:buClrTx/>
        <a:buSzTx/>
        <a:buFontTx/>
        <a:buNone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7pPr>
      <a:lvl8pPr marL="0" marR="0" indent="1600200" algn="l" defTabSz="825500" rtl="0" latinLnBrk="0">
        <a:lnSpc>
          <a:spcPct val="80000"/>
        </a:lnSpc>
        <a:spcBef>
          <a:spcPct val="0"/>
        </a:spcBef>
        <a:spcAft>
          <a:spcPct val="0"/>
        </a:spcAft>
        <a:buClrTx/>
        <a:buSzTx/>
        <a:buFontTx/>
        <a:buNone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8pPr>
      <a:lvl9pPr marL="0" marR="0" indent="1828800" algn="l" defTabSz="825500" rtl="0" latinLnBrk="0">
        <a:lnSpc>
          <a:spcPct val="80000"/>
        </a:lnSpc>
        <a:spcBef>
          <a:spcPct val="0"/>
        </a:spcBef>
        <a:spcAft>
          <a:spcPct val="0"/>
        </a:spcAft>
        <a:buClrTx/>
        <a:buSzTx/>
        <a:buFontTx/>
        <a:buNone/>
        <a:defRPr sz="10000" b="1" i="0" u="none" strike="noStrike" cap="none" spc="0" baseline="0">
          <a:ln>
            <a:noFill/>
          </a:ln>
          <a:solidFill>
            <a:srgbClr val="393941"/>
          </a:solidFill>
          <a:uFillTx/>
          <a:latin typeface="Montserrat-SemiBold"/>
          <a:ea typeface="Montserrat-SemiBold"/>
          <a:cs typeface="Montserrat-SemiBold"/>
          <a:sym typeface="Montserrat-SemiBold"/>
        </a:defRPr>
      </a:lvl9pPr>
    </p:titleStyle>
    <p:bodyStyle>
      <a:lvl1pPr marL="0" marR="0" indent="0" algn="just" defTabSz="825500" rtl="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1pPr>
      <a:lvl2pPr marL="0" marR="0" indent="228600" algn="just" defTabSz="825500" rtl="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2pPr>
      <a:lvl3pPr marL="0" marR="0" indent="457200" algn="just" defTabSz="825500" rtl="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3pPr>
      <a:lvl4pPr marL="0" marR="0" indent="685800" algn="just" defTabSz="825500" rtl="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4pPr>
      <a:lvl5pPr marL="0" marR="0" indent="914400" algn="just" defTabSz="825500" rtl="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5pPr>
      <a:lvl6pPr marL="0" marR="0" indent="1143000" algn="just" defTabSz="825500" rtl="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6pPr>
      <a:lvl7pPr marL="0" marR="0" indent="1371600" algn="just" defTabSz="825500" rtl="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7pPr>
      <a:lvl8pPr marL="0" marR="0" indent="1600200" algn="just" defTabSz="825500" rtl="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8pPr>
      <a:lvl9pPr marL="0" marR="0" indent="1828800" algn="just" defTabSz="825500" rtl="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2300" b="0" i="0" u="none" strike="noStrike" cap="none" spc="0" baseline="0">
          <a:ln>
            <a:noFill/>
          </a:ln>
          <a:solidFill>
            <a:srgbClr val="A6A7AC"/>
          </a:solidFill>
          <a:uFillTx/>
          <a:latin typeface="PT Sans"/>
          <a:ea typeface="PT Sans"/>
          <a:cs typeface="PT Sans"/>
          <a:sym typeface="PT Sans"/>
        </a:defRPr>
      </a:lvl9pPr>
    </p:bodyStyle>
    <p:otherStyle>
      <a:lvl1pPr marL="0" marR="0" indent="0" algn="l" defTabSz="82550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1pPr>
      <a:lvl2pPr marL="0" marR="0" indent="228600" algn="l" defTabSz="82550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2pPr>
      <a:lvl3pPr marL="0" marR="0" indent="457200" algn="l" defTabSz="82550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3pPr>
      <a:lvl4pPr marL="0" marR="0" indent="685800" algn="l" defTabSz="82550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4pPr>
      <a:lvl5pPr marL="0" marR="0" indent="914400" algn="l" defTabSz="82550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5pPr>
      <a:lvl6pPr marL="0" marR="0" indent="1143000" algn="l" defTabSz="82550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6pPr>
      <a:lvl7pPr marL="0" marR="0" indent="1371600" algn="l" defTabSz="82550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7pPr>
      <a:lvl8pPr marL="0" marR="0" indent="1600200" algn="l" defTabSz="82550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8pPr>
      <a:lvl9pPr marL="0" marR="0" indent="1828800" algn="l" defTabSz="82550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2000" b="0" i="0" u="none" strike="noStrike" cap="all" spc="4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-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hyperlink" Target="https://www.zynga.com),-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em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hyperlink" Target="https://www.zappos.com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youtube.com/watch?v=xPJoq_QVsY4" TargetMode="External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/folders/v5/bs12jt211j16brq4w3dhgwz40000gn/T/com.microsoft.Word/WebArchiveCopyPasteTempFiles/feature_chart_lean_experimentation_process_592_321.jp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SYwKuCMieU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hyperlink" Target="https://www.youtube.com/watch?v=KqtVWzwIfso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hyperlink" Target="https://klaxoon.com/philosophy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f"/><Relationship Id="rId3" Type="http://schemas.openxmlformats.org/officeDocument/2006/relationships/diagramLayout" Target="../diagrams/layout1.xml"/><Relationship Id="rId7" Type="http://schemas.openxmlformats.org/officeDocument/2006/relationships/image" Target="../media/image45.tiff"/><Relationship Id="rId12" Type="http://schemas.openxmlformats.org/officeDocument/2006/relationships/image" Target="../media/image4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openxmlformats.org/officeDocument/2006/relationships/hyperlink" Target="https://www.youtube.com/watch?v=gf7pBZxOCtY" TargetMode="External"/><Relationship Id="rId5" Type="http://schemas.openxmlformats.org/officeDocument/2006/relationships/diagramColors" Target="../diagrams/colors1.xml"/><Relationship Id="rId10" Type="http://schemas.openxmlformats.org/officeDocument/2006/relationships/image" Target="../media/image48.tiff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7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wlRxZJuWTY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3283704" y="4651730"/>
            <a:ext cx="16740553" cy="5031531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xtLst>
            <a:ext uri="{C572A759-6A51-4108-AA02-DFA0A04FC94B}">
              <ma14:wrappingTextBoxFlag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algn="ctr">
              <a:lnSpc>
                <a:spcPct val="80000"/>
              </a:lnSpc>
              <a:defRPr sz="15000" b="1">
                <a:solidFill>
                  <a:srgbClr val="F4F5F7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endParaRPr lang="en-GB" sz="960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DDAFA7-800E-E84A-894B-AAFF39F7E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688" y="1101970"/>
            <a:ext cx="5658587" cy="1747269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4A9128ED-5EAB-A54D-8690-927A8306206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171" y="192830"/>
            <a:ext cx="11228949" cy="12034855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581274" y="4654179"/>
            <a:ext cx="19221450" cy="5090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" sz="9600" b="1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Módulo 5</a:t>
            </a:r>
          </a:p>
          <a:p>
            <a:pPr algn="ctr"/>
            <a:r>
              <a:rPr lang="es" sz="9600" b="1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Producto Mínimo Viable (PMV)</a:t>
            </a:r>
            <a:endParaRPr lang="pl-PL" sz="96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" sz="4800" b="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y otras técnicas para ensayos y experimentación</a:t>
            </a:r>
            <a:endParaRPr lang="en-GB" sz="48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8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0" b="1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l-PL" smtClean="0"/>
              <a:t>1</a:t>
            </a:fld>
            <a:endParaRPr lang="pl-P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F2ABBA-3916-4FE3-92E8-719F440B8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6220" y="12660273"/>
            <a:ext cx="8577780" cy="1055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3B8CD9B-EC9B-8D49-8CE1-8E6D1548E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1159" y="4125255"/>
            <a:ext cx="15156141" cy="792628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s" sz="4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 Zynga (</a:t>
            </a:r>
            <a:r>
              <a:rPr lang="es" sz="4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  <a:hlinkClick r:id="rId2"/>
              </a:rPr>
              <a:t>https://www.zynga.com),-</a:t>
            </a:r>
            <a:r>
              <a:rPr lang="es" sz="4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 uno de los mayores proveedores de videojuegos para ordenador. Crearon Farmville y Cityville, juegos que probablemente conozca de Facebook.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s" sz="4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 ¿Cómo lo hicieron?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s" sz="4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 </a:t>
            </a:r>
            <a:r>
              <a:rPr lang="es" sz="4000" dirty="0">
                <a:solidFill>
                  <a:srgbClr val="263A34"/>
                </a:solidFill>
                <a:latin typeface="Arial"/>
                <a:ea typeface="Arial"/>
                <a:cs typeface="Arial"/>
              </a:rPr>
              <a:t>Cuando quieren</a:t>
            </a:r>
            <a:r>
              <a:rPr lang="es" sz="4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 comenzar una nueva producción, primero crean una página al respecto </a:t>
            </a:r>
            <a:r>
              <a:rPr lang="es" sz="4000" dirty="0">
                <a:solidFill>
                  <a:srgbClr val="263A34"/>
                </a:solidFill>
                <a:latin typeface="Arial"/>
                <a:ea typeface="Arial"/>
                <a:cs typeface="Arial"/>
              </a:rPr>
              <a:t>con </a:t>
            </a:r>
            <a:r>
              <a:rPr lang="es" sz="4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una descripción muy detallada: en qué consistirá, cómo funcionará, </a:t>
            </a:r>
            <a:r>
              <a:rPr lang="es" sz="4000" dirty="0">
                <a:solidFill>
                  <a:srgbClr val="263A34"/>
                </a:solidFill>
                <a:latin typeface="Arial"/>
                <a:ea typeface="Arial"/>
                <a:cs typeface="Arial"/>
              </a:rPr>
              <a:t>qué niveles tendrá</a:t>
            </a:r>
            <a:r>
              <a:rPr lang="es" sz="4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 etc.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s" sz="4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 Después, recopilan</a:t>
            </a:r>
            <a:r>
              <a:rPr lang="es" sz="4000" b="0" i="0" strike="noStrike" cap="none" spc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 </a:t>
            </a:r>
            <a:r>
              <a:rPr lang="es" sz="4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correos electrónicos de personas interesadas </a:t>
            </a:r>
            <a:r>
              <a:rPr lang="es" sz="4000" dirty="0">
                <a:solidFill>
                  <a:srgbClr val="263A34"/>
                </a:solidFill>
                <a:latin typeface="Arial"/>
                <a:ea typeface="Arial"/>
                <a:cs typeface="Arial"/>
              </a:rPr>
              <a:t>a cambio </a:t>
            </a:r>
            <a:r>
              <a:rPr lang="es" sz="4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de que estas personas puedan probar primero el juego ¡y gratis!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7CC34A91-9E96-CE4D-8067-366F29D9A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62" y="419723"/>
            <a:ext cx="22612776" cy="3895101"/>
          </a:xfrm>
        </p:spPr>
        <p:txBody>
          <a:bodyPr>
            <a:noAutofit/>
          </a:bodyPr>
          <a:lstStyle/>
          <a:p>
            <a:r>
              <a:rPr lang="es" sz="800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¡Crea tu PMV con tu cuenta de Facebook o blogspot!</a:t>
            </a:r>
            <a:br>
              <a:rPr sz="7200" dirty="0"/>
            </a:br>
            <a:br>
              <a:rPr sz="7200" dirty="0"/>
            </a:br>
            <a:r>
              <a:rPr lang="es" sz="6600" b="0" i="0" strike="noStrike" cap="none" spc="0" baseline="0" dirty="0">
                <a:solidFill>
                  <a:srgbClr val="393941"/>
                </a:solidFill>
                <a:effectLst/>
                <a:latin typeface="Montserrat-SemiBold"/>
                <a:ea typeface="Montserrat-SemiBold"/>
                <a:cs typeface="Montserrat-SemiBold"/>
              </a:rPr>
              <a:t> </a:t>
            </a:r>
            <a:r>
              <a:rPr lang="es" sz="6600" i="0" strike="noStrike" cap="none" spc="0" baseline="0" dirty="0">
                <a:solidFill>
                  <a:srgbClr val="393941"/>
                </a:solidFill>
                <a:effectLst/>
              </a:rPr>
              <a:t>Algunos ejemplos:</a:t>
            </a:r>
            <a:br>
              <a:rPr sz="7200" dirty="0"/>
            </a:br>
            <a:endParaRPr lang="pl-PL" sz="72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ED1010-62B1-C442-B695-D576F6821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2176" y="3666938"/>
            <a:ext cx="7171765" cy="324721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3BDB478-46DC-FA4D-8A18-7118AC31A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1306" y="10844288"/>
            <a:ext cx="4310743" cy="241451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0D3E4C2-1D54-9F4D-8F7A-523A5FF4C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6033" y="7291720"/>
            <a:ext cx="4664625" cy="3175000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190140" y="0"/>
            <a:ext cx="80772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4800" b="1" i="0" strike="noStrike" cap="none" spc="0" baseline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ESTUDIO DE CASO DE PMV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77319E37-5246-1C49-8C7A-518D9947D8B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47" y="2288977"/>
            <a:ext cx="10318298" cy="105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  <p:cond evt="onBegin" delay="0">
                          <p:tn val="34"/>
                        </p:cond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  <p:cond evt="onBegin" delay="0">
                          <p:tn val="39"/>
                        </p:cond>
                      </p:stCondLst>
                      <p:childTnLst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3B8CD9B-EC9B-8D49-8CE1-8E6D1548E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6677" y="609370"/>
            <a:ext cx="22297292" cy="1168251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s" sz="4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Otro ejemplo es </a:t>
            </a:r>
            <a:r>
              <a:rPr lang="es" sz="4000" b="1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ZAPPOS</a:t>
            </a:r>
            <a:endParaRPr lang="en-GB" sz="4000" b="1" dirty="0">
              <a:solidFill>
                <a:srgbClr val="263A34"/>
              </a:solidFill>
              <a:latin typeface="Arial"/>
              <a:ea typeface="Montserrat-SemiBold"/>
              <a:cs typeface="Arial"/>
              <a:sym typeface="Helvetica Light"/>
            </a:endParaRPr>
          </a:p>
          <a:p>
            <a:pPr>
              <a:lnSpc>
                <a:spcPct val="150000"/>
              </a:lnSpc>
            </a:pPr>
            <a:r>
              <a:rPr lang="es" sz="4000" b="0" i="0" strike="noStrike" cap="none" spc="0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</a:rPr>
              <a:t>(</a:t>
            </a:r>
            <a:r>
              <a:rPr lang="es" sz="4000" b="0" i="0" strike="noStrike" cap="none" spc="0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hlinkClick r:id="rId2" history="0"/>
              </a:rPr>
              <a:t>https://www.zappos.com</a:t>
            </a:r>
            <a:r>
              <a:rPr lang="es" sz="4000" b="0" i="0" strike="noStrike" cap="none" spc="0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s" sz="32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Así es como su fundador, Nick Swinmurn, lo hizo </a:t>
            </a:r>
          </a:p>
          <a:p>
            <a:pPr>
              <a:lnSpc>
                <a:spcPct val="150000"/>
              </a:lnSpc>
            </a:pPr>
            <a:r>
              <a:rPr lang="es" sz="32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¿Compró 1000 pares de zapatos para vender?</a:t>
            </a:r>
            <a:r>
              <a:rPr lang="es" sz="3200" b="0" i="0" strike="noStrike" cap="none" spc="0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</a:rPr>
              <a:t> …….</a:t>
            </a:r>
            <a:r>
              <a:rPr lang="es" sz="32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¡</a:t>
            </a:r>
            <a:r>
              <a:rPr lang="es" sz="3200" b="1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NO!</a:t>
            </a:r>
            <a:endParaRPr lang="pl-PL" sz="4800" b="1" dirty="0">
              <a:solidFill>
                <a:srgbClr val="00000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>
              <a:lnSpc>
                <a:spcPct val="150000"/>
              </a:lnSpc>
            </a:pPr>
            <a:r>
              <a:rPr lang="es" sz="4000" b="1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Entonces, ¿cómo lo hizo?</a:t>
            </a:r>
          </a:p>
          <a:p>
            <a:pPr>
              <a:lnSpc>
                <a:spcPct val="150000"/>
              </a:lnSpc>
            </a:pPr>
            <a:r>
              <a:rPr lang="es" sz="32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Se limitó a tomar fotos de los zapatos en algunas tiendas locales, las colgó en Internet y los puso a la venta. Cuando alguien elegía un determinado par de zapatos y </a:t>
            </a:r>
            <a:r>
              <a:rPr lang="es" sz="3200" dirty="0">
                <a:solidFill>
                  <a:srgbClr val="263A34"/>
                </a:solidFill>
                <a:latin typeface="Arial"/>
                <a:ea typeface="Arial"/>
                <a:cs typeface="Arial"/>
              </a:rPr>
              <a:t>l</a:t>
            </a:r>
            <a:r>
              <a:rPr lang="es" sz="32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os compraba en la tienda online, ¡sólo entonces iba a la </a:t>
            </a:r>
            <a:r>
              <a:rPr lang="es" sz="3200" b="0" i="0" strike="noStrike" cap="none" spc="0" baseline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zapatería local en </a:t>
            </a:r>
            <a:r>
              <a:rPr lang="es" sz="32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concreto, los compraba y se los enviaba al cliente! Al hacer esto verificó el propio modelo de negocio.</a:t>
            </a:r>
          </a:p>
          <a:p>
            <a:pPr>
              <a:lnSpc>
                <a:spcPct val="150000"/>
              </a:lnSpc>
            </a:pPr>
            <a:r>
              <a:rPr lang="es" sz="4000" b="1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¿Hizo algo más?</a:t>
            </a:r>
          </a:p>
          <a:p>
            <a:pPr>
              <a:lnSpc>
                <a:spcPct val="150000"/>
              </a:lnSpc>
            </a:pPr>
            <a:r>
              <a:rPr lang="es" sz="32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Se dio cuenta de que algunas personas realizaban devoluciones (debido a que los zapatos no</a:t>
            </a:r>
            <a:r>
              <a:rPr lang="es" sz="3200" b="0" i="0" strike="noStrike" cap="none" spc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 les convencían</a:t>
            </a:r>
            <a:r>
              <a:rPr lang="es" sz="32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), así que organizó todo un sistema para ello:</a:t>
            </a:r>
          </a:p>
          <a:p>
            <a:pPr>
              <a:lnSpc>
                <a:spcPct val="150000"/>
              </a:lnSpc>
            </a:pPr>
            <a:r>
              <a:rPr lang="es" sz="32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Al</a:t>
            </a:r>
            <a:r>
              <a:rPr lang="es" sz="3200" b="0" i="0" strike="noStrike" cap="none" spc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 enviar </a:t>
            </a:r>
            <a:r>
              <a:rPr lang="es" sz="32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el par de zapatos (por ejemplo, de la talla 37), le proporcionaba al mensajero (firmó un contrato con UPS) pares de zapatos adicionales: de las tallas 36 y 38. El cliente recibía tres pares, pudiéndose probar los tres. Así, podía decidir la talla que</a:t>
            </a:r>
            <a:r>
              <a:rPr lang="es" sz="3200" b="0" i="0" strike="noStrike" cap="none" spc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 </a:t>
            </a:r>
            <a:r>
              <a:rPr lang="es" sz="32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mejor se ajustaba. El mensajero recogía los otros pares y los devolvía a Zappos.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79A8EF3-B916-5841-BB7E-8D9627A22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541" y="49533"/>
            <a:ext cx="6954917" cy="2783026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67607DE6-5595-B04B-8C16-FCB6467D892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323" y="4405646"/>
            <a:ext cx="10373628" cy="11118147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190140" y="0"/>
            <a:ext cx="80772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4800" b="1" i="0" strike="noStrike" cap="none" spc="0" baseline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CASO DE ESTUDIO PMV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BC47FC09-66D5-1A4A-853E-1F3CEB2AD46E}"/>
              </a:ext>
            </a:extLst>
          </p:cNvPr>
          <p:cNvSpPr/>
          <p:nvPr/>
        </p:nvSpPr>
        <p:spPr>
          <a:xfrm>
            <a:off x="16538084" y="1290106"/>
            <a:ext cx="6937737" cy="1432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" sz="4400" b="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Ver </a:t>
            </a:r>
            <a:r>
              <a:rPr lang="en-GB" sz="4400" dirty="0">
                <a:solidFill>
                  <a:srgbClr val="496F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pl-PL" sz="4400" dirty="0">
                <a:solidFill>
                  <a:srgbClr val="496F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</a:t>
            </a:r>
            <a:r>
              <a:rPr lang="pl-PL" sz="4400" dirty="0" err="1">
                <a:solidFill>
                  <a:srgbClr val="496F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Awesome</a:t>
            </a:r>
            <a:r>
              <a:rPr lang="pl-PL" sz="4400" dirty="0">
                <a:solidFill>
                  <a:srgbClr val="496F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Minimum </a:t>
            </a:r>
            <a:r>
              <a:rPr lang="pl-PL" sz="4400" dirty="0" err="1">
                <a:solidFill>
                  <a:srgbClr val="496F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Viable</a:t>
            </a:r>
            <a:r>
              <a:rPr lang="pl-PL" sz="4400" dirty="0">
                <a:solidFill>
                  <a:srgbClr val="496F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Products (</a:t>
            </a:r>
            <a:r>
              <a:rPr lang="pl-PL" sz="4400" dirty="0" err="1">
                <a:solidFill>
                  <a:srgbClr val="496F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MVPs</a:t>
            </a:r>
            <a:r>
              <a:rPr lang="pl-PL" sz="4400" dirty="0">
                <a:solidFill>
                  <a:srgbClr val="496F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)”</a:t>
            </a:r>
            <a:endParaRPr lang="es" sz="4400" b="0" i="0" strike="noStrike" cap="none" spc="0" baseline="0" dirty="0">
              <a:solidFill>
                <a:srgbClr val="496F63"/>
              </a:solidFill>
              <a:effectLst/>
              <a:latin typeface="Arial"/>
              <a:ea typeface="Arial"/>
              <a:cs typeface="Arial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B54C15F4-6A54-DC41-901F-F6ADA2AB9601}"/>
              </a:ext>
            </a:extLst>
          </p:cNvPr>
          <p:cNvSpPr/>
          <p:nvPr/>
        </p:nvSpPr>
        <p:spPr>
          <a:xfrm>
            <a:off x="17963548" y="3295937"/>
            <a:ext cx="40868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" sz="3600" b="0" i="0" strike="noStrike" cap="none" spc="0" baseline="0" dirty="0">
                <a:solidFill>
                  <a:srgbClr val="E4AF0A"/>
                </a:solidFill>
                <a:effectLst/>
                <a:latin typeface="Arial"/>
                <a:ea typeface="Arial"/>
                <a:cs typeface="Arial"/>
                <a:hlinkClick r:id="rId5" history="0"/>
              </a:rPr>
              <a:t>Enlace</a:t>
            </a:r>
            <a:r>
              <a:rPr lang="es" sz="3600" b="0" i="0" strike="noStrike" cap="none" spc="0" dirty="0">
                <a:solidFill>
                  <a:srgbClr val="E4AF0A"/>
                </a:solidFill>
                <a:effectLst/>
                <a:latin typeface="Arial"/>
                <a:ea typeface="Arial"/>
                <a:cs typeface="Arial"/>
                <a:hlinkClick r:id="rId5" history="0"/>
              </a:rPr>
              <a:t> </a:t>
            </a:r>
            <a:r>
              <a:rPr lang="es" sz="3600" b="0" i="0" strike="noStrike" cap="none" spc="0" baseline="0" dirty="0">
                <a:solidFill>
                  <a:srgbClr val="E4AF0A"/>
                </a:solidFill>
                <a:effectLst/>
                <a:latin typeface="Arial"/>
                <a:ea typeface="Arial"/>
                <a:cs typeface="Arial"/>
                <a:hlinkClick r:id="rId5" history="0"/>
              </a:rPr>
              <a:t>a Youtube</a:t>
            </a:r>
            <a:endParaRPr lang="pl-PL" sz="3600" dirty="0">
              <a:solidFill>
                <a:srgbClr val="E4AF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86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  <p:cond evt="onBegin" delay="0">
                          <p:tn val="24"/>
                        </p:cond>
                      </p:stCondLst>
                      <p:childTnLst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  <p:cond evt="onBegin" delay="0">
                          <p:tn val="34"/>
                        </p:cond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  <p:cond evt="onBegin" delay="0">
                          <p:tn val="39"/>
                        </p:cond>
                      </p:stCondLst>
                      <p:childTnLst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0508171C-F5E9-5A43-85C9-51260F8174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698" y="529636"/>
            <a:ext cx="11800152" cy="12647053"/>
          </a:xfrm>
          <a:prstGeom prst="rect">
            <a:avLst/>
          </a:prstGeom>
        </p:spPr>
      </p:pic>
      <p:sp>
        <p:nvSpPr>
          <p:cNvPr id="68" name="Shape 68"/>
          <p:cNvSpPr/>
          <p:nvPr/>
        </p:nvSpPr>
        <p:spPr>
          <a:xfrm>
            <a:off x="4082903" y="4728831"/>
            <a:ext cx="15225823" cy="612352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s" sz="10000" b="1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Otras técnicas</a:t>
            </a:r>
          </a:p>
          <a:p>
            <a:pPr algn="ctr"/>
            <a:endParaRPr lang="pl-PL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" sz="10000" b="1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El ciclo de repetición</a:t>
            </a:r>
            <a:endParaRPr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203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D86CA0-5A72-6A41-88E3-19A5575CB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775" y="556565"/>
            <a:ext cx="21174075" cy="2176835"/>
          </a:xfrm>
        </p:spPr>
        <p:txBody>
          <a:bodyPr>
            <a:normAutofit/>
          </a:bodyPr>
          <a:lstStyle/>
          <a:p>
            <a:r>
              <a:rPr lang="es" sz="8000" i="0" strike="noStrike" cap="none" spc="0" baseline="0" dirty="0">
                <a:solidFill>
                  <a:srgbClr val="496F63"/>
                </a:solidFill>
                <a:effectLst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El proceso de experimentación </a:t>
            </a:r>
            <a:r>
              <a:rPr lang="es-ES" sz="8000" i="0" strike="noStrike" cap="none" spc="0" baseline="0" dirty="0">
                <a:solidFill>
                  <a:srgbClr val="496F63"/>
                </a:solidFill>
                <a:effectLst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LEAN</a:t>
            </a:r>
            <a:r>
              <a:rPr lang="es" sz="8000" i="0" strike="noStrike" cap="none" spc="0" baseline="0" dirty="0">
                <a:solidFill>
                  <a:srgbClr val="496F63"/>
                </a:solidFill>
                <a:effectLst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 - </a:t>
            </a:r>
            <a:br>
              <a:rPr sz="8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" sz="8000" i="0" strike="noStrike" cap="none" spc="0" baseline="0" dirty="0">
                <a:solidFill>
                  <a:srgbClr val="496F63"/>
                </a:solidFill>
                <a:effectLst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el ciclo </a:t>
            </a:r>
            <a:r>
              <a:rPr lang="es" sz="8000" dirty="0">
                <a:solidFill>
                  <a:srgbClr val="496F63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de repetición</a:t>
            </a:r>
            <a:endParaRPr lang="pl-PL" sz="80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24B1603-AB26-1A42-8C93-8486AA38B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438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1025" name="Obraz 5" descr="lean_experimentation_process">
            <a:extLst>
              <a:ext uri="{FF2B5EF4-FFF2-40B4-BE49-F238E27FC236}">
                <a16:creationId xmlns:a16="http://schemas.microsoft.com/office/drawing/2014/main" id="{66B7E946-0353-CB42-831F-3E36B3986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3179" y="3310746"/>
            <a:ext cx="20068674" cy="935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F2B79BBE-B12D-5A4A-9243-CECED0FBF66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430" y="256032"/>
            <a:ext cx="12294322" cy="1317669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6D89CCB8-C4BD-EE4D-9A3E-6F78D0A968E1}"/>
              </a:ext>
            </a:extLst>
          </p:cNvPr>
          <p:cNvSpPr/>
          <p:nvPr/>
        </p:nvSpPr>
        <p:spPr>
          <a:xfrm>
            <a:off x="1871388" y="12956447"/>
            <a:ext cx="11053347" cy="579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340" marR="243840">
              <a:lnSpc>
                <a:spcPct val="150000"/>
              </a:lnSpc>
              <a:spcBef>
                <a:spcPts val="1200"/>
              </a:spcBef>
              <a:tabLst>
                <a:tab pos="450215" algn="l"/>
              </a:tabLst>
            </a:pPr>
            <a:r>
              <a:rPr lang="es" sz="2400" b="0" i="0" strike="noStrike" cap="none" spc="0" baseline="0" dirty="0">
                <a:solidFill>
                  <a:srgbClr val="959AA2"/>
                </a:solidFill>
                <a:effectLst/>
                <a:latin typeface="Arial"/>
                <a:ea typeface="Arial"/>
                <a:cs typeface="Arial"/>
              </a:rPr>
              <a:t>Fuente: https://ssir.org/articles/entry/the_promise_of_</a:t>
            </a:r>
            <a:r>
              <a:rPr lang="es-ES" sz="2400" b="0" i="0" strike="noStrike" cap="none" spc="0" baseline="0" dirty="0">
                <a:solidFill>
                  <a:srgbClr val="959AA2"/>
                </a:solidFill>
                <a:effectLst/>
                <a:latin typeface="Arial"/>
                <a:ea typeface="Arial"/>
                <a:cs typeface="Arial"/>
              </a:rPr>
              <a:t>LEAN</a:t>
            </a:r>
            <a:r>
              <a:rPr lang="es" sz="2400" b="0" i="0" strike="noStrike" cap="none" spc="0" baseline="0" dirty="0">
                <a:solidFill>
                  <a:srgbClr val="959AA2"/>
                </a:solidFill>
                <a:effectLst/>
                <a:latin typeface="Arial"/>
                <a:ea typeface="Arial"/>
                <a:cs typeface="Arial"/>
              </a:rPr>
              <a:t>_experimentation</a:t>
            </a:r>
            <a:endParaRPr lang="pl-PL" sz="4800" b="1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4800" b="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EL CICLO DE REPETICIÓN</a:t>
            </a:r>
          </a:p>
        </p:txBody>
      </p:sp>
    </p:spTree>
    <p:extLst>
      <p:ext uri="{BB962C8B-B14F-4D97-AF65-F5344CB8AC3E}">
        <p14:creationId xmlns:p14="http://schemas.microsoft.com/office/powerpoint/2010/main" val="120238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E7EC5F6F-2D85-6B4C-9986-F5959DB10EA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0" y="256032"/>
            <a:ext cx="12294322" cy="13176690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964EF1B-9EE9-F340-A1F3-6F912DB55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43050" y="1219199"/>
            <a:ext cx="14420850" cy="5638801"/>
          </a:xfrm>
        </p:spPr>
        <p:txBody>
          <a:bodyPr wrap="square" lIns="0" tIns="0" rIns="0" bIns="0">
            <a:no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s" sz="4400" b="1" i="0" strike="noStrike" cap="none" spc="0" baseline="0" dirty="0">
                <a:solidFill>
                  <a:srgbClr val="263A34"/>
                </a:solidFill>
                <a:effectLst/>
                <a:latin typeface="Agency FB"/>
                <a:ea typeface="Agency FB"/>
                <a:cs typeface="Agency FB"/>
              </a:rPr>
              <a:t>Idea y análisis</a:t>
            </a:r>
            <a:endParaRPr lang="en-US" sz="4400" b="1" dirty="0">
              <a:solidFill>
                <a:srgbClr val="263A34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>
              <a:lnSpc>
                <a:spcPct val="150000"/>
              </a:lnSpc>
            </a:pPr>
            <a:r>
              <a:rPr lang="es" sz="31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Con las ideas que </a:t>
            </a:r>
            <a:r>
              <a:rPr lang="es" sz="3100" dirty="0">
                <a:solidFill>
                  <a:srgbClr val="263A34"/>
                </a:solidFill>
                <a:latin typeface="Arial"/>
                <a:ea typeface="Arial"/>
                <a:cs typeface="Arial"/>
              </a:rPr>
              <a:t>has</a:t>
            </a:r>
            <a:r>
              <a:rPr lang="es" sz="31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 generado (hipótesis de valor) para programas y soluciones que consideras pueden resolver problemas a las personas o ayudarles a alcanzar sus aspiraciones;</a:t>
            </a:r>
          </a:p>
          <a:p>
            <a:pPr>
              <a:lnSpc>
                <a:spcPct val="150000"/>
              </a:lnSpc>
            </a:pPr>
            <a:r>
              <a:rPr lang="es" sz="31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- analiza otros programas y soluciones similares ya existentes</a:t>
            </a:r>
          </a:p>
          <a:p>
            <a:pPr>
              <a:lnSpc>
                <a:spcPct val="150000"/>
              </a:lnSpc>
            </a:pPr>
            <a:r>
              <a:rPr lang="es" sz="31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- averigüa cómo su enfoque podría mejorar dichas opciones</a:t>
            </a:r>
          </a:p>
          <a:p>
            <a:pPr>
              <a:lnSpc>
                <a:spcPct val="150000"/>
              </a:lnSpc>
            </a:pPr>
            <a:r>
              <a:rPr lang="es" sz="31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(En el mundo empresarial, este proceso se denomina "diferenciación competitiva")</a:t>
            </a:r>
          </a:p>
          <a:p>
            <a:pPr>
              <a:lnSpc>
                <a:spcPct val="150000"/>
              </a:lnSpc>
            </a:pPr>
            <a:endParaRPr lang="pl-PL" sz="2400" dirty="0">
              <a:solidFill>
                <a:srgbClr val="263A34"/>
              </a:solidFill>
            </a:endParaRPr>
          </a:p>
          <a:p>
            <a:pPr>
              <a:lnSpc>
                <a:spcPct val="150000"/>
              </a:lnSpc>
            </a:pPr>
            <a:endParaRPr lang="pl-PL" sz="2400" dirty="0">
              <a:solidFill>
                <a:srgbClr val="263A34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4800" b="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EL CICLO DE REPETICIÓN</a:t>
            </a:r>
          </a:p>
        </p:txBody>
      </p:sp>
      <p:pic>
        <p:nvPicPr>
          <p:cNvPr id="1026" name="Picture 2" descr="C:\Users\BZ\Desktop\OneDrive Beniamin Zawilla\OneDrive - Uniwersytet Szczeciński\LIME - kurs szkoleniowy\Moduły zmienione\Nowe grafiki do modułów użyte przez BZ\M5\pexels-pixabay-355948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6230602" y="1219199"/>
            <a:ext cx="7038975" cy="4279111"/>
          </a:xfrm>
          <a:prstGeom prst="rect">
            <a:avLst/>
          </a:prstGeom>
          <a:noFill/>
        </p:spPr>
      </p:pic>
      <p:pic>
        <p:nvPicPr>
          <p:cNvPr id="1027" name="Picture 3" descr="C:\Users\BZ\Desktop\OneDrive Beniamin Zawilla\OneDrive - Uniwersytet Szczeciński\LIME - kurs szkoleniowy\Moduły zmienione\Nowe grafiki do modułów użyte przez BZ\M5\chat-309417_640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6230602" y="7296150"/>
            <a:ext cx="6096000" cy="3924300"/>
          </a:xfrm>
          <a:prstGeom prst="rect">
            <a:avLst/>
          </a:prstGeom>
          <a:noFill/>
        </p:spPr>
      </p:pic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F964EF1B-9EE9-F340-A1F3-6F912DB55113}"/>
              </a:ext>
            </a:extLst>
          </p:cNvPr>
          <p:cNvSpPr txBox="1"/>
          <p:nvPr/>
        </p:nvSpPr>
        <p:spPr>
          <a:xfrm>
            <a:off x="1543050" y="6825327"/>
            <a:ext cx="14687552" cy="657472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="" xmlns:ma14="http://schemas.microsoft.com/office/mac/drawingml/2011/main" val="1"/>
            </a:ext>
          </a:extLst>
        </p:spPr>
        <p:txBody>
          <a:bodyPr wrap="square" lIns="0" tIns="0" rIns="0" bIns="0">
            <a:noAutofit/>
          </a:bodyPr>
          <a:lstStyle>
            <a:lvl1pPr marL="0" marR="0" indent="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1pPr>
            <a:lvl2pPr marL="0" marR="0" indent="2286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2pPr>
            <a:lvl3pPr marL="0" marR="0" indent="4572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3pPr>
            <a:lvl4pPr marL="0" marR="0" indent="6858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4pPr>
            <a:lvl5pPr marL="0" marR="0" indent="9144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5pPr>
            <a:lvl6pPr marL="0" marR="0" indent="11430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6pPr>
            <a:lvl7pPr marL="0" marR="0" indent="13716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7pPr>
            <a:lvl8pPr marL="0" marR="0" indent="16002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8pPr>
            <a:lvl9pPr marL="0" marR="0" indent="18288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es" sz="4400" b="1" dirty="0">
                <a:solidFill>
                  <a:srgbClr val="263A34"/>
                </a:solidFill>
                <a:latin typeface="Apple Chancery"/>
                <a:ea typeface="Agency FB"/>
                <a:cs typeface="Apple Chancery"/>
              </a:rPr>
              <a:t>2. </a:t>
            </a:r>
            <a:r>
              <a:rPr lang="es" sz="4400" b="1" i="0" strike="noStrike" cap="none" spc="0" baseline="0" dirty="0">
                <a:solidFill>
                  <a:srgbClr val="263A34"/>
                </a:solidFill>
                <a:effectLst/>
                <a:latin typeface="Agency FB"/>
                <a:ea typeface="Agency FB"/>
                <a:cs typeface="Agency FB"/>
              </a:rPr>
              <a:t>Descubrimiento </a:t>
            </a:r>
            <a:r>
              <a:rPr lang="es-ES" sz="4400" b="1" dirty="0">
                <a:solidFill>
                  <a:srgbClr val="263A34"/>
                </a:solidFill>
                <a:latin typeface="Agency FB"/>
                <a:ea typeface="Agency FB"/>
                <a:cs typeface="Agency FB"/>
              </a:rPr>
              <a:t>de los componentes</a:t>
            </a:r>
          </a:p>
          <a:p>
            <a:pPr hangingPunct="1">
              <a:lnSpc>
                <a:spcPct val="150000"/>
              </a:lnSpc>
            </a:pPr>
            <a:r>
              <a:rPr lang="es" sz="31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Sal de su oficina y presta atención a las personas a las pretendes dirigir sus servicios.</a:t>
            </a:r>
            <a:endParaRPr lang="en-GB" sz="3100" dirty="0">
              <a:solidFill>
                <a:srgbClr val="263A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1">
              <a:lnSpc>
                <a:spcPct val="150000"/>
              </a:lnSpc>
            </a:pPr>
            <a:r>
              <a:rPr lang="es" sz="31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Conoce, por medio de encuestas y conversaciones de tú a tú, qué es lo que realmente necesitan y desean tus clientes.</a:t>
            </a:r>
            <a:endParaRPr lang="en-GB" sz="3100" dirty="0">
              <a:solidFill>
                <a:srgbClr val="263A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1">
              <a:lnSpc>
                <a:spcPct val="150000"/>
              </a:lnSpc>
            </a:pPr>
            <a:r>
              <a:rPr lang="es" sz="31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Expón tus "hipótesis de valor" a </a:t>
            </a:r>
            <a:r>
              <a:rPr lang="es" sz="3100" dirty="0">
                <a:solidFill>
                  <a:srgbClr val="263A34"/>
                </a:solidFill>
                <a:latin typeface="Arial"/>
                <a:ea typeface="Arial"/>
                <a:cs typeface="Arial"/>
              </a:rPr>
              <a:t>los</a:t>
            </a:r>
            <a:r>
              <a:rPr lang="es" sz="31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 clientes y observa cómo responden a las ideas.</a:t>
            </a:r>
            <a:endParaRPr lang="en-GB" sz="3100" dirty="0">
              <a:solidFill>
                <a:srgbClr val="263A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1">
              <a:lnSpc>
                <a:spcPct val="150000"/>
              </a:lnSpc>
            </a:pPr>
            <a:r>
              <a:rPr lang="es" sz="31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(En el mundo empresarial, este proceso se denomina "descubrimiento del cliente") </a:t>
            </a:r>
          </a:p>
          <a:p>
            <a:pPr hangingPunct="1">
              <a:lnSpc>
                <a:spcPct val="150000"/>
              </a:lnSpc>
            </a:pPr>
            <a:endParaRPr lang="pl-PL" sz="2400" dirty="0">
              <a:solidFill>
                <a:srgbClr val="263A34"/>
              </a:solidFill>
            </a:endParaRPr>
          </a:p>
          <a:p>
            <a:pPr hangingPunct="1">
              <a:lnSpc>
                <a:spcPct val="150000"/>
              </a:lnSpc>
            </a:pPr>
            <a:endParaRPr lang="pl-PL" sz="2400" dirty="0">
              <a:solidFill>
                <a:srgbClr val="263A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39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  <p:cond evt="onBegin" delay="0">
                          <p:tn val="21"/>
                        </p:cond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  <p:cond evt="onBegin" delay="0">
                          <p:tn val="49"/>
                        </p:cond>
                      </p:stCondLst>
                      <p:childTnLst>
                        <p:par>
                          <p:cTn id="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E7EC5F6F-2D85-6B4C-9986-F5959DB10EA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55" y="0"/>
            <a:ext cx="12294322" cy="13176690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964EF1B-9EE9-F340-A1F3-6F912DB55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5425" y="539310"/>
            <a:ext cx="13669601" cy="6470945"/>
          </a:xfrm>
        </p:spPr>
        <p:txBody>
          <a:bodyPr wrap="square" lIns="0" tIns="0" rIns="0" bIns="0">
            <a:noAutofit/>
          </a:bodyPr>
          <a:lstStyle/>
          <a:p>
            <a:pPr>
              <a:lnSpc>
                <a:spcPct val="150000"/>
              </a:lnSpc>
            </a:pPr>
            <a:r>
              <a:rPr lang="es" sz="4400" b="1" i="0" strike="noStrike" cap="none" spc="0" baseline="0" dirty="0">
                <a:solidFill>
                  <a:srgbClr val="263A34"/>
                </a:solidFill>
                <a:effectLst/>
                <a:latin typeface="Apple Chancery"/>
                <a:ea typeface="Apple Chancery"/>
                <a:cs typeface="Apple Chancery"/>
              </a:rPr>
              <a:t>3</a:t>
            </a:r>
            <a:r>
              <a:rPr lang="es" sz="4400" b="1" i="0" strike="noStrike" cap="none" spc="0" baseline="0" dirty="0">
                <a:solidFill>
                  <a:srgbClr val="263A34"/>
                </a:solidFill>
                <a:effectLst/>
                <a:latin typeface="Agency FB"/>
                <a:ea typeface="Agency FB"/>
                <a:cs typeface="Agency FB"/>
              </a:rPr>
              <a:t>. Crear</a:t>
            </a:r>
            <a:endParaRPr lang="en-US" sz="2800" b="1" dirty="0">
              <a:solidFill>
                <a:srgbClr val="263A34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>
              <a:lnSpc>
                <a:spcPct val="150000"/>
              </a:lnSpc>
            </a:pPr>
            <a:r>
              <a:rPr lang="es" sz="3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Determina una o dos "hipótesis de mayor riesgo" aplicables a tu idea.</a:t>
            </a:r>
            <a:endParaRPr lang="en-GB" sz="3000" dirty="0">
              <a:solidFill>
                <a:srgbClr val="263A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" sz="3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Una </a:t>
            </a:r>
            <a:r>
              <a:rPr lang="es" sz="3000" dirty="0">
                <a:solidFill>
                  <a:srgbClr val="263A34"/>
                </a:solidFill>
                <a:latin typeface="Arial"/>
                <a:ea typeface="Arial"/>
                <a:cs typeface="Arial"/>
              </a:rPr>
              <a:t>hipótesis de mayor riesgo es </a:t>
            </a:r>
            <a:r>
              <a:rPr lang="es" sz="3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una suposición que resulta fundamental para el éxito de tu idea, pero que puede resultar no ser válida.</a:t>
            </a:r>
            <a:endParaRPr lang="en-GB" sz="3000" dirty="0">
              <a:solidFill>
                <a:srgbClr val="263A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" sz="3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En el proceso de innovación </a:t>
            </a:r>
            <a:r>
              <a:rPr lang="es-ES" sz="3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LEAN</a:t>
            </a:r>
            <a:r>
              <a:rPr lang="es" sz="3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, debes centrar </a:t>
            </a:r>
            <a:r>
              <a:rPr lang="es" sz="3000" dirty="0">
                <a:solidFill>
                  <a:srgbClr val="263A34"/>
                </a:solidFill>
                <a:latin typeface="Arial"/>
                <a:ea typeface="Arial"/>
                <a:cs typeface="Arial"/>
              </a:rPr>
              <a:t>la</a:t>
            </a:r>
            <a:r>
              <a:rPr lang="es" sz="3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 atención en las hipótesis </a:t>
            </a:r>
            <a:r>
              <a:rPr lang="es" sz="3000" dirty="0">
                <a:solidFill>
                  <a:srgbClr val="263A34"/>
                </a:solidFill>
                <a:latin typeface="Arial"/>
                <a:ea typeface="Arial"/>
                <a:cs typeface="Arial"/>
              </a:rPr>
              <a:t>de mayor riesgo.</a:t>
            </a:r>
          </a:p>
          <a:p>
            <a:pPr>
              <a:lnSpc>
                <a:spcPct val="150000"/>
              </a:lnSpc>
            </a:pPr>
            <a:r>
              <a:rPr lang="es" sz="3000" dirty="0">
                <a:solidFill>
                  <a:srgbClr val="263A34"/>
                </a:solidFill>
                <a:latin typeface="Arial"/>
                <a:ea typeface="Arial"/>
                <a:cs typeface="Arial"/>
              </a:rPr>
              <a:t>Para </a:t>
            </a:r>
            <a:r>
              <a:rPr lang="es" sz="3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poner a prueba estas hipótesis, desarrolla un PMV (es decir, un prototipo básico de su idea). </a:t>
            </a:r>
            <a:r>
              <a:rPr lang="es" sz="3000" dirty="0">
                <a:solidFill>
                  <a:srgbClr val="263A34"/>
                </a:solidFill>
                <a:latin typeface="Arial"/>
                <a:ea typeface="Arial"/>
                <a:cs typeface="Arial"/>
              </a:rPr>
              <a:t>E</a:t>
            </a:r>
            <a:r>
              <a:rPr lang="es" sz="3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labora también un modelo financiero aproximado para tu idea que incluya estimaciones de costes y posibles fuentes de ingresos. </a:t>
            </a:r>
          </a:p>
          <a:p>
            <a:pPr>
              <a:lnSpc>
                <a:spcPct val="150000"/>
              </a:lnSpc>
            </a:pPr>
            <a:endParaRPr lang="pl-PL" sz="3200" dirty="0">
              <a:solidFill>
                <a:srgbClr val="263A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l-PL" sz="2400" dirty="0">
              <a:solidFill>
                <a:srgbClr val="263A34"/>
              </a:solidFill>
            </a:endParaRPr>
          </a:p>
          <a:p>
            <a:pPr>
              <a:lnSpc>
                <a:spcPct val="150000"/>
              </a:lnSpc>
            </a:pPr>
            <a:endParaRPr lang="pl-PL" sz="2400" dirty="0">
              <a:solidFill>
                <a:srgbClr val="263A34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4800" b="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EL CICLO DE REPETICIÓN</a:t>
            </a:r>
          </a:p>
        </p:txBody>
      </p:sp>
      <p:pic>
        <p:nvPicPr>
          <p:cNvPr id="2050" name="Picture 2" descr="C:\Users\BZ\Desktop\OneDrive Beniamin Zawilla\OneDrive - Uniwersytet Szczeciński\LIME - kurs szkoleniowy\Moduły zmienione\Nowe grafiki do modułów użyte przez BZ\M5\pexels-igor-starkov-1117452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5599854" y="1590674"/>
            <a:ext cx="7288721" cy="5306719"/>
          </a:xfrm>
          <a:prstGeom prst="rect">
            <a:avLst/>
          </a:prstGeom>
          <a:noFill/>
        </p:spPr>
      </p:pic>
      <p:pic>
        <p:nvPicPr>
          <p:cNvPr id="2051" name="Picture 3" descr="C:\Users\BZ\Desktop\OneDrive Beniamin Zawilla\OneDrive - Uniwersytet Szczeciński\LIME - kurs szkoleniowy\Moduły zmienione\Nowe grafiki do modułów użyte przez BZ\M5\microscope-275984_640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5599852" y="7690145"/>
            <a:ext cx="7288721" cy="4817389"/>
          </a:xfrm>
          <a:prstGeom prst="rect">
            <a:avLst/>
          </a:prstGeom>
          <a:noFill/>
        </p:spPr>
      </p:pic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F964EF1B-9EE9-F340-A1F3-6F912DB55113}"/>
              </a:ext>
            </a:extLst>
          </p:cNvPr>
          <p:cNvSpPr txBox="1"/>
          <p:nvPr/>
        </p:nvSpPr>
        <p:spPr>
          <a:xfrm>
            <a:off x="1495424" y="7549565"/>
            <a:ext cx="13669601" cy="43587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="" xmlns:ma14="http://schemas.microsoft.com/office/mac/drawingml/2011/main" val="1"/>
            </a:ext>
          </a:extLst>
        </p:spPr>
        <p:txBody>
          <a:bodyPr wrap="square" lIns="0" tIns="0" rIns="0" bIns="0">
            <a:noAutofit/>
          </a:bodyPr>
          <a:lstStyle>
            <a:lvl1pPr marL="0" marR="0" indent="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1pPr>
            <a:lvl2pPr marL="0" marR="0" indent="2286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2pPr>
            <a:lvl3pPr marL="0" marR="0" indent="4572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3pPr>
            <a:lvl4pPr marL="0" marR="0" indent="6858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4pPr>
            <a:lvl5pPr marL="0" marR="0" indent="9144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5pPr>
            <a:lvl6pPr marL="0" marR="0" indent="11430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6pPr>
            <a:lvl7pPr marL="0" marR="0" indent="13716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7pPr>
            <a:lvl8pPr marL="0" marR="0" indent="16002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8pPr>
            <a:lvl9pPr marL="0" marR="0" indent="18288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es" sz="4400" b="1" i="0" strike="noStrike" cap="none" spc="0" baseline="0" dirty="0">
                <a:solidFill>
                  <a:srgbClr val="263A34"/>
                </a:solidFill>
                <a:effectLst/>
                <a:latin typeface="Apple Chancery"/>
                <a:ea typeface="Apple Chancery"/>
                <a:cs typeface="Apple Chancery"/>
              </a:rPr>
              <a:t>4</a:t>
            </a:r>
            <a:r>
              <a:rPr lang="es" sz="4400" b="1" i="0" strike="noStrike" cap="none" spc="0" baseline="0" dirty="0">
                <a:solidFill>
                  <a:srgbClr val="263A34"/>
                </a:solidFill>
                <a:effectLst/>
                <a:latin typeface="Agency FB"/>
                <a:ea typeface="Agency FB"/>
                <a:cs typeface="Agency FB"/>
              </a:rPr>
              <a:t>. Ensayos</a:t>
            </a:r>
          </a:p>
          <a:p>
            <a:pPr hangingPunct="1">
              <a:lnSpc>
                <a:spcPct val="150000"/>
              </a:lnSpc>
            </a:pPr>
            <a:r>
              <a:rPr lang="es" sz="32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Diseñe un plan para validar (o descartar) tus hipótesis </a:t>
            </a:r>
            <a:r>
              <a:rPr lang="es" sz="3200" dirty="0">
                <a:solidFill>
                  <a:srgbClr val="263A34"/>
                </a:solidFill>
                <a:latin typeface="Arial"/>
                <a:ea typeface="Arial"/>
                <a:cs typeface="Arial"/>
              </a:rPr>
              <a:t>de mayor riesgo.</a:t>
            </a:r>
          </a:p>
          <a:p>
            <a:pPr hangingPunct="1">
              <a:lnSpc>
                <a:spcPct val="150000"/>
              </a:lnSpc>
            </a:pPr>
            <a:r>
              <a:rPr lang="es" sz="3200" dirty="0">
                <a:solidFill>
                  <a:srgbClr val="263A34"/>
                </a:solidFill>
                <a:latin typeface="Arial"/>
                <a:ea typeface="Arial"/>
                <a:cs typeface="Arial"/>
              </a:rPr>
              <a:t>Posteriormente</a:t>
            </a:r>
            <a:r>
              <a:rPr lang="es" sz="32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, presenta el PMV a un grupo de clientes y recopila datos sobre cómo reaccionan ante él.</a:t>
            </a:r>
            <a:endParaRPr lang="en-GB" sz="3200" dirty="0">
              <a:solidFill>
                <a:srgbClr val="263A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1">
              <a:lnSpc>
                <a:spcPct val="150000"/>
              </a:lnSpc>
            </a:pPr>
            <a:r>
              <a:rPr lang="es" sz="32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Pero recuerda: evita centrarte en métricas de vanidad que puedan darte </a:t>
            </a:r>
            <a:r>
              <a:rPr lang="es" sz="3200" dirty="0">
                <a:solidFill>
                  <a:srgbClr val="263A34"/>
                </a:solidFill>
                <a:latin typeface="Arial"/>
                <a:ea typeface="Arial"/>
                <a:cs typeface="Arial"/>
              </a:rPr>
              <a:t>buenas impresiones</a:t>
            </a:r>
            <a:r>
              <a:rPr lang="es" sz="32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 pero que en realidad no te ayudan a validar o descartar una idea.</a:t>
            </a:r>
          </a:p>
          <a:p>
            <a:pPr hangingPunct="1">
              <a:lnSpc>
                <a:spcPct val="150000"/>
              </a:lnSpc>
            </a:pPr>
            <a:endParaRPr lang="pl-PL" sz="3200" dirty="0">
              <a:solidFill>
                <a:srgbClr val="263A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1">
              <a:lnSpc>
                <a:spcPct val="150000"/>
              </a:lnSpc>
            </a:pPr>
            <a:endParaRPr lang="pl-PL" sz="2400" dirty="0">
              <a:solidFill>
                <a:srgbClr val="263A34"/>
              </a:solidFill>
            </a:endParaRPr>
          </a:p>
          <a:p>
            <a:pPr hangingPunct="1">
              <a:lnSpc>
                <a:spcPct val="150000"/>
              </a:lnSpc>
            </a:pPr>
            <a:endParaRPr lang="pl-PL" sz="2400" dirty="0">
              <a:solidFill>
                <a:srgbClr val="263A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39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  <p:cond evt="onBegin" delay="0">
                          <p:tn val="21"/>
                        </p:cond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964EF1B-9EE9-F340-A1F3-6F912DB55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43050" y="283279"/>
            <a:ext cx="10684922" cy="4983640"/>
          </a:xfrm>
        </p:spPr>
        <p:txBody>
          <a:bodyPr wrap="square" lIns="0" tIns="0" rIns="0" bIns="0">
            <a:noAutofit/>
          </a:bodyPr>
          <a:lstStyle/>
          <a:p>
            <a:pPr>
              <a:lnSpc>
                <a:spcPct val="150000"/>
              </a:lnSpc>
            </a:pPr>
            <a:r>
              <a:rPr lang="es" sz="4400" b="1" i="0" strike="noStrike" cap="none" spc="0" baseline="0" dirty="0">
                <a:solidFill>
                  <a:srgbClr val="263A34"/>
                </a:solidFill>
                <a:effectLst/>
                <a:latin typeface="Agency FB"/>
                <a:ea typeface="Agency FB"/>
                <a:cs typeface="Agency FB"/>
              </a:rPr>
              <a:t>5. Reacción frente a los datos</a:t>
            </a:r>
          </a:p>
          <a:p>
            <a:pPr>
              <a:lnSpc>
                <a:spcPct val="150000"/>
              </a:lnSpc>
            </a:pPr>
            <a:r>
              <a:rPr lang="es" sz="32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Analiza los resultados de tus pruebas:</a:t>
            </a:r>
            <a:endParaRPr lang="en-GB" sz="3200" dirty="0">
              <a:solidFill>
                <a:srgbClr val="263A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" sz="32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¿Atrajo el PMV a menos personas de esperadas?</a:t>
            </a:r>
            <a:endParaRPr lang="en-GB" sz="3200" dirty="0">
              <a:solidFill>
                <a:srgbClr val="263A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" sz="32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¿</a:t>
            </a:r>
            <a:r>
              <a:rPr lang="es" sz="3200" dirty="0">
                <a:solidFill>
                  <a:srgbClr val="263A34"/>
                </a:solidFill>
                <a:latin typeface="Arial"/>
                <a:ea typeface="Arial"/>
                <a:cs typeface="Arial"/>
              </a:rPr>
              <a:t>Te</a:t>
            </a:r>
            <a:r>
              <a:rPr lang="es" sz="32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 encontraste con desafíos logísticos imprevistos?</a:t>
            </a:r>
            <a:endParaRPr lang="en-GB" sz="3200" dirty="0">
              <a:solidFill>
                <a:srgbClr val="263A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" sz="32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¿Le pusiste un precio que terminó siendo demasiado alto?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6FA56B1-FB6A-CD44-9C02-68BDFBE34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3277" y="6220014"/>
            <a:ext cx="5024966" cy="215053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0E4BCFA-198E-B649-BDE7-EA7B46BF6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9218" y="3482596"/>
            <a:ext cx="4685678" cy="2210599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55BA7118-DE5A-584F-B5A4-FC5A326FA21E}"/>
              </a:ext>
            </a:extLst>
          </p:cNvPr>
          <p:cNvSpPr/>
          <p:nvPr/>
        </p:nvSpPr>
        <p:spPr>
          <a:xfrm>
            <a:off x="17692546" y="8373152"/>
            <a:ext cx="2341013" cy="533400"/>
          </a:xfrm>
          <a:prstGeom prst="rect">
            <a:avLst/>
          </a:prstGeom>
          <a:noFill/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3000" b="1" i="0" strike="noStrike" cap="none" spc="0" baseline="0">
                <a:solidFill>
                  <a:srgbClr val="000000"/>
                </a:solidFill>
                <a:effectLst/>
                <a:latin typeface="Helvetica Light"/>
                <a:ea typeface="Helvetica Light"/>
                <a:cs typeface="Helvetica Light"/>
              </a:rPr>
              <a:t>MEDIR</a:t>
            </a: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BFF9F3A2-417D-B242-BBBA-022C3620B09A}"/>
              </a:ext>
            </a:extLst>
          </p:cNvPr>
          <p:cNvSpPr/>
          <p:nvPr/>
        </p:nvSpPr>
        <p:spPr>
          <a:xfrm>
            <a:off x="14440718" y="5423889"/>
            <a:ext cx="2238904" cy="538609"/>
          </a:xfrm>
          <a:prstGeom prst="rect">
            <a:avLst/>
          </a:prstGeom>
          <a:noFill/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3000" b="1" i="0" strike="noStrike" cap="none" spc="0" baseline="0" dirty="0">
                <a:solidFill>
                  <a:srgbClr val="000000"/>
                </a:solidFill>
                <a:effectLst/>
                <a:latin typeface="Helvetica Light"/>
                <a:ea typeface="Helvetica Light"/>
                <a:cs typeface="Helvetica Light"/>
              </a:rPr>
              <a:t>APRENDER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AAB2F0B2-F469-954F-AB72-7B61A16AF02D}"/>
              </a:ext>
            </a:extLst>
          </p:cNvPr>
          <p:cNvSpPr/>
          <p:nvPr/>
        </p:nvSpPr>
        <p:spPr>
          <a:xfrm>
            <a:off x="1428065" y="4587896"/>
            <a:ext cx="11442561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2400"/>
              </a:spcAft>
            </a:pPr>
            <a:r>
              <a:rPr lang="es" sz="3200" b="0" i="0" strike="noStrike" cap="none" spc="0" baseline="0" dirty="0">
                <a:solidFill>
                  <a:srgbClr val="0365C0"/>
                </a:solidFill>
                <a:effectLst/>
                <a:latin typeface="Calibri"/>
                <a:ea typeface="Calibri"/>
                <a:cs typeface="Calibri"/>
              </a:rPr>
              <a:t>Si los datos son prometedores, aprovecha los comentarios obtenidos en la prueba para crear </a:t>
            </a:r>
            <a:r>
              <a:rPr lang="es" sz="3200" dirty="0">
                <a:solidFill>
                  <a:srgbClr val="0365C0"/>
                </a:solidFill>
                <a:latin typeface="Calibri"/>
                <a:ea typeface="Calibri"/>
                <a:cs typeface="Calibri"/>
              </a:rPr>
              <a:t>una mejor iteración de </a:t>
            </a:r>
            <a:r>
              <a:rPr lang="es" sz="3200" b="0" i="0" strike="noStrike" cap="none" spc="0" baseline="0" dirty="0">
                <a:solidFill>
                  <a:srgbClr val="0365C0"/>
                </a:solidFill>
                <a:effectLst/>
                <a:latin typeface="Calibri"/>
                <a:ea typeface="Calibri"/>
                <a:cs typeface="Calibri"/>
              </a:rPr>
              <a:t>su idea.</a:t>
            </a:r>
          </a:p>
          <a:p>
            <a:pPr algn="l">
              <a:spcAft>
                <a:spcPts val="2400"/>
              </a:spcAft>
            </a:pPr>
            <a:r>
              <a:rPr lang="es" sz="3200" b="0" i="0" strike="noStrike" cap="none" spc="0" baseline="0" dirty="0">
                <a:solidFill>
                  <a:srgbClr val="0365C0"/>
                </a:solidFill>
                <a:effectLst/>
                <a:latin typeface="Calibri"/>
                <a:ea typeface="Calibri"/>
                <a:cs typeface="Calibri"/>
              </a:rPr>
              <a:t>A continuación, comprueba esa versión de la idea y sigue iterando y ensayando hasta que haya corroborado que la idea proporcionará su valor esperado.</a:t>
            </a:r>
          </a:p>
          <a:p>
            <a:pPr algn="l">
              <a:spcAft>
                <a:spcPts val="2400"/>
              </a:spcAft>
            </a:pPr>
            <a:r>
              <a:rPr lang="es" sz="3200" b="0" i="0" strike="noStrike" cap="none" spc="0" baseline="0" dirty="0">
                <a:solidFill>
                  <a:srgbClr val="0365C0"/>
                </a:solidFill>
                <a:effectLst/>
                <a:latin typeface="Calibri"/>
                <a:ea typeface="Calibri"/>
                <a:cs typeface="Calibri"/>
              </a:rPr>
              <a:t>En el modelo </a:t>
            </a:r>
            <a:r>
              <a:rPr lang="es-ES" sz="3200" b="0" i="0" strike="noStrike" cap="none" spc="0" baseline="0" dirty="0">
                <a:solidFill>
                  <a:srgbClr val="0365C0"/>
                </a:solidFill>
                <a:effectLst/>
                <a:latin typeface="Calibri"/>
                <a:ea typeface="Calibri"/>
                <a:cs typeface="Calibri"/>
              </a:rPr>
              <a:t>LEAN</a:t>
            </a:r>
            <a:r>
              <a:rPr lang="es" sz="3200" b="0" i="0" strike="noStrike" cap="none" spc="0" baseline="0" dirty="0">
                <a:solidFill>
                  <a:srgbClr val="0365C0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s" sz="3200" dirty="0">
                <a:solidFill>
                  <a:srgbClr val="0365C0"/>
                </a:solidFill>
                <a:latin typeface="Calibri"/>
                <a:ea typeface="Calibri"/>
                <a:cs typeface="Calibri"/>
              </a:rPr>
              <a:t>S</a:t>
            </a:r>
            <a:r>
              <a:rPr lang="es" sz="3200" b="0" i="0" strike="noStrike" cap="none" spc="0" baseline="0" dirty="0">
                <a:solidFill>
                  <a:srgbClr val="0365C0"/>
                </a:solidFill>
                <a:effectLst/>
                <a:latin typeface="Calibri"/>
                <a:ea typeface="Calibri"/>
                <a:cs typeface="Calibri"/>
              </a:rPr>
              <a:t>tartup este proceso se conoce como</a:t>
            </a:r>
          </a:p>
          <a:p>
            <a:pPr algn="ctr">
              <a:spcAft>
                <a:spcPts val="2400"/>
              </a:spcAft>
            </a:pPr>
            <a:r>
              <a:rPr lang="es" sz="3200" b="0" i="0" strike="noStrike" cap="none" spc="0" baseline="0" dirty="0">
                <a:solidFill>
                  <a:srgbClr val="0365C0"/>
                </a:solidFill>
                <a:effectLst/>
                <a:latin typeface="Calibri"/>
                <a:ea typeface="Calibri"/>
                <a:cs typeface="Calibri"/>
              </a:rPr>
              <a:t>ciclo de repetición </a:t>
            </a:r>
            <a:r>
              <a:rPr lang="es" sz="3200" b="1" i="0" strike="noStrike" cap="none" spc="0" baseline="0" dirty="0">
                <a:solidFill>
                  <a:srgbClr val="0365C0"/>
                </a:solidFill>
                <a:effectLst/>
                <a:latin typeface="Calibri"/>
                <a:ea typeface="Calibri"/>
                <a:cs typeface="Calibri"/>
              </a:rPr>
              <a:t>“crear - medir - aprender” </a:t>
            </a:r>
            <a:endParaRPr lang="pl-PL" sz="3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3F18E4AA-4B5C-B446-A5B5-A0F1508C8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3558" y="3542662"/>
            <a:ext cx="3140186" cy="2358995"/>
          </a:xfrm>
          <a:prstGeom prst="rect">
            <a:avLst/>
          </a:prstGeom>
        </p:spPr>
      </p:pic>
      <p:sp>
        <p:nvSpPr>
          <p:cNvPr id="16" name="Prostokąt 15">
            <a:extLst>
              <a:ext uri="{FF2B5EF4-FFF2-40B4-BE49-F238E27FC236}">
                <a16:creationId xmlns:a16="http://schemas.microsoft.com/office/drawing/2014/main" id="{945EBC3E-84A7-4D41-94EF-AA2EC44151A8}"/>
              </a:ext>
            </a:extLst>
          </p:cNvPr>
          <p:cNvSpPr/>
          <p:nvPr/>
        </p:nvSpPr>
        <p:spPr>
          <a:xfrm>
            <a:off x="20278045" y="5448498"/>
            <a:ext cx="1740395" cy="533400"/>
          </a:xfrm>
          <a:prstGeom prst="rect">
            <a:avLst/>
          </a:prstGeom>
          <a:noFill/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3000" b="1" i="0" strike="noStrike" cap="none" spc="0" baseline="0">
                <a:solidFill>
                  <a:srgbClr val="000000"/>
                </a:solidFill>
                <a:effectLst/>
                <a:latin typeface="Helvetica Light"/>
                <a:ea typeface="Helvetica Light"/>
                <a:cs typeface="Helvetica Light"/>
              </a:rPr>
              <a:t>CREAR</a:t>
            </a: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8" name="Strzałka zakrzywiona w lewo 17">
            <a:extLst>
              <a:ext uri="{FF2B5EF4-FFF2-40B4-BE49-F238E27FC236}">
                <a16:creationId xmlns:a16="http://schemas.microsoft.com/office/drawing/2014/main" id="{F0AE9EB1-3586-DE44-9AE9-54A279394C6A}"/>
              </a:ext>
            </a:extLst>
          </p:cNvPr>
          <p:cNvSpPr/>
          <p:nvPr/>
        </p:nvSpPr>
        <p:spPr>
          <a:xfrm rot="15384692">
            <a:off x="18194267" y="2577209"/>
            <a:ext cx="1225928" cy="4081439"/>
          </a:xfrm>
          <a:prstGeom prst="curvedLeftArrow">
            <a:avLst>
              <a:gd name="adj1" fmla="val 5972"/>
              <a:gd name="adj2" fmla="val 50000"/>
              <a:gd name="adj3" fmla="val 40777"/>
            </a:avLst>
          </a:prstGeom>
          <a:blipFill rotWithShape="1">
            <a:blip r:embed="rId5"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9" name="Strzałka zakrzywiona w lewo 18">
            <a:extLst>
              <a:ext uri="{FF2B5EF4-FFF2-40B4-BE49-F238E27FC236}">
                <a16:creationId xmlns:a16="http://schemas.microsoft.com/office/drawing/2014/main" id="{737447F1-BBB4-E948-B8DC-64E833BF92B5}"/>
              </a:ext>
            </a:extLst>
          </p:cNvPr>
          <p:cNvSpPr/>
          <p:nvPr/>
        </p:nvSpPr>
        <p:spPr>
          <a:xfrm rot="11602184" flipH="1" flipV="1">
            <a:off x="21967544" y="5653649"/>
            <a:ext cx="1670507" cy="3343184"/>
          </a:xfrm>
          <a:prstGeom prst="curvedLeftArrow">
            <a:avLst>
              <a:gd name="adj1" fmla="val 5972"/>
              <a:gd name="adj2" fmla="val 50000"/>
              <a:gd name="adj3" fmla="val 40777"/>
            </a:avLst>
          </a:prstGeom>
          <a:blipFill rotWithShape="1">
            <a:blip r:embed="rId5"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0" name="Strzałka zakrzywiona w lewo 19">
            <a:extLst>
              <a:ext uri="{FF2B5EF4-FFF2-40B4-BE49-F238E27FC236}">
                <a16:creationId xmlns:a16="http://schemas.microsoft.com/office/drawing/2014/main" id="{35843984-8244-384E-9BCA-EB33105C01D3}"/>
              </a:ext>
            </a:extLst>
          </p:cNvPr>
          <p:cNvSpPr/>
          <p:nvPr/>
        </p:nvSpPr>
        <p:spPr>
          <a:xfrm rot="19512896" flipH="1" flipV="1">
            <a:off x="13573599" y="5623689"/>
            <a:ext cx="1670507" cy="3343184"/>
          </a:xfrm>
          <a:prstGeom prst="curvedLeftArrow">
            <a:avLst>
              <a:gd name="adj1" fmla="val 5972"/>
              <a:gd name="adj2" fmla="val 50000"/>
              <a:gd name="adj3" fmla="val 40777"/>
            </a:avLst>
          </a:prstGeom>
          <a:blipFill rotWithShape="1">
            <a:blip r:embed="rId5"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4800" b="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EL CICLO DE REPETICIÓN</a:t>
            </a:r>
          </a:p>
        </p:txBody>
      </p:sp>
      <p:sp>
        <p:nvSpPr>
          <p:cNvPr id="21" name="Symbol zastępczy tekstu 2">
            <a:extLst>
              <a:ext uri="{FF2B5EF4-FFF2-40B4-BE49-F238E27FC236}">
                <a16:creationId xmlns:a16="http://schemas.microsoft.com/office/drawing/2014/main" id="{F964EF1B-9EE9-F340-A1F3-6F912DB55113}"/>
              </a:ext>
            </a:extLst>
          </p:cNvPr>
          <p:cNvSpPr txBox="1"/>
          <p:nvPr/>
        </p:nvSpPr>
        <p:spPr>
          <a:xfrm>
            <a:off x="1339841" y="9201983"/>
            <a:ext cx="22769739" cy="409630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="" xmlns:ma14="http://schemas.microsoft.com/office/mac/drawingml/2011/main" val="1"/>
            </a:ext>
          </a:extLst>
        </p:spPr>
        <p:txBody>
          <a:bodyPr wrap="square" lIns="0" tIns="0" rIns="0" bIns="0">
            <a:noAutofit/>
          </a:bodyPr>
          <a:lstStyle>
            <a:lvl1pPr marL="0" marR="0" indent="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1pPr>
            <a:lvl2pPr marL="0" marR="0" indent="2286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2pPr>
            <a:lvl3pPr marL="0" marR="0" indent="4572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3pPr>
            <a:lvl4pPr marL="0" marR="0" indent="6858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4pPr>
            <a:lvl5pPr marL="0" marR="0" indent="9144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5pPr>
            <a:lvl6pPr marL="0" marR="0" indent="11430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6pPr>
            <a:lvl7pPr marL="0" marR="0" indent="13716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7pPr>
            <a:lvl8pPr marL="0" marR="0" indent="16002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8pPr>
            <a:lvl9pPr marL="0" marR="0" indent="18288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es" sz="4400" b="1" i="0" strike="noStrike" cap="none" spc="0" baseline="0" dirty="0">
                <a:solidFill>
                  <a:srgbClr val="263A34"/>
                </a:solidFill>
                <a:effectLst/>
                <a:latin typeface="Agency FB"/>
                <a:ea typeface="Agency FB"/>
                <a:cs typeface="Agency FB"/>
              </a:rPr>
              <a:t>6. Aumentar la escala</a:t>
            </a:r>
          </a:p>
          <a:p>
            <a:pPr hangingPunct="1">
              <a:lnSpc>
                <a:spcPct val="150000"/>
              </a:lnSpc>
            </a:pPr>
            <a:r>
              <a:rPr lang="es" sz="32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Una vez que tengas una idea que funcione, utiliza los datos que hayas recopilado durante las fases de descubrimiento y prueba de los componentes para conseguir el apoyo (de la junta directiva, el personal y los inversores) y poner en práctica </a:t>
            </a:r>
            <a:r>
              <a:rPr lang="es" sz="3200" dirty="0">
                <a:solidFill>
                  <a:srgbClr val="263A34"/>
                </a:solidFill>
                <a:latin typeface="Arial"/>
                <a:ea typeface="Arial"/>
                <a:cs typeface="Arial"/>
              </a:rPr>
              <a:t>la</a:t>
            </a:r>
            <a:r>
              <a:rPr lang="es" sz="32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 idea en un ámbito más amplio.</a:t>
            </a:r>
            <a:r>
              <a:rPr lang="en-GB" sz="3200" dirty="0">
                <a:solidFill>
                  <a:srgbClr val="263A34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 </a:t>
            </a:r>
            <a:r>
              <a:rPr lang="es" sz="32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A medida que crezca, sigue realizando experimentos sobre cómo </a:t>
            </a:r>
            <a:r>
              <a:rPr lang="es" sz="3200" dirty="0">
                <a:solidFill>
                  <a:srgbClr val="263A34"/>
                </a:solidFill>
                <a:latin typeface="Arial"/>
                <a:ea typeface="Arial"/>
                <a:cs typeface="Arial"/>
              </a:rPr>
              <a:t>aumentar</a:t>
            </a:r>
            <a:r>
              <a:rPr lang="es" sz="32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 la eficacia y crear valor adicional para los componentes.</a:t>
            </a:r>
          </a:p>
          <a:p>
            <a:pPr hangingPunct="1">
              <a:lnSpc>
                <a:spcPct val="150000"/>
              </a:lnSpc>
            </a:pPr>
            <a:endParaRPr lang="pl-PL" dirty="0">
              <a:solidFill>
                <a:srgbClr val="263A34"/>
              </a:solidFill>
            </a:endParaRPr>
          </a:p>
        </p:txBody>
      </p:sp>
      <p:sp>
        <p:nvSpPr>
          <p:cNvPr id="22" name="Symbol zastępczy tekstu 2">
            <a:extLst>
              <a:ext uri="{FF2B5EF4-FFF2-40B4-BE49-F238E27FC236}">
                <a16:creationId xmlns:a16="http://schemas.microsoft.com/office/drawing/2014/main" id="{F964EF1B-9EE9-F340-A1F3-6F912DB55113}"/>
              </a:ext>
            </a:extLst>
          </p:cNvPr>
          <p:cNvSpPr txBox="1"/>
          <p:nvPr/>
        </p:nvSpPr>
        <p:spPr>
          <a:xfrm>
            <a:off x="13231720" y="513010"/>
            <a:ext cx="9380995" cy="25898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="" xmlns:ma14="http://schemas.microsoft.com/office/mac/drawingml/2011/main" val="1"/>
            </a:ext>
          </a:extLst>
        </p:spPr>
        <p:txBody>
          <a:bodyPr wrap="square" lIns="0" tIns="0" rIns="0" bIns="0">
            <a:noAutofit/>
          </a:bodyPr>
          <a:lstStyle>
            <a:lvl1pPr marL="0" marR="0" indent="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1pPr>
            <a:lvl2pPr marL="0" marR="0" indent="2286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2pPr>
            <a:lvl3pPr marL="0" marR="0" indent="4572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3pPr>
            <a:lvl4pPr marL="0" marR="0" indent="6858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4pPr>
            <a:lvl5pPr marL="0" marR="0" indent="9144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5pPr>
            <a:lvl6pPr marL="0" marR="0" indent="11430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6pPr>
            <a:lvl7pPr marL="0" marR="0" indent="13716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7pPr>
            <a:lvl8pPr marL="0" marR="0" indent="16002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8pPr>
            <a:lvl9pPr marL="0" marR="0" indent="18288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algn="ctr" hangingPunct="1">
              <a:spcAft>
                <a:spcPts val="2400"/>
              </a:spcAft>
            </a:pPr>
            <a:r>
              <a:rPr lang="es" sz="3200" b="0" i="0" strike="noStrike" cap="none" spc="0" baseline="0" dirty="0">
                <a:solidFill>
                  <a:srgbClr val="C00000"/>
                </a:solidFill>
                <a:effectLst/>
                <a:latin typeface="Calibri"/>
                <a:ea typeface="Calibri"/>
                <a:cs typeface="Calibri"/>
              </a:rPr>
              <a:t>En caso de que los datos muestren que tienes un fracaso entre manos, pulsa el botón de reinicio y comienza de nuevo el proceso de experimentación antes de invertir más recursos en tu idea.</a:t>
            </a:r>
          </a:p>
          <a:p>
            <a:pPr algn="ctr" hangingPunct="1">
              <a:spcAft>
                <a:spcPts val="2400"/>
              </a:spcAft>
            </a:pPr>
            <a:r>
              <a:rPr lang="es" sz="3200" b="0" i="0" strike="noStrike" cap="none" spc="0" baseline="0" dirty="0">
                <a:solidFill>
                  <a:srgbClr val="C00000"/>
                </a:solidFill>
                <a:effectLst/>
                <a:latin typeface="Calibri"/>
                <a:ea typeface="Calibri"/>
                <a:cs typeface="Calibri"/>
              </a:rPr>
              <a:t>En el ámbito </a:t>
            </a:r>
            <a:r>
              <a:rPr lang="es-ES" sz="3200" dirty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LEAN</a:t>
            </a:r>
            <a:r>
              <a:rPr lang="es" sz="3200" b="0" i="0" strike="noStrike" cap="none" spc="0" baseline="0" dirty="0">
                <a:solidFill>
                  <a:srgbClr val="C00000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s" sz="3200" dirty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S</a:t>
            </a:r>
            <a:r>
              <a:rPr lang="es" sz="3200" b="0" i="0" strike="noStrike" cap="none" spc="0" baseline="0" dirty="0">
                <a:solidFill>
                  <a:srgbClr val="C00000"/>
                </a:solidFill>
                <a:effectLst/>
                <a:latin typeface="Calibri"/>
                <a:ea typeface="Calibri"/>
                <a:cs typeface="Calibri"/>
              </a:rPr>
              <a:t>tartups, eso se denomina "</a:t>
            </a:r>
            <a:r>
              <a:rPr lang="es" sz="3200" b="1" i="1" strike="noStrike" cap="none" spc="0" baseline="0" dirty="0">
                <a:solidFill>
                  <a:srgbClr val="C00000"/>
                </a:solidFill>
                <a:effectLst/>
                <a:latin typeface="Calibri"/>
                <a:ea typeface="Calibri"/>
                <a:cs typeface="Calibri"/>
              </a:rPr>
              <a:t>pivote</a:t>
            </a:r>
            <a:r>
              <a:rPr lang="es" sz="3200" b="0" i="0" strike="noStrike" cap="none" spc="0" baseline="0" dirty="0">
                <a:solidFill>
                  <a:srgbClr val="C00000"/>
                </a:solidFill>
                <a:effectLst/>
                <a:latin typeface="Calibri"/>
                <a:ea typeface="Calibri"/>
                <a:cs typeface="Calibri"/>
              </a:rPr>
              <a:t>"</a:t>
            </a:r>
            <a:endParaRPr lang="pl-PL" sz="3200" i="1" dirty="0">
              <a:solidFill>
                <a:srgbClr val="263A3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16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  <p:cond evt="onBegin" delay="0">
                          <p:tn val="28"/>
                        </p:cond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  <p:cond evt="onBegin" delay="0">
                          <p:tn val="33"/>
                        </p:cond>
                      </p:stCondLst>
                      <p:childTnLst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  <p:cond evt="onBegin" delay="0">
                          <p:tn val="71"/>
                        </p:cond>
                      </p:stCondLst>
                      <p:childTnLst>
                        <p:par>
                          <p:cTn id="7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  <p:cond evt="onBegin" delay="0">
                          <p:tn val="76"/>
                        </p:cond>
                      </p:stCondLst>
                      <p:childTnLst>
                        <p:par>
                          <p:cTn id="7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  <p:cond evt="onBegin" delay="0">
                          <p:tn val="89"/>
                        </p:cond>
                      </p:stCondLst>
                      <p:childTnLst>
                        <p:par>
                          <p:cTn id="9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/>
      <p:bldP spid="13" grpId="0"/>
      <p:bldP spid="14" grpId="0" uiExpand="1" build="p"/>
      <p:bldP spid="16" grpId="0"/>
      <p:bldP spid="18" grpId="0" animBg="1"/>
      <p:bldP spid="19" grpId="0" animBg="1"/>
      <p:bldP spid="20" grpId="0" animBg="1"/>
      <p:bldP spid="21" grpId="0" uiExpand="1" build="p"/>
      <p:bldP spid="22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B56A2807-3692-104C-AFB0-A68DA020844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49" y="521770"/>
            <a:ext cx="11823857" cy="12672460"/>
          </a:xfrm>
          <a:prstGeom prst="rect">
            <a:avLst/>
          </a:prstGeom>
        </p:spPr>
      </p:pic>
      <p:sp>
        <p:nvSpPr>
          <p:cNvPr id="8" name="Shape 68">
            <a:extLst>
              <a:ext uri="{FF2B5EF4-FFF2-40B4-BE49-F238E27FC236}">
                <a16:creationId xmlns:a16="http://schemas.microsoft.com/office/drawing/2014/main" id="{53A1292A-9F7C-4F46-9923-D109D24F2BD0}"/>
              </a:ext>
            </a:extLst>
          </p:cNvPr>
          <p:cNvSpPr/>
          <p:nvPr/>
        </p:nvSpPr>
        <p:spPr>
          <a:xfrm>
            <a:off x="3164958" y="2043629"/>
            <a:ext cx="18054084" cy="38469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>
              <a:lnSpc>
                <a:spcPct val="100000"/>
              </a:lnSpc>
              <a:spcAft>
                <a:spcPts val="4800"/>
              </a:spcAft>
            </a:pPr>
            <a:r>
              <a:rPr lang="es" sz="1000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Técnicas de ensayo y experimentación</a:t>
            </a:r>
            <a:endParaRPr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AB216F70-20A3-D647-826D-71AF0099EAAA}"/>
              </a:ext>
            </a:extLst>
          </p:cNvPr>
          <p:cNvSpPr/>
          <p:nvPr/>
        </p:nvSpPr>
        <p:spPr>
          <a:xfrm>
            <a:off x="375485" y="5624699"/>
            <a:ext cx="5719366" cy="2773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" sz="44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Ver: </a:t>
            </a:r>
            <a:r>
              <a:rPr lang="en-GB" sz="4400" dirty="0">
                <a:solidFill>
                  <a:srgbClr val="263A3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pl-PL" sz="4400" dirty="0">
                <a:solidFill>
                  <a:srgbClr val="263A3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Start </a:t>
            </a:r>
            <a:r>
              <a:rPr lang="pl-PL" sz="4400" dirty="0" err="1">
                <a:solidFill>
                  <a:srgbClr val="263A3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Experimenting</a:t>
            </a:r>
            <a:r>
              <a:rPr lang="pl-PL" sz="4400" dirty="0">
                <a:solidFill>
                  <a:srgbClr val="263A3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and Stop </a:t>
            </a:r>
            <a:r>
              <a:rPr lang="pl-PL" sz="4400" dirty="0" err="1">
                <a:solidFill>
                  <a:srgbClr val="263A3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Wasting</a:t>
            </a:r>
            <a:r>
              <a:rPr lang="pl-PL" sz="4400" dirty="0">
                <a:solidFill>
                  <a:srgbClr val="263A3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4400" dirty="0" err="1">
                <a:solidFill>
                  <a:srgbClr val="263A3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People's</a:t>
            </a:r>
            <a:r>
              <a:rPr lang="pl-PL" sz="4400" dirty="0">
                <a:solidFill>
                  <a:srgbClr val="263A3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Time”</a:t>
            </a:r>
            <a:endParaRPr lang="es" sz="4400" b="0" i="0" strike="noStrike" cap="none" spc="0" baseline="0" dirty="0">
              <a:solidFill>
                <a:srgbClr val="263A34"/>
              </a:solidFill>
              <a:effectLst/>
              <a:latin typeface="Arial"/>
              <a:ea typeface="Arial"/>
              <a:cs typeface="Arial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A6B54D2F-7C22-6946-8EBA-BD77D93C1983}"/>
              </a:ext>
            </a:extLst>
          </p:cNvPr>
          <p:cNvSpPr/>
          <p:nvPr/>
        </p:nvSpPr>
        <p:spPr>
          <a:xfrm>
            <a:off x="18465360" y="6288264"/>
            <a:ext cx="459125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" sz="44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Ver: </a:t>
            </a:r>
            <a:r>
              <a:rPr lang="en-GB" sz="4400" dirty="0">
                <a:solidFill>
                  <a:srgbClr val="263A3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pl-PL" sz="4400" dirty="0">
                <a:solidFill>
                  <a:srgbClr val="263A3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Test </a:t>
            </a:r>
            <a:r>
              <a:rPr lang="pl-PL" sz="4400" dirty="0" err="1">
                <a:solidFill>
                  <a:srgbClr val="263A3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Before</a:t>
            </a:r>
            <a:r>
              <a:rPr lang="pl-PL" sz="4400" dirty="0">
                <a:solidFill>
                  <a:srgbClr val="263A3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4400" dirty="0" err="1">
                <a:solidFill>
                  <a:srgbClr val="263A3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</a:t>
            </a:r>
            <a:r>
              <a:rPr lang="pl-PL" sz="4400" dirty="0">
                <a:solidFill>
                  <a:srgbClr val="263A3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4400" dirty="0" err="1">
                <a:solidFill>
                  <a:srgbClr val="263A3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Build</a:t>
            </a:r>
            <a:r>
              <a:rPr lang="pl-PL" sz="4400" dirty="0">
                <a:solidFill>
                  <a:srgbClr val="263A3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endParaRPr lang="es" sz="4400" b="0" i="0" strike="noStrike" cap="none" spc="0" baseline="0" dirty="0">
              <a:solidFill>
                <a:srgbClr val="263A34"/>
              </a:solidFill>
              <a:effectLst/>
              <a:latin typeface="Arial"/>
              <a:ea typeface="Arial"/>
              <a:cs typeface="Arial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7E7C2B24-5245-CC4E-BB10-EB2BDF1BE181}"/>
              </a:ext>
            </a:extLst>
          </p:cNvPr>
          <p:cNvSpPr/>
          <p:nvPr/>
        </p:nvSpPr>
        <p:spPr>
          <a:xfrm>
            <a:off x="1468555" y="8926306"/>
            <a:ext cx="3392805" cy="640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" sz="3600" b="0" i="0" strike="noStrike" cap="none" spc="0" baseline="0">
                <a:solidFill>
                  <a:srgbClr val="E4AF0A"/>
                </a:solidFill>
                <a:effectLst/>
                <a:latin typeface="Helvetica Neue"/>
                <a:ea typeface="Helvetica Neue"/>
                <a:cs typeface="Helvetica Neue"/>
                <a:hlinkClick r:id="rId3" history="0"/>
              </a:rPr>
              <a:t>Enlace a Youtube</a:t>
            </a:r>
            <a:endParaRPr lang="pl-PL" sz="3600">
              <a:solidFill>
                <a:srgbClr val="E4AF0A"/>
              </a:solidFill>
              <a:latin typeface="Helvetica Neue" panose="02000503000000020004" pitchFamily="2" charset="0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9057049C-9D75-1E4A-AF54-12EF629B83D7}"/>
              </a:ext>
            </a:extLst>
          </p:cNvPr>
          <p:cNvSpPr/>
          <p:nvPr/>
        </p:nvSpPr>
        <p:spPr>
          <a:xfrm>
            <a:off x="18723006" y="8896078"/>
            <a:ext cx="40759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" sz="3600" b="0" i="0" strike="noStrike" cap="none" spc="0" baseline="0" dirty="0">
                <a:solidFill>
                  <a:srgbClr val="E4AF0A"/>
                </a:solidFill>
                <a:effectLst/>
                <a:latin typeface="Arial"/>
                <a:ea typeface="Arial"/>
                <a:cs typeface="Arial"/>
                <a:hlinkClick r:id="rId4" history="0"/>
              </a:rPr>
              <a:t>Enlace a Youtube</a:t>
            </a:r>
            <a:endParaRPr lang="pl-PL" sz="3600" dirty="0">
              <a:solidFill>
                <a:srgbClr val="E4AF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 descr="Obraz zawierający kwiat, ptak&#10;&#10;Opis wygenerowany automatycznie">
            <a:extLst>
              <a:ext uri="{FF2B5EF4-FFF2-40B4-BE49-F238E27FC236}">
                <a16:creationId xmlns:a16="http://schemas.microsoft.com/office/drawing/2014/main" id="{A29C62F8-6560-504F-8522-E515660BA7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88" y="10443967"/>
            <a:ext cx="3593065" cy="2040861"/>
          </a:xfrm>
          <a:prstGeom prst="rect">
            <a:avLst/>
          </a:prstGeom>
        </p:spPr>
      </p:pic>
      <p:pic>
        <p:nvPicPr>
          <p:cNvPr id="13" name="Obraz 12" descr="Obraz zawierający osoba, wewnątrz, mężczyzna, siedzi&#10;&#10;Opis wygenerowany automatycznie">
            <a:extLst>
              <a:ext uri="{FF2B5EF4-FFF2-40B4-BE49-F238E27FC236}">
                <a16:creationId xmlns:a16="http://schemas.microsoft.com/office/drawing/2014/main" id="{3F4B6004-D104-B841-94A1-6D31748A1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3428" y="10443966"/>
            <a:ext cx="3751583" cy="2040861"/>
          </a:xfrm>
          <a:prstGeom prst="rect">
            <a:avLst/>
          </a:prstGeom>
        </p:spPr>
      </p:pic>
      <p:sp>
        <p:nvSpPr>
          <p:cNvPr id="12" name="Prostokąt 8">
            <a:extLst>
              <a:ext uri="{FF2B5EF4-FFF2-40B4-BE49-F238E27FC236}">
                <a16:creationId xmlns:a16="http://schemas.microsoft.com/office/drawing/2014/main" id="{BC47FC09-66D5-1A4A-853E-1F3CEB2AD46E}"/>
              </a:ext>
            </a:extLst>
          </p:cNvPr>
          <p:cNvSpPr/>
          <p:nvPr/>
        </p:nvSpPr>
        <p:spPr>
          <a:xfrm>
            <a:off x="16779492" y="11676062"/>
            <a:ext cx="1899178" cy="579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" sz="3200" b="0" i="0" strike="noStrike" cap="none" spc="0" baseline="0" dirty="0">
                <a:solidFill>
                  <a:srgbClr val="A6A7AC"/>
                </a:solidFill>
                <a:effectLst/>
                <a:latin typeface="Times New Roman"/>
                <a:ea typeface="Times New Roman"/>
                <a:cs typeface="Times New Roman"/>
              </a:rPr>
              <a:t>(3,5 mins)</a:t>
            </a:r>
            <a:endParaRPr lang="pl-PL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Prostokąt 8">
            <a:extLst>
              <a:ext uri="{FF2B5EF4-FFF2-40B4-BE49-F238E27FC236}">
                <a16:creationId xmlns:a16="http://schemas.microsoft.com/office/drawing/2014/main" id="{BC47FC09-66D5-1A4A-853E-1F3CEB2AD46E}"/>
              </a:ext>
            </a:extLst>
          </p:cNvPr>
          <p:cNvSpPr/>
          <p:nvPr/>
        </p:nvSpPr>
        <p:spPr>
          <a:xfrm>
            <a:off x="5207288" y="11672371"/>
            <a:ext cx="1979037" cy="579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" sz="3200" b="0" i="0" strike="noStrike" cap="none" spc="0" baseline="0" dirty="0">
                <a:solidFill>
                  <a:srgbClr val="A6A7AC"/>
                </a:solidFill>
                <a:effectLst/>
                <a:latin typeface="Times New Roman"/>
                <a:ea typeface="Times New Roman"/>
                <a:cs typeface="Times New Roman"/>
              </a:rPr>
              <a:t>(2,5 mins)</a:t>
            </a:r>
            <a:endParaRPr lang="pl-PL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62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" grpId="0"/>
      <p:bldP spid="3" grpId="0"/>
      <p:bldP spid="12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157F24-D9C0-F94E-A1DE-C438D5EDB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584" y="3030948"/>
            <a:ext cx="22628831" cy="950721"/>
          </a:xfrm>
        </p:spPr>
        <p:txBody>
          <a:bodyPr>
            <a:noAutofit/>
          </a:bodyPr>
          <a:lstStyle/>
          <a:p>
            <a:pPr algn="ctr"/>
            <a:r>
              <a:rPr lang="es" sz="5400" b="1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Cómo se comportan los clientes cuando estás y cuando no.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DD25FFC-9D91-5E44-8730-E45935BEB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4415" y="3506309"/>
            <a:ext cx="16958216" cy="832395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" sz="5400" b="1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Observación directa</a:t>
            </a:r>
            <a:endParaRPr lang="en-GB" sz="5400" b="1" dirty="0">
              <a:solidFill>
                <a:srgbClr val="263A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GB" sz="4000" b="1" dirty="0">
              <a:solidFill>
                <a:srgbClr val="263A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GB" sz="4000" b="1" dirty="0">
              <a:solidFill>
                <a:srgbClr val="263A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GB" sz="4000" b="1" dirty="0">
              <a:solidFill>
                <a:srgbClr val="263A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l-PL" sz="40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" sz="6000" b="1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Observación indirecta</a:t>
            </a:r>
            <a:endParaRPr lang="en-GB" sz="6000" b="1" dirty="0">
              <a:solidFill>
                <a:srgbClr val="263A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AA0D6DF-5B12-6247-83BC-EF7810AD6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342" y="4295829"/>
            <a:ext cx="4101858" cy="7638156"/>
          </a:xfrm>
          <a:prstGeom prst="rect">
            <a:avLst/>
          </a:prstGeom>
          <a:ln>
            <a:solidFill>
              <a:srgbClr val="496F63"/>
            </a:solidFill>
          </a:ln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4E7793B2-5848-D44A-92AB-9A48FA158619}"/>
              </a:ext>
            </a:extLst>
          </p:cNvPr>
          <p:cNvSpPr/>
          <p:nvPr/>
        </p:nvSpPr>
        <p:spPr>
          <a:xfrm>
            <a:off x="8435435" y="13032108"/>
            <a:ext cx="15948566" cy="441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" sz="2300" b="0" i="0" strike="noStrike" cap="none" spc="0" baseline="0">
                <a:solidFill>
                  <a:srgbClr val="A6A7AC"/>
                </a:solidFill>
                <a:effectLst/>
                <a:latin typeface="PT Sans"/>
                <a:ea typeface="PT Sans"/>
                <a:cs typeface="PT Sans"/>
              </a:rPr>
              <a:t>Fuente: https://www.strategyzer.com/blog/posts/2015/4/30/ways-to-test-your-value-proposition-and-business-model</a:t>
            </a:r>
          </a:p>
        </p:txBody>
      </p:sp>
      <p:sp>
        <p:nvSpPr>
          <p:cNvPr id="7" name="Prostokąt 6"/>
          <p:cNvSpPr/>
          <p:nvPr/>
        </p:nvSpPr>
        <p:spPr>
          <a:xfrm>
            <a:off x="220619" y="0"/>
            <a:ext cx="74676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4400" b="1" i="0" strike="noStrike" cap="none" spc="0" baseline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TÉCNICAS DE ENSAYO Y EXPERIMENTACIÓN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0DD25FFC-9D91-5E44-8730-E45935BEB728}"/>
              </a:ext>
            </a:extLst>
          </p:cNvPr>
          <p:cNvSpPr txBox="1"/>
          <p:nvPr/>
        </p:nvSpPr>
        <p:spPr>
          <a:xfrm>
            <a:off x="2051271" y="4604432"/>
            <a:ext cx="16958216" cy="832395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="" xmlns:ma14="http://schemas.microsoft.com/office/mac/drawingml/2011/main" val="1"/>
            </a:ext>
          </a:extLst>
        </p:spPr>
        <p:txBody>
          <a:bodyPr lIns="38100" tIns="38100" rIns="38100" bIns="38100">
            <a:normAutofit fontScale="87500" lnSpcReduction="20000"/>
          </a:bodyPr>
          <a:lstStyle>
            <a:lvl1pPr marL="0" marR="0" indent="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1pPr>
            <a:lvl2pPr marL="0" marR="0" indent="2286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2pPr>
            <a:lvl3pPr marL="0" marR="0" indent="4572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3pPr>
            <a:lvl4pPr marL="0" marR="0" indent="6858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4pPr>
            <a:lvl5pPr marL="0" marR="0" indent="9144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5pPr>
            <a:lvl6pPr marL="0" marR="0" indent="11430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6pPr>
            <a:lvl7pPr marL="0" marR="0" indent="13716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7pPr>
            <a:lvl8pPr marL="0" marR="0" indent="16002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8pPr>
            <a:lvl9pPr marL="0" marR="0" indent="1828800" algn="just" defTabSz="825500" rtl="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300" b="0" i="0" u="none" strike="noStrike" cap="none" spc="0" baseline="0">
                <a:ln>
                  <a:noFill/>
                </a:ln>
                <a:solidFill>
                  <a:srgbClr val="A6A7AC"/>
                </a:solidFill>
                <a:uFillTx/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hangingPunct="1">
              <a:lnSpc>
                <a:spcPct val="110000"/>
              </a:lnSpc>
              <a:spcAft>
                <a:spcPts val="2400"/>
              </a:spcAft>
            </a:pPr>
            <a:r>
              <a:rPr lang="es" sz="4000" b="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Tu presencia en el entorno de los clientes durante el experimento te dará la oportunidad de hacer preguntas y conocomprender más a fondo sus comportamientos.</a:t>
            </a:r>
            <a:endParaRPr lang="en-GB" sz="40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1">
              <a:lnSpc>
                <a:spcPct val="110000"/>
              </a:lnSpc>
              <a:spcAft>
                <a:spcPts val="2400"/>
              </a:spcAft>
            </a:pPr>
            <a:r>
              <a:rPr lang="es" sz="4000" b="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Es su oportunidad de </a:t>
            </a:r>
            <a:r>
              <a:rPr lang="es" sz="4000" b="1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aprender directamente y mejorar tu idea.  </a:t>
            </a:r>
          </a:p>
          <a:p>
            <a:pPr hangingPunct="1">
              <a:lnSpc>
                <a:spcPct val="110000"/>
              </a:lnSpc>
              <a:spcAft>
                <a:spcPts val="2400"/>
              </a:spcAft>
            </a:pPr>
            <a:r>
              <a:rPr lang="es" sz="4000" b="1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Pero recuerda</a:t>
            </a:r>
            <a:r>
              <a:rPr lang="es" sz="4000" b="1" i="0" strike="noStrike" cap="none" spc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 -</a:t>
            </a:r>
            <a:r>
              <a:rPr lang="es" sz="4000" b="1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 </a:t>
            </a:r>
            <a:r>
              <a:rPr lang="es" sz="4000" b="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tu presencia puede hacer que los clientes actúen de forma diferente a como lo harían si no los estuvieras observando.</a:t>
            </a:r>
            <a:endParaRPr lang="en-GB" sz="40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1">
              <a:lnSpc>
                <a:spcPct val="110000"/>
              </a:lnSpc>
              <a:spcAft>
                <a:spcPts val="2400"/>
              </a:spcAft>
            </a:pPr>
            <a:r>
              <a:rPr lang="pl-PL" sz="4000" dirty="0">
                <a:solidFill>
                  <a:srgbClr val="496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hangingPunct="1">
              <a:lnSpc>
                <a:spcPct val="110000"/>
              </a:lnSpc>
              <a:spcAft>
                <a:spcPts val="2400"/>
              </a:spcAft>
            </a:pPr>
            <a:endParaRPr lang="pl-PL" sz="40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1">
              <a:lnSpc>
                <a:spcPct val="110000"/>
              </a:lnSpc>
              <a:spcAft>
                <a:spcPts val="2400"/>
              </a:spcAft>
            </a:pPr>
            <a:r>
              <a:rPr lang="es" sz="4000" b="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Es más probable que obtengas datos fiables que se acerquen a la realidad</a:t>
            </a:r>
            <a:r>
              <a:rPr lang="es" sz="4000" b="0" i="0" strike="noStrike" cap="none" spc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 de</a:t>
            </a:r>
            <a:r>
              <a:rPr lang="es" sz="4000" b="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 cómo actuarían los clientes (por ejemplo, cuánto tiempo permanecen realmente en un sitio web).</a:t>
            </a:r>
            <a:endParaRPr lang="en-GB" sz="40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1">
              <a:lnSpc>
                <a:spcPct val="110000"/>
              </a:lnSpc>
              <a:spcAft>
                <a:spcPts val="2400"/>
              </a:spcAft>
            </a:pPr>
            <a:r>
              <a:rPr lang="es" sz="4000" b="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Aunque disminuye su oportunidad de aprender sobre otras cosas, mantenerse alejado te permite generar datos más sólidos respecto a una hipótesis específica. 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4C157F24-D9C0-F94E-A1DE-C438D5EDB561}"/>
              </a:ext>
            </a:extLst>
          </p:cNvPr>
          <p:cNvSpPr txBox="1"/>
          <p:nvPr/>
        </p:nvSpPr>
        <p:spPr>
          <a:xfrm>
            <a:off x="593999" y="439845"/>
            <a:ext cx="22322047" cy="199352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="" xmlns:ma14="http://schemas.microsoft.com/office/mac/drawingml/2011/main" val="1"/>
            </a:ext>
          </a:extLst>
        </p:spPr>
        <p:txBody>
          <a:bodyPr lIns="38100" tIns="38100" rIns="38100" bIns="38100">
            <a:noAutofit/>
          </a:bodyPr>
          <a:lstStyle>
            <a:lvl1pPr marL="0" marR="0" indent="0" algn="l" defTabSz="825500" rtl="0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  <a:lvl2pPr marL="0" marR="0" indent="228600" algn="l" defTabSz="825500" rtl="0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2pPr>
            <a:lvl3pPr marL="0" marR="0" indent="457200" algn="l" defTabSz="825500" rtl="0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3pPr>
            <a:lvl4pPr marL="0" marR="0" indent="685800" algn="l" defTabSz="825500" rtl="0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4pPr>
            <a:lvl5pPr marL="0" marR="0" indent="914400" algn="l" defTabSz="825500" rtl="0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5pPr>
            <a:lvl6pPr marL="0" marR="0" indent="1143000" algn="l" defTabSz="825500" rtl="0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6pPr>
            <a:lvl7pPr marL="0" marR="0" indent="1371600" algn="l" defTabSz="825500" rtl="0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7pPr>
            <a:lvl8pPr marL="0" marR="0" indent="1600200" algn="l" defTabSz="825500" rtl="0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8pPr>
            <a:lvl9pPr marL="0" marR="0" indent="1828800" algn="l" defTabSz="825500" rtl="0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9pPr>
          </a:lstStyle>
          <a:p>
            <a:pPr algn="ctr" hangingPunct="1"/>
            <a:r>
              <a:rPr lang="es" sz="7200" b="1" i="0" strike="noStrike" cap="none" spc="0" baseline="0" dirty="0">
                <a:solidFill>
                  <a:srgbClr val="496F63"/>
                </a:solidFill>
                <a:effectLst/>
                <a:latin typeface="Montserrat-SemiBold"/>
                <a:ea typeface="Montserrat-SemiBold"/>
                <a:cs typeface="Montserrat-SemiBold"/>
              </a:rPr>
              <a:t>Tipos de observación que puedes utilizar durante los procesos de ensayo y experimentación.</a:t>
            </a:r>
            <a:endParaRPr lang="pl-PL" sz="6000" dirty="0">
              <a:solidFill>
                <a:srgbClr val="496F63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4491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  <p:cond evt="onBegin" delay="0">
                          <p:tn val="27"/>
                        </p:cond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  <p:cond evt="onBegin" delay="0">
                          <p:tn val="32"/>
                        </p:cond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  <p:cond evt="onBegin" delay="0">
                          <p:tn val="37"/>
                        </p:cond>
                      </p:stCondLst>
                      <p:childTnLst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  <p:cond evt="onBegin" delay="0">
                          <p:tn val="42"/>
                        </p:cond>
                      </p:stCondLst>
                      <p:childTnLst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  <p:cond evt="onBegin" delay="0">
                          <p:tn val="47"/>
                        </p:cond>
                      </p:stCondLst>
                      <p:childTnLst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  <p:cond evt="onBegin" delay="0">
                          <p:tn val="52"/>
                        </p:cond>
                      </p:stCondLst>
                      <p:childTnLst>
                        <p:par>
                          <p:cTn id="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  <p:bldP spid="6" grpId="0"/>
      <p:bldP spid="8" grpId="0" uiExpand="1" build="p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rostokąt 24">
            <a:extLst>
              <a:ext uri="{FF2B5EF4-FFF2-40B4-BE49-F238E27FC236}">
                <a16:creationId xmlns:a16="http://schemas.microsoft.com/office/drawing/2014/main" id="{115A3A45-DA4A-844B-AC68-4BA7B4104335}"/>
              </a:ext>
            </a:extLst>
          </p:cNvPr>
          <p:cNvSpPr/>
          <p:nvPr/>
        </p:nvSpPr>
        <p:spPr>
          <a:xfrm>
            <a:off x="13505018" y="1629966"/>
            <a:ext cx="10777396" cy="112447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224D54E6-82D7-5445-BA6D-72588597DD00}"/>
              </a:ext>
            </a:extLst>
          </p:cNvPr>
          <p:cNvSpPr/>
          <p:nvPr/>
        </p:nvSpPr>
        <p:spPr>
          <a:xfrm>
            <a:off x="3024231" y="1629966"/>
            <a:ext cx="9770357" cy="112447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l-PL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D9B66AEB-F8AF-8F4C-B59A-BC89AACB1166}"/>
              </a:ext>
            </a:extLst>
          </p:cNvPr>
          <p:cNvSpPr txBox="1"/>
          <p:nvPr/>
        </p:nvSpPr>
        <p:spPr>
          <a:xfrm>
            <a:off x="1535470" y="480230"/>
            <a:ext cx="22746946" cy="9717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="" xmlns:ma14="http://schemas.microsoft.com/office/mac/drawingml/2011/main" val="1"/>
            </a:ext>
          </a:extLst>
        </p:spPr>
        <p:txBody>
          <a:bodyPr lIns="38100" tIns="38100" rIns="38100" bIns="38100">
            <a:noAutofit/>
          </a:bodyPr>
          <a:lstStyle>
            <a:lvl1pPr marL="0" marR="0" indent="0" algn="l" defTabSz="825500" rtl="0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  <a:lvl2pPr marL="0" marR="0" indent="228600" algn="l" defTabSz="825500" rtl="0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2pPr>
            <a:lvl3pPr marL="0" marR="0" indent="457200" algn="l" defTabSz="825500" rtl="0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3pPr>
            <a:lvl4pPr marL="0" marR="0" indent="685800" algn="l" defTabSz="825500" rtl="0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4pPr>
            <a:lvl5pPr marL="0" marR="0" indent="914400" algn="l" defTabSz="825500" rtl="0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5pPr>
            <a:lvl6pPr marL="0" marR="0" indent="1143000" algn="l" defTabSz="825500" rtl="0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6pPr>
            <a:lvl7pPr marL="0" marR="0" indent="1371600" algn="l" defTabSz="825500" rtl="0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7pPr>
            <a:lvl8pPr marL="0" marR="0" indent="1600200" algn="l" defTabSz="825500" rtl="0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8pPr>
            <a:lvl9pPr marL="0" marR="0" indent="1828800" algn="l" defTabSz="825500" rtl="0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9pPr>
          </a:lstStyle>
          <a:p>
            <a:pPr algn="ctr" hangingPunct="1"/>
            <a:r>
              <a:rPr lang="es" sz="6000" b="1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Técnicas de experimentación y ensayos directos e indirectos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215FFB4-C3DC-FE4E-BA54-8A18688632F3}"/>
              </a:ext>
            </a:extLst>
          </p:cNvPr>
          <p:cNvSpPr/>
          <p:nvPr/>
        </p:nvSpPr>
        <p:spPr>
          <a:xfrm>
            <a:off x="4437065" y="8356025"/>
            <a:ext cx="7050026" cy="2846933"/>
          </a:xfrm>
          <a:prstGeom prst="rect">
            <a:avLst/>
          </a:prstGeom>
          <a:noFill/>
          <a:ln w="3175" cap="flat">
            <a:solidFill>
              <a:srgbClr val="000000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es" sz="3000" b="1" i="0" strike="noStrike" cap="none" spc="0" baseline="0" dirty="0">
                <a:solidFill>
                  <a:srgbClr val="263A34"/>
                </a:solidFill>
                <a:effectLst/>
                <a:latin typeface="Arial" panose="020B0604020202020204" pitchFamily="34" charset="0"/>
                <a:ea typeface="Helvetica Light"/>
                <a:cs typeface="Arial" panose="020B0604020202020204" pitchFamily="34" charset="0"/>
              </a:rPr>
              <a:t>DISEÑO Y EVALUACIÓN PARTICIPATIVOS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s" sz="3000" b="0" i="0" strike="noStrike" cap="none" spc="0" baseline="0" dirty="0">
                <a:solidFill>
                  <a:srgbClr val="263A34"/>
                </a:solidFill>
                <a:effectLst/>
                <a:latin typeface="Helvetica Light"/>
                <a:ea typeface="Helvetica Light"/>
                <a:cs typeface="Helvetica Light"/>
              </a:rPr>
              <a:t>Ilustraciones, storyboards y supuestos</a:t>
            </a:r>
            <a:endParaRPr lang="pl-PL" sz="3000" dirty="0">
              <a:solidFill>
                <a:srgbClr val="263A34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s" sz="3000" dirty="0">
                <a:solidFill>
                  <a:srgbClr val="263A34"/>
                </a:solidFill>
                <a:latin typeface="Helvetica Light"/>
                <a:ea typeface="Helvetica Light"/>
                <a:cs typeface="Helvetica Light"/>
              </a:rPr>
              <a:t>La lancha motora (Speedboat)</a:t>
            </a:r>
            <a:endParaRPr lang="es" sz="3000" b="0" i="0" strike="noStrike" cap="none" spc="0" baseline="0" dirty="0">
              <a:solidFill>
                <a:srgbClr val="263A34"/>
              </a:solidFill>
              <a:effectLst/>
              <a:latin typeface="Helvetica Light"/>
              <a:ea typeface="Helvetica Light"/>
              <a:cs typeface="Helvetica Light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pl-PL" sz="3000" dirty="0">
                <a:solidFill>
                  <a:srgbClr val="263A34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Product Box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85545877-4908-054E-BA55-C2B49863BBFF}"/>
              </a:ext>
            </a:extLst>
          </p:cNvPr>
          <p:cNvSpPr/>
          <p:nvPr/>
        </p:nvSpPr>
        <p:spPr>
          <a:xfrm>
            <a:off x="13708126" y="4699756"/>
            <a:ext cx="4469453" cy="2846933"/>
          </a:xfrm>
          <a:prstGeom prst="rect">
            <a:avLst/>
          </a:prstGeom>
          <a:noFill/>
          <a:ln w="3175" cap="flat">
            <a:solidFill>
              <a:srgbClr val="000000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es" sz="3000" b="1" i="0" strike="noStrike" cap="none" spc="0" baseline="0" dirty="0">
                <a:solidFill>
                  <a:srgbClr val="263A34"/>
                </a:solidFill>
                <a:effectLst/>
                <a:latin typeface="Arial" panose="020B0604020202020204" pitchFamily="34" charset="0"/>
                <a:ea typeface="Helvetica Light"/>
                <a:cs typeface="Arial" panose="020B0604020202020204" pitchFamily="34" charset="0"/>
              </a:rPr>
              <a:t>ACCIONES DE VENTA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s" sz="3000" b="0" i="0" strike="noStrike" cap="none" spc="0" baseline="0" dirty="0">
                <a:solidFill>
                  <a:srgbClr val="263A34"/>
                </a:solidFill>
                <a:effectLst/>
                <a:latin typeface="Helvetica Light"/>
                <a:ea typeface="Helvetica Light"/>
                <a:cs typeface="Helvetica Light"/>
              </a:rPr>
              <a:t>Simulacros de venta</a:t>
            </a:r>
            <a:endParaRPr lang="pl-PL" sz="3000" dirty="0">
              <a:solidFill>
                <a:srgbClr val="263A34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s-ES" sz="3000" b="0" i="0" strike="noStrike" cap="none" spc="0" baseline="0" dirty="0">
                <a:solidFill>
                  <a:srgbClr val="263A34"/>
                </a:solidFill>
                <a:effectLst/>
                <a:latin typeface="Helvetica Light"/>
                <a:ea typeface="Helvetica Light"/>
                <a:cs typeface="Helvetica Light"/>
              </a:rPr>
              <a:t>Ventas por adelantado (</a:t>
            </a:r>
            <a:r>
              <a:rPr lang="es-ES" sz="3000" dirty="0" err="1">
                <a:solidFill>
                  <a:srgbClr val="263A34"/>
                </a:solidFill>
                <a:latin typeface="Helvetica Light"/>
                <a:ea typeface="Helvetica Light"/>
                <a:cs typeface="Helvetica Light"/>
              </a:rPr>
              <a:t>P</a:t>
            </a:r>
            <a:r>
              <a:rPr lang="es-ES" sz="3000" b="0" i="0" strike="noStrike" cap="none" spc="0" baseline="0" dirty="0" err="1">
                <a:solidFill>
                  <a:srgbClr val="263A34"/>
                </a:solidFill>
                <a:effectLst/>
                <a:latin typeface="Helvetica Light"/>
                <a:ea typeface="Helvetica Light"/>
                <a:cs typeface="Helvetica Light"/>
              </a:rPr>
              <a:t>reselling</a:t>
            </a:r>
            <a:r>
              <a:rPr lang="es-ES" sz="3000" b="0" i="0" strike="noStrike" cap="none" spc="0" baseline="0" dirty="0">
                <a:solidFill>
                  <a:srgbClr val="263A34"/>
                </a:solidFill>
                <a:effectLst/>
                <a:latin typeface="Helvetica Light"/>
                <a:ea typeface="Helvetica Light"/>
                <a:cs typeface="Helvetica Light"/>
              </a:rPr>
              <a:t>)</a:t>
            </a:r>
            <a:endParaRPr lang="pl-PL" sz="3000" dirty="0">
              <a:solidFill>
                <a:srgbClr val="263A34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s" sz="3000" b="0" i="0" strike="noStrike" cap="none" spc="0" baseline="0" dirty="0">
                <a:solidFill>
                  <a:srgbClr val="263A34"/>
                </a:solidFill>
                <a:effectLst/>
                <a:latin typeface="Helvetica Light"/>
                <a:ea typeface="Helvetica Light"/>
                <a:cs typeface="Helvetica Light"/>
              </a:rPr>
              <a:t>Financiación colectiva (Crowdfunding)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04B97A4F-0AD1-C844-A89D-228BE708932C}"/>
              </a:ext>
            </a:extLst>
          </p:cNvPr>
          <p:cNvSpPr/>
          <p:nvPr/>
        </p:nvSpPr>
        <p:spPr>
          <a:xfrm>
            <a:off x="4467541" y="5309568"/>
            <a:ext cx="7050026" cy="1905000"/>
          </a:xfrm>
          <a:prstGeom prst="rect">
            <a:avLst/>
          </a:prstGeom>
          <a:noFill/>
          <a:ln w="3175" cap="flat">
            <a:solidFill>
              <a:srgbClr val="000000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3000" b="1" i="0" strike="noStrike" cap="none" spc="0" baseline="0" dirty="0">
                <a:solidFill>
                  <a:srgbClr val="263A34"/>
                </a:solidFill>
                <a:effectLst/>
                <a:latin typeface="Arial" panose="020B0604020202020204" pitchFamily="34" charset="0"/>
                <a:ea typeface="Helvetica Light"/>
                <a:cs typeface="Arial" panose="020B0604020202020204" pitchFamily="34" charset="0"/>
              </a:rPr>
              <a:t>LAB STUDIES</a:t>
            </a: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s" sz="3000" b="0" i="0" strike="noStrike" cap="none" spc="0" baseline="0" dirty="0">
                <a:solidFill>
                  <a:srgbClr val="263A34"/>
                </a:solidFill>
                <a:effectLst/>
                <a:latin typeface="Helvetica Light"/>
                <a:ea typeface="Helvetica Light"/>
                <a:cs typeface="Helvetica Light"/>
              </a:rPr>
              <a:t>Prototipo de aprendizaje/PMV</a:t>
            </a: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s" sz="3000" b="0" i="0" strike="noStrike" cap="none" spc="0" baseline="0" dirty="0">
                <a:solidFill>
                  <a:srgbClr val="263A34"/>
                </a:solidFill>
                <a:effectLst/>
                <a:latin typeface="Helvetica Light"/>
                <a:ea typeface="Helvetica Light"/>
                <a:cs typeface="Helvetica Light"/>
              </a:rPr>
              <a:t>Prototipos a tamaño real</a:t>
            </a:r>
            <a:endParaRPr lang="pl-PL" sz="3000" dirty="0">
              <a:solidFill>
                <a:srgbClr val="263A34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s" sz="3000" b="0" i="0" strike="noStrike" cap="none" spc="0" baseline="0" dirty="0">
                <a:solidFill>
                  <a:srgbClr val="263A34"/>
                </a:solidFill>
                <a:effectLst/>
                <a:latin typeface="Helvetica Light"/>
                <a:ea typeface="Helvetica Light"/>
                <a:cs typeface="Helvetica Light"/>
              </a:rPr>
              <a:t>Mago de Oz</a:t>
            </a: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E3BB4A9C-DE92-0B47-B34C-A9A7A75086F2}"/>
              </a:ext>
            </a:extLst>
          </p:cNvPr>
          <p:cNvCxnSpPr/>
          <p:nvPr/>
        </p:nvCxnSpPr>
        <p:spPr>
          <a:xfrm>
            <a:off x="13059992" y="1452008"/>
            <a:ext cx="129472" cy="11882991"/>
          </a:xfrm>
          <a:prstGeom prst="straightConnector1">
            <a:avLst/>
          </a:prstGeom>
          <a:ln w="63500">
            <a:headEnd type="triangle" w="lg" len="lg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A1988F5E-5BF5-B940-B511-662F717C5E4B}"/>
              </a:ext>
            </a:extLst>
          </p:cNvPr>
          <p:cNvCxnSpPr/>
          <p:nvPr/>
        </p:nvCxnSpPr>
        <p:spPr>
          <a:xfrm>
            <a:off x="3064485" y="7769152"/>
            <a:ext cx="21217931" cy="0"/>
          </a:xfrm>
          <a:prstGeom prst="straightConnector1">
            <a:avLst/>
          </a:prstGeom>
          <a:ln w="63500">
            <a:headEnd type="triangle" w="lg" len="lg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Prostokąt 16">
            <a:extLst>
              <a:ext uri="{FF2B5EF4-FFF2-40B4-BE49-F238E27FC236}">
                <a16:creationId xmlns:a16="http://schemas.microsoft.com/office/drawing/2014/main" id="{813ADEA2-B6D0-E146-866D-A1DF6B04E7B0}"/>
              </a:ext>
            </a:extLst>
          </p:cNvPr>
          <p:cNvSpPr/>
          <p:nvPr/>
        </p:nvSpPr>
        <p:spPr>
          <a:xfrm>
            <a:off x="3911305" y="1738302"/>
            <a:ext cx="8310599" cy="1123384"/>
          </a:xfrm>
          <a:prstGeom prst="rect">
            <a:avLst/>
          </a:prstGeom>
          <a:solidFill>
            <a:schemeClr val="accent2"/>
          </a:solidFill>
          <a:ln w="3175" cap="flat">
            <a:solidFill>
              <a:srgbClr val="000000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4000" b="1" i="0" strike="noStrike" cap="none" spc="0" baseline="0" dirty="0">
                <a:solidFill>
                  <a:srgbClr val="263A34"/>
                </a:solidFill>
                <a:effectLst/>
                <a:latin typeface="Arial" panose="020B0604020202020204" pitchFamily="34" charset="0"/>
                <a:ea typeface="Apple Chancery"/>
                <a:cs typeface="Arial" panose="020B0604020202020204" pitchFamily="34" charset="0"/>
              </a:rPr>
              <a:t>Contacto directo con los clientes</a:t>
            </a:r>
            <a:endParaRPr kumimoji="0" lang="pl-PL" sz="4000" b="1" i="0" u="none" strike="noStrike" cap="none" spc="0" normalizeH="0" baseline="0" dirty="0">
              <a:ln>
                <a:noFill/>
              </a:ln>
              <a:solidFill>
                <a:srgbClr val="263A34"/>
              </a:solidFill>
              <a:effectLst/>
              <a:uFillTx/>
              <a:latin typeface="Arial" panose="020B0604020202020204" pitchFamily="34" charset="0"/>
              <a:ea typeface="Helvetica Light"/>
              <a:cs typeface="Arial" panose="020B0604020202020204" pitchFamily="34" charset="0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2800" b="1" i="0" strike="noStrike" cap="none" spc="0" baseline="0" dirty="0">
                <a:solidFill>
                  <a:srgbClr val="263A34"/>
                </a:solidFill>
                <a:effectLst/>
                <a:latin typeface="Helvetica Light"/>
                <a:ea typeface="Helvetica Light"/>
                <a:cs typeface="Helvetica Light"/>
              </a:rPr>
              <a:t>Conoce cómo y por qué mejorar</a:t>
            </a:r>
            <a:endParaRPr kumimoji="0" lang="pl-PL" sz="2800" b="0" i="0" u="none" strike="noStrike" cap="none" spc="0" normalizeH="0" baseline="0" dirty="0">
              <a:ln>
                <a:noFill/>
              </a:ln>
              <a:solidFill>
                <a:srgbClr val="263A34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96DBBEF-EDED-2F46-BA90-99C873FC4485}"/>
              </a:ext>
            </a:extLst>
          </p:cNvPr>
          <p:cNvSpPr/>
          <p:nvPr/>
        </p:nvSpPr>
        <p:spPr>
          <a:xfrm>
            <a:off x="14027437" y="1902420"/>
            <a:ext cx="10171924" cy="1215717"/>
          </a:xfrm>
          <a:prstGeom prst="rect">
            <a:avLst/>
          </a:prstGeom>
          <a:solidFill>
            <a:schemeClr val="accent2"/>
          </a:solidFill>
          <a:ln w="3175" cap="flat">
            <a:solidFill>
              <a:srgbClr val="000000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4400" b="1" i="0" strike="noStrike" cap="none" spc="0" baseline="0" dirty="0">
                <a:solidFill>
                  <a:srgbClr val="263A34"/>
                </a:solidFill>
                <a:effectLst/>
                <a:latin typeface="Arial" panose="020B0604020202020204" pitchFamily="34" charset="0"/>
                <a:ea typeface="Apple Chancery"/>
                <a:cs typeface="Arial" panose="020B0604020202020204" pitchFamily="34" charset="0"/>
              </a:rPr>
              <a:t>Observación indirecta de los clientes</a:t>
            </a:r>
            <a:endParaRPr kumimoji="0" lang="pl-PL" sz="4400" b="1" i="0" u="none" strike="noStrike" cap="none" spc="0" normalizeH="0" baseline="0" dirty="0">
              <a:ln>
                <a:noFill/>
              </a:ln>
              <a:solidFill>
                <a:srgbClr val="263A34"/>
              </a:solidFill>
              <a:effectLst/>
              <a:uFillTx/>
              <a:latin typeface="Arial" panose="020B0604020202020204" pitchFamily="34" charset="0"/>
              <a:ea typeface="Helvetica Light"/>
              <a:cs typeface="Arial" panose="020B0604020202020204" pitchFamily="34" charset="0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3000" b="1" i="0" strike="noStrike" cap="none" spc="0" baseline="0" dirty="0">
                <a:solidFill>
                  <a:srgbClr val="263A34"/>
                </a:solidFill>
                <a:effectLst/>
                <a:latin typeface="Helvetica Light"/>
                <a:ea typeface="Helvetica Light"/>
                <a:cs typeface="Helvetica Light"/>
              </a:rPr>
              <a:t>Conoce cuánto y cuántos</a:t>
            </a:r>
            <a:endParaRPr kumimoji="0" lang="pl-PL" sz="3000" b="0" i="0" u="none" strike="noStrike" cap="none" spc="0" normalizeH="0" baseline="0" dirty="0">
              <a:ln>
                <a:noFill/>
              </a:ln>
              <a:solidFill>
                <a:srgbClr val="263A34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DFD29B1A-0A8B-6F40-B1B5-7698237B331F}"/>
              </a:ext>
            </a:extLst>
          </p:cNvPr>
          <p:cNvSpPr/>
          <p:nvPr/>
        </p:nvSpPr>
        <p:spPr>
          <a:xfrm rot="16200000">
            <a:off x="332748" y="9371863"/>
            <a:ext cx="4815587" cy="1874520"/>
          </a:xfrm>
          <a:prstGeom prst="rect">
            <a:avLst/>
          </a:prstGeom>
          <a:solidFill>
            <a:schemeClr val="accent2"/>
          </a:solidFill>
          <a:ln w="3175" cap="flat">
            <a:solidFill>
              <a:srgbClr val="000000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4400" b="1" i="0" strike="noStrike" cap="none" spc="0" baseline="0" dirty="0">
                <a:solidFill>
                  <a:srgbClr val="263A34"/>
                </a:solidFill>
                <a:effectLst/>
                <a:latin typeface="Arial" panose="020B0604020202020204" pitchFamily="34" charset="0"/>
                <a:ea typeface="Apple Chancery"/>
                <a:cs typeface="Arial" panose="020B0604020202020204" pitchFamily="34" charset="0"/>
              </a:rPr>
              <a:t>¿Qué dicen los</a:t>
            </a:r>
            <a:r>
              <a:rPr lang="es" sz="4400" b="1" i="0" strike="noStrike" cap="none" spc="0" baseline="0" dirty="0">
                <a:solidFill>
                  <a:srgbClr val="263A34"/>
                </a:solidFill>
                <a:effectLst/>
                <a:latin typeface="Apple Chancery"/>
                <a:ea typeface="Apple Chancery"/>
                <a:cs typeface="Apple Chancery"/>
              </a:rPr>
              <a:t> </a:t>
            </a:r>
            <a:r>
              <a:rPr lang="es" sz="4400" b="1" i="0" strike="noStrike" cap="none" spc="0" baseline="0" dirty="0">
                <a:solidFill>
                  <a:srgbClr val="263A34"/>
                </a:solidFill>
                <a:effectLst/>
                <a:latin typeface="Arial" panose="020B0604020202020204" pitchFamily="34" charset="0"/>
                <a:ea typeface="Apple Chancery"/>
                <a:cs typeface="Arial" panose="020B0604020202020204" pitchFamily="34" charset="0"/>
              </a:rPr>
              <a:t>clientes?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3000" b="1" i="0" strike="noStrike" cap="none" spc="0" baseline="0" dirty="0">
                <a:solidFill>
                  <a:srgbClr val="263A34"/>
                </a:solidFill>
                <a:effectLst/>
                <a:latin typeface="Helvetica Light"/>
                <a:ea typeface="Helvetica Light"/>
                <a:cs typeface="Helvetica Light"/>
              </a:rPr>
              <a:t>Observa su actitud</a:t>
            </a:r>
            <a:endParaRPr kumimoji="0" lang="pl-PL" sz="3000" b="0" i="0" u="none" strike="noStrike" cap="none" spc="0" normalizeH="0" baseline="0" dirty="0">
              <a:ln>
                <a:noFill/>
              </a:ln>
              <a:solidFill>
                <a:srgbClr val="263A34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BC457819-1ED7-0349-8C3E-855B0D186571}"/>
              </a:ext>
            </a:extLst>
          </p:cNvPr>
          <p:cNvSpPr/>
          <p:nvPr/>
        </p:nvSpPr>
        <p:spPr>
          <a:xfrm rot="16200000">
            <a:off x="-170695" y="3731755"/>
            <a:ext cx="5814672" cy="1769715"/>
          </a:xfrm>
          <a:prstGeom prst="rect">
            <a:avLst/>
          </a:prstGeom>
          <a:solidFill>
            <a:schemeClr val="accent2"/>
          </a:solidFill>
          <a:ln w="3175" cap="flat">
            <a:solidFill>
              <a:srgbClr val="000000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4000" b="1" i="0" strike="noStrike" cap="none" spc="0" baseline="0" dirty="0">
                <a:solidFill>
                  <a:srgbClr val="263A34"/>
                </a:solidFill>
                <a:effectLst/>
                <a:latin typeface="Arial" panose="020B0604020202020204" pitchFamily="34" charset="0"/>
                <a:ea typeface="Apple Chancery"/>
                <a:cs typeface="Arial" panose="020B0604020202020204" pitchFamily="34" charset="0"/>
              </a:rPr>
              <a:t>¿Qué hacen los clientes?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3000" b="1" i="0" strike="noStrike" cap="none" spc="0" baseline="0" dirty="0">
                <a:solidFill>
                  <a:srgbClr val="263A34"/>
                </a:solidFill>
                <a:effectLst/>
                <a:latin typeface="Helvetica Light"/>
                <a:ea typeface="Helvetica Light"/>
                <a:cs typeface="Helvetica Light"/>
              </a:rPr>
              <a:t>Observa su comportamiento</a:t>
            </a:r>
            <a:endParaRPr kumimoji="0" lang="pl-PL" sz="3000" b="0" i="0" u="none" strike="noStrike" cap="none" spc="0" normalizeH="0" baseline="0" dirty="0">
              <a:ln>
                <a:noFill/>
              </a:ln>
              <a:solidFill>
                <a:srgbClr val="263A34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5F0E0467-C566-2F4E-8CF8-EC077FDADE69}"/>
              </a:ext>
            </a:extLst>
          </p:cNvPr>
          <p:cNvSpPr/>
          <p:nvPr/>
        </p:nvSpPr>
        <p:spPr>
          <a:xfrm>
            <a:off x="18380686" y="5129826"/>
            <a:ext cx="4762499" cy="2385268"/>
          </a:xfrm>
          <a:prstGeom prst="rect">
            <a:avLst/>
          </a:prstGeom>
          <a:noFill/>
          <a:ln w="3175" cap="flat">
            <a:solidFill>
              <a:srgbClr val="000000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es" sz="3000" b="1" i="0" strike="noStrike" cap="none" spc="0" baseline="0" dirty="0">
                <a:solidFill>
                  <a:srgbClr val="263A34"/>
                </a:solidFill>
                <a:effectLst/>
                <a:latin typeface="Arial" panose="020B0604020202020204" pitchFamily="34" charset="0"/>
                <a:ea typeface="Helvetica Light"/>
                <a:cs typeface="Arial" panose="020B0604020202020204" pitchFamily="34" charset="0"/>
              </a:rPr>
              <a:t>ACCIONES DE RASTREO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s" sz="3000" dirty="0">
                <a:solidFill>
                  <a:srgbClr val="263A34"/>
                </a:solidFill>
                <a:latin typeface="Helvetica Light"/>
                <a:ea typeface="Helvetica Light"/>
                <a:cs typeface="Helvetica Light"/>
              </a:rPr>
              <a:t>R</a:t>
            </a:r>
            <a:r>
              <a:rPr lang="es" sz="3000" b="0" i="0" strike="noStrike" cap="none" spc="0" baseline="0" dirty="0">
                <a:solidFill>
                  <a:srgbClr val="263A34"/>
                </a:solidFill>
                <a:effectLst/>
                <a:latin typeface="Helvetica Light"/>
                <a:ea typeface="Helvetica Light"/>
                <a:cs typeface="Helvetica Light"/>
              </a:rPr>
              <a:t>astreo de anuncios y enlaces</a:t>
            </a:r>
            <a:endParaRPr lang="pl-PL" sz="3000" dirty="0">
              <a:solidFill>
                <a:srgbClr val="263A34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s-ES" sz="3000" b="0" i="0" strike="noStrike" cap="none" spc="0" baseline="0" dirty="0">
                <a:solidFill>
                  <a:srgbClr val="263A34"/>
                </a:solidFill>
                <a:effectLst/>
                <a:latin typeface="Helvetica Light"/>
                <a:ea typeface="Helvetica Light"/>
                <a:cs typeface="Helvetica Light"/>
              </a:rPr>
              <a:t>Página de destino</a:t>
            </a:r>
            <a:endParaRPr lang="pl-PL" sz="3000" dirty="0">
              <a:solidFill>
                <a:srgbClr val="263A34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s" sz="3000" b="0" i="0" strike="noStrike" cap="none" spc="0" baseline="0" dirty="0">
                <a:solidFill>
                  <a:srgbClr val="263A34"/>
                </a:solidFill>
                <a:effectLst/>
                <a:latin typeface="Helvetica Light"/>
                <a:ea typeface="Helvetica Light"/>
                <a:cs typeface="Helvetica Light"/>
              </a:rPr>
              <a:t>Test por redirección</a:t>
            </a:r>
            <a:endParaRPr lang="pl-PL" sz="3000" dirty="0">
              <a:solidFill>
                <a:srgbClr val="263A34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78FE2EE4-D9FC-B046-86D8-880D9B6B9ADB}"/>
              </a:ext>
            </a:extLst>
          </p:cNvPr>
          <p:cNvSpPr/>
          <p:nvPr/>
        </p:nvSpPr>
        <p:spPr>
          <a:xfrm>
            <a:off x="11865583" y="4521404"/>
            <a:ext cx="980676" cy="5155257"/>
          </a:xfrm>
          <a:prstGeom prst="rect">
            <a:avLst/>
          </a:prstGeom>
          <a:noFill/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3000" b="1" i="0" strike="noStrike" cap="none" spc="0" baseline="0" dirty="0">
                <a:solidFill>
                  <a:srgbClr val="00B0F0"/>
                </a:solidFill>
                <a:effectLst/>
                <a:latin typeface="Helvetica Light"/>
                <a:ea typeface="Helvetica Light"/>
                <a:cs typeface="Helvetica Light"/>
              </a:rPr>
              <a:t>A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s" sz="3000" b="1" u="none" normalizeH="0" dirty="0">
                <a:ln>
                  <a:noFill/>
                </a:ln>
                <a:solidFill>
                  <a:srgbClr val="00B0F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N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3000" b="1" i="0" strike="noStrike" cap="none" spc="0" baseline="0" dirty="0">
                <a:solidFill>
                  <a:srgbClr val="00B0F0"/>
                </a:solidFill>
                <a:effectLst/>
                <a:latin typeface="Helvetica Light"/>
                <a:ea typeface="Helvetica Light"/>
                <a:cs typeface="Helvetica Light"/>
                <a:sym typeface="Helvetica Light"/>
              </a:rPr>
              <a:t>T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s" sz="3000" b="1" u="none" normalizeH="0" dirty="0">
                <a:ln>
                  <a:noFill/>
                </a:ln>
                <a:solidFill>
                  <a:srgbClr val="00B0F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R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3000" b="1" i="0" strike="noStrike" cap="none" spc="0" baseline="0" dirty="0">
                <a:solidFill>
                  <a:srgbClr val="00B0F0"/>
                </a:solidFill>
                <a:effectLst/>
                <a:latin typeface="Helvetica Light"/>
                <a:ea typeface="Helvetica Light"/>
                <a:cs typeface="Helvetica Light"/>
                <a:sym typeface="Helvetica Light"/>
              </a:rPr>
              <a:t>O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s" sz="3000" b="1" u="none" normalizeH="0" dirty="0">
                <a:ln>
                  <a:noFill/>
                </a:ln>
                <a:solidFill>
                  <a:srgbClr val="00B0F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P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3000" b="1" i="0" strike="noStrike" cap="none" spc="0" baseline="0" dirty="0">
                <a:solidFill>
                  <a:srgbClr val="00B0F0"/>
                </a:solidFill>
                <a:effectLst/>
                <a:latin typeface="Helvetica Light"/>
                <a:ea typeface="Helvetica Light"/>
                <a:cs typeface="Helvetica Light"/>
                <a:sym typeface="Helvetica Light"/>
              </a:rPr>
              <a:t>Ó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s" sz="3000" b="1" u="none" normalizeH="0" dirty="0">
                <a:ln>
                  <a:noFill/>
                </a:ln>
                <a:solidFill>
                  <a:srgbClr val="00B0F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L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3000" b="1" i="0" strike="noStrike" cap="none" spc="0" baseline="0" dirty="0">
                <a:solidFill>
                  <a:srgbClr val="00B0F0"/>
                </a:solidFill>
                <a:effectLst/>
                <a:latin typeface="Helvetica Light"/>
                <a:ea typeface="Helvetica Light"/>
                <a:cs typeface="Helvetica Light"/>
                <a:sym typeface="Helvetica Light"/>
              </a:rPr>
              <a:t>O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s" sz="3000" b="1" u="none" normalizeH="0" dirty="0">
                <a:ln>
                  <a:noFill/>
                </a:ln>
                <a:solidFill>
                  <a:srgbClr val="00B0F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G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3000" b="1" dirty="0">
                <a:solidFill>
                  <a:srgbClr val="00B0F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O</a:t>
            </a:r>
            <a:endParaRPr kumimoji="0" lang="pl-PL" sz="3000" b="0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0F83A5F1-09FD-F84B-B73B-8B922B480A58}"/>
              </a:ext>
            </a:extLst>
          </p:cNvPr>
          <p:cNvSpPr/>
          <p:nvPr/>
        </p:nvSpPr>
        <p:spPr>
          <a:xfrm>
            <a:off x="23285905" y="5407984"/>
            <a:ext cx="980676" cy="4231928"/>
          </a:xfrm>
          <a:prstGeom prst="rect">
            <a:avLst/>
          </a:prstGeom>
          <a:noFill/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3000" b="1" i="0" strike="noStrike" cap="none" spc="0" baseline="0" dirty="0">
                <a:solidFill>
                  <a:srgbClr val="00B0F0"/>
                </a:solidFill>
                <a:effectLst/>
                <a:latin typeface="Helvetica Light"/>
                <a:ea typeface="Helvetica Light"/>
                <a:cs typeface="Helvetica Light"/>
              </a:rPr>
              <a:t>D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s" sz="3000" b="1" u="none" normalizeH="0" dirty="0">
                <a:ln>
                  <a:noFill/>
                </a:ln>
                <a:solidFill>
                  <a:srgbClr val="00B0F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E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3000" b="1" i="0" strike="noStrike" cap="none" spc="0" baseline="0" dirty="0">
                <a:solidFill>
                  <a:srgbClr val="00B0F0"/>
                </a:solidFill>
                <a:effectLst/>
                <a:latin typeface="Helvetica Light"/>
                <a:ea typeface="Helvetica Light"/>
                <a:cs typeface="Helvetica Light"/>
                <a:sym typeface="Helvetica Light"/>
              </a:rPr>
              <a:t>T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s" sz="3000" b="1" u="none" normalizeH="0" dirty="0">
                <a:ln>
                  <a:noFill/>
                </a:ln>
                <a:solidFill>
                  <a:srgbClr val="00B0F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E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3000" b="1" i="0" strike="noStrike" cap="none" spc="0" baseline="0" dirty="0">
                <a:solidFill>
                  <a:srgbClr val="00B0F0"/>
                </a:solidFill>
                <a:effectLst/>
                <a:latin typeface="Helvetica Light"/>
                <a:ea typeface="Helvetica Light"/>
                <a:cs typeface="Helvetica Light"/>
                <a:sym typeface="Helvetica Light"/>
              </a:rPr>
              <a:t>C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s" sz="3000" b="1" u="none" normalizeH="0" dirty="0">
                <a:ln>
                  <a:noFill/>
                </a:ln>
                <a:solidFill>
                  <a:srgbClr val="00B0F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T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3000" b="1" i="0" strike="noStrike" cap="none" spc="0" baseline="0" dirty="0">
                <a:solidFill>
                  <a:srgbClr val="00B0F0"/>
                </a:solidFill>
                <a:effectLst/>
                <a:latin typeface="Helvetica Light"/>
                <a:ea typeface="Helvetica Light"/>
                <a:cs typeface="Helvetica Light"/>
                <a:sym typeface="Helvetica Light"/>
              </a:rPr>
              <a:t>I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s" sz="3000" b="1" u="none" normalizeH="0" dirty="0">
                <a:ln>
                  <a:noFill/>
                </a:ln>
                <a:solidFill>
                  <a:srgbClr val="00B0F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V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3000" b="1" i="0" strike="noStrike" cap="none" spc="0" baseline="0" dirty="0">
                <a:solidFill>
                  <a:srgbClr val="00B0F0"/>
                </a:solidFill>
                <a:effectLst/>
                <a:latin typeface="Helvetica Light"/>
                <a:ea typeface="Helvetica Light"/>
                <a:cs typeface="Helvetica Light"/>
                <a:sym typeface="Helvetica Light"/>
              </a:rPr>
              <a:t>E</a:t>
            </a:r>
            <a:endParaRPr kumimoji="0" lang="pl-PL" sz="3000" b="0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A12EF63E-966E-DC42-8108-4114122DA5A5}"/>
              </a:ext>
            </a:extLst>
          </p:cNvPr>
          <p:cNvSpPr/>
          <p:nvPr/>
        </p:nvSpPr>
        <p:spPr>
          <a:xfrm>
            <a:off x="6172201" y="11952312"/>
            <a:ext cx="2931113" cy="990600"/>
          </a:xfrm>
          <a:prstGeom prst="rect">
            <a:avLst/>
          </a:prstGeom>
          <a:noFill/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3000" b="1" i="0" strike="noStrike" cap="none" spc="0" baseline="0" dirty="0">
                <a:solidFill>
                  <a:srgbClr val="00B0F0"/>
                </a:solidFill>
                <a:effectLst/>
                <a:latin typeface="Helvetica Light"/>
                <a:ea typeface="Helvetica Light"/>
                <a:cs typeface="Helvetica Light"/>
              </a:rPr>
              <a:t>Estudios de campo</a:t>
            </a:r>
            <a:endParaRPr lang="pl-PL" sz="3000" b="1" dirty="0">
              <a:solidFill>
                <a:srgbClr val="00B0F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F0F28534-6E3D-4A4D-BEF1-2FDB973C1623}"/>
              </a:ext>
            </a:extLst>
          </p:cNvPr>
          <p:cNvSpPr/>
          <p:nvPr/>
        </p:nvSpPr>
        <p:spPr>
          <a:xfrm>
            <a:off x="16524776" y="12180912"/>
            <a:ext cx="3711821" cy="533400"/>
          </a:xfrm>
          <a:prstGeom prst="rect">
            <a:avLst/>
          </a:prstGeom>
          <a:noFill/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3000" b="1" i="0" strike="noStrike" cap="none" spc="0" baseline="0" dirty="0">
                <a:solidFill>
                  <a:srgbClr val="00B0F0"/>
                </a:solidFill>
                <a:effectLst/>
                <a:latin typeface="Helvetica Light"/>
                <a:ea typeface="Helvetica Light"/>
                <a:cs typeface="Helvetica Light"/>
              </a:rPr>
              <a:t>Análisis de datos</a:t>
            </a:r>
            <a:endParaRPr lang="pl-PL" sz="3000" b="1" dirty="0">
              <a:solidFill>
                <a:srgbClr val="00B0F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220619" y="0"/>
            <a:ext cx="74676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4400" b="1" i="0" strike="noStrike" cap="none" spc="0" baseline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TÉCNICAS DE ENSAYO Y EXPERIMENTACIÓN</a:t>
            </a:r>
          </a:p>
        </p:txBody>
      </p:sp>
    </p:spTree>
    <p:extLst>
      <p:ext uri="{BB962C8B-B14F-4D97-AF65-F5344CB8AC3E}">
        <p14:creationId xmlns:p14="http://schemas.microsoft.com/office/powerpoint/2010/main" val="358887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  <p:cond evt="onBegin" delay="0">
                          <p:tn val="33"/>
                        </p:cond>
                      </p:stCondLst>
                      <p:childTnLst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  <p:cond evt="onBegin" delay="0">
                          <p:tn val="46"/>
                        </p:cond>
                      </p:stCondLst>
                      <p:childTnLst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  <p:cond evt="onBegin" delay="0">
                          <p:tn val="57"/>
                        </p:cond>
                      </p:stCondLst>
                      <p:childTnLst>
                        <p:par>
                          <p:cTn id="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  <p:cond evt="onBegin" delay="0">
                          <p:tn val="62"/>
                        </p:cond>
                      </p:stCondLst>
                      <p:childTnLst>
                        <p:par>
                          <p:cTn id="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  <p:cond evt="onBegin" delay="0">
                          <p:tn val="75"/>
                        </p:cond>
                      </p:stCondLst>
                      <p:childTnLst>
                        <p:par>
                          <p:cTn id="7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  <p:cond evt="onBegin" delay="0">
                          <p:tn val="88"/>
                        </p:cond>
                      </p:stCondLst>
                      <p:childTnLst>
                        <p:par>
                          <p:cTn id="9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  <p:cond evt="onBegin" delay="0">
                          <p:tn val="101"/>
                        </p:cond>
                      </p:stCondLst>
                      <p:childTnLst>
                        <p:par>
                          <p:cTn id="10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  <p:cond evt="onBegin" delay="0">
                          <p:tn val="122"/>
                        </p:cond>
                      </p:stCondLst>
                      <p:childTnLst>
                        <p:par>
                          <p:cTn id="1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  <p:cond evt="onBegin" delay="0">
                          <p:tn val="166"/>
                        </p:cond>
                      </p:stCondLst>
                      <p:childTnLst>
                        <p:par>
                          <p:cTn id="16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10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9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3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7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4" grpId="0" animBg="1"/>
      <p:bldP spid="2" grpId="0" uiExpand="1" build="p" animBg="1"/>
      <p:bldP spid="9" grpId="0" uiExpand="1" build="p" animBg="1"/>
      <p:bldP spid="10" grpId="0" uiExpand="1" build="p" animBg="1"/>
      <p:bldP spid="17" grpId="0" uiExpand="1" build="p" animBg="1"/>
      <p:bldP spid="19" grpId="0" uiExpand="1" build="p" animBg="1"/>
      <p:bldP spid="20" grpId="0" uiExpand="1" build="p" animBg="1"/>
      <p:bldP spid="21" grpId="0" uiExpand="1" build="p" animBg="1"/>
      <p:bldP spid="22" grpId="0" uiExpand="1" build="p" animBg="1"/>
      <p:bldP spid="27" grpId="0"/>
      <p:bldP spid="28" grpId="0"/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A0126CE-918E-C842-85C2-FF7597D436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536" y="539310"/>
            <a:ext cx="12294322" cy="13176690"/>
          </a:xfrm>
          <a:prstGeom prst="rect">
            <a:avLst/>
          </a:prstGeom>
        </p:spPr>
      </p:pic>
      <p:sp>
        <p:nvSpPr>
          <p:cNvPr id="5" name="Shape 68">
            <a:extLst>
              <a:ext uri="{FF2B5EF4-FFF2-40B4-BE49-F238E27FC236}">
                <a16:creationId xmlns:a16="http://schemas.microsoft.com/office/drawing/2014/main" id="{5FC5704D-62C8-1646-B178-F163B5D2B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4560" y="947329"/>
            <a:ext cx="22951439" cy="39921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s" sz="7200" b="1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¿CÓMO VALORAR UNA IDEA DE </a:t>
            </a:r>
            <a:r>
              <a:rPr lang="es" sz="7200" b="1" i="0" strike="noStrike" cap="none" spc="0" baseline="0" dirty="0">
                <a:solidFill>
                  <a:srgbClr val="496F63"/>
                </a:solidFill>
                <a:effectLst/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NEGOCIO</a:t>
            </a:r>
            <a:r>
              <a:rPr lang="es" sz="7200" b="1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?</a:t>
            </a:r>
          </a:p>
          <a:p>
            <a:pPr algn="ctr"/>
            <a:endParaRPr lang="en-GB" sz="10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2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" sz="8000" dirty="0">
                <a:solidFill>
                  <a:srgbClr val="496F63"/>
                </a:solidFill>
                <a:latin typeface="Arial"/>
                <a:ea typeface="Arial"/>
                <a:cs typeface="Arial"/>
              </a:rPr>
              <a:t>Mediante el</a:t>
            </a:r>
            <a:endParaRPr lang="es" sz="8000" b="1" i="0" strike="noStrike" cap="none" spc="0" baseline="0" dirty="0">
              <a:solidFill>
                <a:srgbClr val="496F63"/>
              </a:solidFill>
              <a:effectLst/>
              <a:latin typeface="Arial"/>
              <a:ea typeface="Arial"/>
              <a:cs typeface="Arial"/>
            </a:endParaRPr>
          </a:p>
          <a:p>
            <a:pPr algn="ctr"/>
            <a:r>
              <a:rPr lang="es" sz="8000" b="1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Producto Mínimo Viable (PMV)</a:t>
            </a:r>
            <a:endParaRPr sz="80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86EE54F4-3EE4-D843-8EF5-E85662C66093}"/>
              </a:ext>
            </a:extLst>
          </p:cNvPr>
          <p:cNvSpPr/>
          <p:nvPr/>
        </p:nvSpPr>
        <p:spPr>
          <a:xfrm>
            <a:off x="860612" y="9351132"/>
            <a:ext cx="15060706" cy="2849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243840" algn="ctr">
              <a:lnSpc>
                <a:spcPct val="150000"/>
              </a:lnSpc>
              <a:spcBef>
                <a:spcPts val="1200"/>
              </a:spcBef>
              <a:tabLst>
                <a:tab pos="450215" algn="l"/>
              </a:tabLst>
            </a:pPr>
            <a:r>
              <a:rPr lang="es" sz="6000" b="1" i="0" strike="noStrike" cap="none" spc="0" baseline="0" dirty="0">
                <a:solidFill>
                  <a:srgbClr val="385623"/>
                </a:solidFill>
                <a:effectLst/>
                <a:latin typeface="Arial"/>
                <a:ea typeface="Arial"/>
                <a:cs typeface="Arial"/>
              </a:rPr>
              <a:t>¿Y CÓMO SE HACE?</a:t>
            </a:r>
          </a:p>
          <a:p>
            <a:pPr marL="180340" marR="243840" algn="ctr">
              <a:lnSpc>
                <a:spcPct val="150000"/>
              </a:lnSpc>
              <a:spcBef>
                <a:spcPts val="1200"/>
              </a:spcBef>
              <a:tabLst>
                <a:tab pos="450215" algn="l"/>
              </a:tabLst>
            </a:pPr>
            <a:r>
              <a:rPr lang="es" sz="6000" b="0" i="0" strike="noStrike" cap="none" spc="0" baseline="0" dirty="0">
                <a:solidFill>
                  <a:srgbClr val="385623"/>
                </a:solidFill>
                <a:effectLst/>
                <a:latin typeface="Arial"/>
                <a:ea typeface="Arial"/>
                <a:cs typeface="Arial"/>
              </a:rPr>
              <a:t>Basta con seguir unos sencillos pasos...</a:t>
            </a:r>
            <a:endParaRPr lang="pl-PL" sz="6000" b="1" dirty="0">
              <a:solidFill>
                <a:srgbClr val="2E95D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57B9D108-EC9E-6F4F-A7EF-653252780AD4}"/>
              </a:ext>
            </a:extLst>
          </p:cNvPr>
          <p:cNvSpPr/>
          <p:nvPr/>
        </p:nvSpPr>
        <p:spPr>
          <a:xfrm>
            <a:off x="2056679" y="4699217"/>
            <a:ext cx="21139321" cy="3820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243840">
              <a:lnSpc>
                <a:spcPct val="150000"/>
              </a:lnSpc>
              <a:spcBef>
                <a:spcPts val="1200"/>
              </a:spcBef>
              <a:tabLst>
                <a:tab pos="450215" algn="l"/>
              </a:tabLst>
            </a:pPr>
            <a:r>
              <a:rPr lang="es" sz="3600" b="0" i="0" strike="noStrike" cap="none" spc="0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</a:rPr>
              <a:t>La metodología </a:t>
            </a:r>
            <a:r>
              <a:rPr lang="es-ES" sz="3600" b="0" i="0" strike="noStrike" cap="none" spc="0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</a:rPr>
              <a:t>LEAN</a:t>
            </a:r>
            <a:r>
              <a:rPr lang="es" sz="3600" b="0" i="0" strike="noStrike" cap="none" spc="0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</a:rPr>
              <a:t> se centra en transformar rápidamente </a:t>
            </a:r>
            <a:r>
              <a:rPr lang="es" sz="36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ideas nuevas </a:t>
            </a:r>
            <a:r>
              <a:rPr lang="es" sz="3600" b="0" i="0" strike="noStrike" cap="none" spc="0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</a:rPr>
              <a:t>de productos o servicios en </a:t>
            </a:r>
            <a:r>
              <a:rPr lang="es" sz="3600" b="1" i="0" strike="noStrike" cap="none" spc="0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</a:rPr>
              <a:t>experimentos iterativos.</a:t>
            </a:r>
            <a:r>
              <a:rPr lang="es" sz="3600" b="0" i="0" strike="noStrike" cap="none" spc="0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</a:rPr>
              <a:t> Quienes practican la metodología </a:t>
            </a:r>
            <a:r>
              <a:rPr lang="es-ES" sz="3600" b="0" i="0" strike="noStrike" cap="none" spc="0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</a:rPr>
              <a:t>LEAN</a:t>
            </a:r>
            <a:r>
              <a:rPr lang="es" sz="3600" b="0" i="0" strike="noStrike" cap="none" spc="0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</a:rPr>
              <a:t> crean prototipos simples</a:t>
            </a:r>
            <a:r>
              <a:rPr lang="es" sz="3600" b="0" i="0" strike="noStrike" cap="none" spc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</a:rPr>
              <a:t> </a:t>
            </a:r>
            <a:r>
              <a:rPr lang="es" sz="3600" b="0" i="0" strike="noStrike" cap="none" spc="0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</a:rPr>
              <a:t>denominados </a:t>
            </a:r>
            <a:r>
              <a:rPr lang="es" sz="3600" b="1" i="0" strike="noStrike" cap="none" spc="0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</a:rPr>
              <a:t>"productos mínimos viables" (PMV),</a:t>
            </a:r>
            <a:r>
              <a:rPr lang="es" sz="3600" b="0" i="0" strike="noStrike" cap="none" spc="0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</a:rPr>
              <a:t> obtienen rápidamente la opinión de los clientes sobre estos PMVs y, </a:t>
            </a:r>
            <a:r>
              <a:rPr lang="es-ES" sz="36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en función de esa opinión, desarrollan iteraciones de sus </a:t>
            </a:r>
            <a:r>
              <a:rPr lang="es-ES" sz="36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PMVs</a:t>
            </a:r>
            <a:r>
              <a:rPr lang="es-ES" sz="36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.</a:t>
            </a:r>
            <a:endParaRPr lang="en-GB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" sz="2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Fuente: https://ssir.org/articles/entry/the_promise_of_</a:t>
            </a:r>
            <a:r>
              <a:rPr lang="es-ES" sz="2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LEAN</a:t>
            </a:r>
            <a:r>
              <a:rPr lang="es" sz="2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_experimentation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40796F7-3EAA-3646-8F96-622D8C9284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6102"/>
          <a:stretch>
            <a:fillRect/>
          </a:stretch>
        </p:blipFill>
        <p:spPr>
          <a:xfrm>
            <a:off x="15627927" y="8094076"/>
            <a:ext cx="8547658" cy="5621925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190140" y="0"/>
            <a:ext cx="80772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4800" b="1" i="0" strike="noStrike" cap="none" spc="0" baseline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PRODUCTO MÍNIMO VIABLE</a:t>
            </a:r>
          </a:p>
        </p:txBody>
      </p:sp>
    </p:spTree>
    <p:extLst>
      <p:ext uri="{BB962C8B-B14F-4D97-AF65-F5344CB8AC3E}">
        <p14:creationId xmlns:p14="http://schemas.microsoft.com/office/powerpoint/2010/main" val="227701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3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  <p:cond evt="onBegin" delay="0">
                          <p:tn val="34"/>
                        </p:cond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10" grpId="0" uiExpand="1" build="p"/>
      <p:bldP spid="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964EF1B-9EE9-F340-A1F3-6F912DB55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78611" y="1997132"/>
            <a:ext cx="16792622" cy="10695695"/>
          </a:xfrm>
        </p:spPr>
        <p:txBody>
          <a:bodyPr wrap="square" lIns="0" tIns="0" rIns="0" bIns="0">
            <a:noAutofit/>
          </a:bodyPr>
          <a:lstStyle/>
          <a:p>
            <a:pPr marL="742950" indent="-742950" algn="l">
              <a:lnSpc>
                <a:spcPct val="150000"/>
              </a:lnSpc>
              <a:buAutoNum type="arabicPeriod"/>
            </a:pPr>
            <a:r>
              <a:rPr lang="es" sz="6000" b="1" i="0" strike="noStrike" cap="none" spc="0" baseline="0" dirty="0">
                <a:solidFill>
                  <a:srgbClr val="496F63"/>
                </a:solidFill>
                <a:effectLst/>
                <a:latin typeface="Arial" panose="020B0604020202020204" pitchFamily="34" charset="0"/>
                <a:ea typeface="Apple Chancery"/>
                <a:cs typeface="Arial" panose="020B0604020202020204" pitchFamily="34" charset="0"/>
              </a:rPr>
              <a:t>Prototipos a tamaño real</a:t>
            </a:r>
          </a:p>
          <a:p>
            <a:pPr algn="l">
              <a:spcAft>
                <a:spcPts val="1200"/>
              </a:spcAft>
            </a:pPr>
            <a:r>
              <a:rPr lang="es" sz="3200" b="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¿Existen ya productos que aporten una solución al problema del cliente?</a:t>
            </a:r>
          </a:p>
          <a:p>
            <a:pPr algn="l">
              <a:spcAft>
                <a:spcPts val="1200"/>
              </a:spcAft>
            </a:pPr>
            <a:r>
              <a:rPr lang="es" sz="3200" b="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¿Cuáles serían las ventajas de tu solución frente a la de la</a:t>
            </a:r>
            <a:r>
              <a:rPr lang="es" sz="3200" b="0" i="0" strike="noStrike" cap="none" spc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 competencia</a:t>
            </a:r>
            <a:r>
              <a:rPr lang="es" sz="3200" b="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?</a:t>
            </a:r>
          </a:p>
          <a:p>
            <a:pPr algn="l">
              <a:spcAft>
                <a:spcPts val="1200"/>
              </a:spcAft>
            </a:pPr>
            <a:endParaRPr lang="en-US" sz="32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s" sz="4000" b="1" i="0" strike="noStrike" cap="none" spc="0" baseline="0" dirty="0">
                <a:solidFill>
                  <a:srgbClr val="496F63"/>
                </a:solidFill>
                <a:effectLst/>
                <a:latin typeface="Arial" panose="020B0604020202020204" pitchFamily="34" charset="0"/>
                <a:ea typeface="Apple Chancery"/>
                <a:cs typeface="Arial" panose="020B0604020202020204" pitchFamily="34" charset="0"/>
              </a:rPr>
              <a:t>2. </a:t>
            </a:r>
            <a:r>
              <a:rPr lang="es" sz="6000" b="1" i="0" strike="noStrike" cap="none" spc="0" baseline="0" dirty="0">
                <a:solidFill>
                  <a:srgbClr val="496F63"/>
                </a:solidFill>
                <a:effectLst/>
                <a:latin typeface="Arial" panose="020B0604020202020204" pitchFamily="34" charset="0"/>
                <a:ea typeface="Apple Chancery"/>
                <a:cs typeface="Arial" panose="020B0604020202020204" pitchFamily="34" charset="0"/>
              </a:rPr>
              <a:t>Mago de Oz</a:t>
            </a:r>
          </a:p>
          <a:p>
            <a:pPr algn="l">
              <a:spcAft>
                <a:spcPts val="1200"/>
              </a:spcAft>
            </a:pPr>
            <a:r>
              <a:rPr lang="es" sz="3200" b="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Para ejecutar un PMV "Mago de Oz", establece un escenario principal que imite una propuesta de valor real y operativa.</a:t>
            </a:r>
            <a:endParaRPr lang="en-GB" sz="32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es" sz="3200" b="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Por tu parte, tendrás que realizar manualmente las tareas de lo que normalmente serían automatizadas para ofrecer tu propuesta de valor</a:t>
            </a:r>
            <a:r>
              <a:rPr lang="es" sz="3200" b="0" i="0" strike="noStrike" cap="none" spc="0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</a:rPr>
              <a:t>.</a:t>
            </a: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  <a:spcBef>
                <a:spcPts val="2400"/>
              </a:spcBef>
            </a:pPr>
            <a:r>
              <a:rPr lang="es" sz="4000" b="1" i="0" strike="noStrike" cap="none" spc="0" baseline="0" dirty="0">
                <a:solidFill>
                  <a:srgbClr val="496F63"/>
                </a:solidFill>
                <a:effectLst/>
                <a:latin typeface="Arial" panose="020B0604020202020204" pitchFamily="34" charset="0"/>
                <a:ea typeface="Apple Chancery"/>
                <a:cs typeface="Arial" panose="020B0604020202020204" pitchFamily="34" charset="0"/>
              </a:rPr>
              <a:t>3. </a:t>
            </a:r>
            <a:r>
              <a:rPr lang="es" sz="6000" b="1" i="0" strike="noStrike" cap="none" spc="0" baseline="0" dirty="0">
                <a:solidFill>
                  <a:srgbClr val="496F63"/>
                </a:solidFill>
                <a:effectLst/>
                <a:latin typeface="Arial" panose="020B0604020202020204" pitchFamily="34" charset="0"/>
                <a:ea typeface="Apple Chancery"/>
                <a:cs typeface="Arial" panose="020B0604020202020204" pitchFamily="34" charset="0"/>
              </a:rPr>
              <a:t>Ilustraciones, storyboards y supuestos</a:t>
            </a:r>
          </a:p>
          <a:p>
            <a:pPr algn="l">
              <a:lnSpc>
                <a:spcPct val="150000"/>
              </a:lnSpc>
            </a:pPr>
            <a:endParaRPr lang="en-US" sz="4000" b="1" dirty="0">
              <a:solidFill>
                <a:srgbClr val="00000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>
              <a:lnSpc>
                <a:spcPct val="150000"/>
              </a:lnSpc>
            </a:pPr>
            <a:endParaRPr lang="pl-PL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endParaRPr lang="pl-PL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5872AFAB-A944-3441-B648-424AC0A61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397" y="384878"/>
            <a:ext cx="21583207" cy="1274589"/>
          </a:xfrm>
        </p:spPr>
        <p:txBody>
          <a:bodyPr>
            <a:noAutofit/>
          </a:bodyPr>
          <a:lstStyle/>
          <a:p>
            <a:pPr algn="ctr"/>
            <a:r>
              <a:rPr lang="es" sz="8000" i="0" strike="noStrike" cap="none" spc="0" baseline="0" dirty="0">
                <a:solidFill>
                  <a:srgbClr val="496F63"/>
                </a:solidFill>
                <a:effectLst/>
                <a:latin typeface="Montserrat-SemiBold"/>
                <a:ea typeface="Montserrat-SemiBold"/>
                <a:cs typeface="Montserrat-SemiBold"/>
              </a:rPr>
              <a:t>Técnicas de ensayo y experimentación</a:t>
            </a:r>
            <a:br>
              <a:rPr sz="8000" dirty="0"/>
            </a:br>
            <a:endParaRPr lang="pl-PL" sz="4000" dirty="0">
              <a:solidFill>
                <a:srgbClr val="496F63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A6531B3-55D1-5A4A-A7C5-455BD42A1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3018" y="6284210"/>
            <a:ext cx="4098444" cy="301449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3C35528-E262-704A-8A0D-C7C50848F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3018" y="1997132"/>
            <a:ext cx="4254871" cy="347060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37991D9-798C-4F4A-8440-E5B1EB083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1643" y="10115171"/>
            <a:ext cx="3048000" cy="3048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AD6DBEC-DC30-C841-BAE9-9F28C6975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454" y="10115171"/>
            <a:ext cx="3048000" cy="3048000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23FCB3B1-E462-4E4D-8ECA-F43053EC05F6}"/>
              </a:ext>
            </a:extLst>
          </p:cNvPr>
          <p:cNvSpPr/>
          <p:nvPr/>
        </p:nvSpPr>
        <p:spPr>
          <a:xfrm>
            <a:off x="1400396" y="12644960"/>
            <a:ext cx="11823738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" sz="2000" b="0" i="0" strike="noStrike" cap="none" spc="0" baseline="0">
                <a:solidFill>
                  <a:srgbClr val="A6A7AC"/>
                </a:solidFill>
                <a:effectLst/>
                <a:latin typeface="PT Sans"/>
                <a:ea typeface="PT Sans"/>
                <a:cs typeface="PT Sans"/>
              </a:rPr>
              <a:t>https://www.strategyzer.com/blog/posts/2015/5/7/dont-build-when-you-build-measure-learn?utm_campaign=buffer&amp;utm_content=buffer64700&amp;utm_medium=social&amp;utm_source=twitter.com</a:t>
            </a:r>
            <a:endParaRPr lang="pl-PL" sz="2000"/>
          </a:p>
        </p:txBody>
      </p:sp>
      <p:sp>
        <p:nvSpPr>
          <p:cNvPr id="14" name="Prostokąt 13"/>
          <p:cNvSpPr/>
          <p:nvPr/>
        </p:nvSpPr>
        <p:spPr>
          <a:xfrm>
            <a:off x="220619" y="0"/>
            <a:ext cx="74676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4400" b="1" i="0" strike="noStrike" cap="none" spc="0" baseline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TÉCNICAS DE ENSAYO Y EXPERIMENTACIÓN</a:t>
            </a:r>
          </a:p>
        </p:txBody>
      </p:sp>
    </p:spTree>
    <p:extLst>
      <p:ext uri="{BB962C8B-B14F-4D97-AF65-F5344CB8AC3E}">
        <p14:creationId xmlns:p14="http://schemas.microsoft.com/office/powerpoint/2010/main" val="202253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  <p:cond evt="onBegin" delay="0">
                          <p:tn val="24"/>
                        </p:cond>
                      </p:stCondLst>
                      <p:childTnLst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  <p:cond evt="onBegin" delay="0">
                          <p:tn val="33"/>
                        </p:cond>
                      </p:stCondLst>
                      <p:childTnLst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  <p:cond evt="onBegin" delay="0">
                          <p:tn val="42"/>
                        </p:cond>
                      </p:stCondLst>
                      <p:childTnLst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964EF1B-9EE9-F340-A1F3-6F912DB55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4865" y="2044345"/>
            <a:ext cx="13611348" cy="11671655"/>
          </a:xfrm>
        </p:spPr>
        <p:txBody>
          <a:bodyPr wrap="square" lIns="0" tIns="0" rIns="0" bIns="0">
            <a:noAutofit/>
          </a:bodyPr>
          <a:lstStyle/>
          <a:p>
            <a:pPr marL="742950" indent="-742950">
              <a:spcAft>
                <a:spcPts val="1200"/>
              </a:spcAft>
              <a:buFont typeface="+mj-lt"/>
              <a:buAutoNum type="arabicPeriod" startAt="4"/>
            </a:pPr>
            <a:r>
              <a:rPr lang="es" sz="5400" b="1" i="0" strike="noStrike" cap="none" spc="0" baseline="0" dirty="0">
                <a:solidFill>
                  <a:srgbClr val="496F63"/>
                </a:solidFill>
                <a:effectLst/>
                <a:latin typeface="Arial" panose="020B0604020202020204" pitchFamily="34" charset="0"/>
                <a:ea typeface="Apple Chancery"/>
                <a:cs typeface="Arial" panose="020B0604020202020204" pitchFamily="34" charset="0"/>
              </a:rPr>
              <a:t>Lancha motora</a:t>
            </a:r>
            <a:r>
              <a:rPr lang="es" sz="5400" b="1" i="0" strike="noStrike" cap="none" spc="0" dirty="0">
                <a:solidFill>
                  <a:srgbClr val="496F63"/>
                </a:solidFill>
                <a:effectLst/>
                <a:latin typeface="Arial" panose="020B0604020202020204" pitchFamily="34" charset="0"/>
                <a:ea typeface="Apple Chancery"/>
                <a:cs typeface="Arial" panose="020B0604020202020204" pitchFamily="34" charset="0"/>
              </a:rPr>
              <a:t> </a:t>
            </a:r>
            <a:r>
              <a:rPr lang="es" sz="5400" b="1" i="0" strike="noStrike" cap="none" spc="0" baseline="0" dirty="0">
                <a:solidFill>
                  <a:srgbClr val="496F63"/>
                </a:solidFill>
                <a:effectLst/>
                <a:latin typeface="Arial" panose="020B0604020202020204" pitchFamily="34" charset="0"/>
                <a:ea typeface="Apple Chancery"/>
                <a:cs typeface="Arial" panose="020B0604020202020204" pitchFamily="34" charset="0"/>
              </a:rPr>
              <a:t>(Speedboat/Agile boat)</a:t>
            </a:r>
          </a:p>
          <a:p>
            <a:pPr>
              <a:spcAft>
                <a:spcPts val="2400"/>
              </a:spcAft>
            </a:pPr>
            <a:r>
              <a:rPr lang="es" sz="3200" b="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El ejercicio utiliza la metáfora de un barco y hace que los jugadores piensen en lo que les causará problemas o les ayudará a avanzar en un proyecto.</a:t>
            </a:r>
            <a:endParaRPr lang="en-GB" sz="32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2400"/>
              </a:spcAft>
            </a:pPr>
            <a:r>
              <a:rPr lang="es" sz="3200" b="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El speedboat es mucho más que un simple juego; permitirá poner en práctica la </a:t>
            </a:r>
            <a:r>
              <a:rPr lang="es" sz="3200" b="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  <a:hlinkClick r:id="rId2" history="0"/>
              </a:rPr>
              <a:t>inteligencia colectiva</a:t>
            </a:r>
            <a:r>
              <a:rPr lang="es" sz="3200" b="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 gracias a los siguientes elementos visuales: el barco, la isla, el viento, las anclas, el arrecife.</a:t>
            </a:r>
            <a:endParaRPr lang="en-GB" sz="32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2400"/>
              </a:spcAft>
            </a:pPr>
            <a:r>
              <a:rPr lang="es" sz="3200" b="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Una vez establecidos, todos estos elementos permiten que surjan cuatro temas principales, evocando la </a:t>
            </a:r>
            <a:r>
              <a:rPr lang="es" sz="3200" b="1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matriz DAFO</a:t>
            </a:r>
            <a:r>
              <a:rPr lang="es" sz="3200" b="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: Fortalezas, Debilidades, Oportunidadeds y Amenazas</a:t>
            </a:r>
            <a:endParaRPr lang="en-GB" sz="32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s" sz="5400" b="1" i="0" strike="noStrike" cap="none" spc="0" baseline="0" dirty="0">
                <a:solidFill>
                  <a:srgbClr val="496F63"/>
                </a:solidFill>
                <a:effectLst/>
                <a:latin typeface="Arial" panose="020B0604020202020204" pitchFamily="34" charset="0"/>
                <a:ea typeface="Apple Chancery"/>
                <a:cs typeface="Arial" panose="020B0604020202020204" pitchFamily="34" charset="0"/>
              </a:rPr>
              <a:t>5. Product box</a:t>
            </a:r>
          </a:p>
          <a:p>
            <a:pPr>
              <a:spcAft>
                <a:spcPts val="2400"/>
              </a:spcAft>
            </a:pPr>
            <a:r>
              <a:rPr lang="es" sz="3200" b="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Un PVM muy eficaz para los productos físicos es diseñar un prototipo del envase del producto para su propuesta de valor imaginada.</a:t>
            </a:r>
            <a:endParaRPr lang="en-GB" sz="32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2400"/>
              </a:spcAft>
            </a:pPr>
            <a:r>
              <a:rPr lang="es" sz="3200" b="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Ponlo en manos de los clientes para ver cómo interactúan con él y responden a los distintos aspectos de la propuesta de valor.</a:t>
            </a:r>
            <a:endParaRPr lang="en-US" sz="32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000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>
              <a:lnSpc>
                <a:spcPct val="150000"/>
              </a:lnSpc>
            </a:pPr>
            <a:endParaRPr lang="pl-PL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endParaRPr lang="pl-PL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5872AFAB-A944-3441-B648-424AC0A61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397" y="384878"/>
            <a:ext cx="21583207" cy="1274589"/>
          </a:xfrm>
        </p:spPr>
        <p:txBody>
          <a:bodyPr>
            <a:noAutofit/>
          </a:bodyPr>
          <a:lstStyle/>
          <a:p>
            <a:pPr algn="ctr"/>
            <a:r>
              <a:rPr lang="es" sz="8000" b="1" i="0" strike="noStrike" cap="none" spc="0" baseline="0">
                <a:solidFill>
                  <a:srgbClr val="496F63"/>
                </a:solidFill>
                <a:effectLst/>
                <a:latin typeface="Montserrat-SemiBold"/>
                <a:ea typeface="Montserrat-SemiBold"/>
                <a:cs typeface="Montserrat-SemiBold"/>
              </a:rPr>
              <a:t>Técnicas de ensayo y experimentación</a:t>
            </a:r>
            <a:br>
              <a:rPr sz="8000"/>
            </a:br>
            <a:endParaRPr lang="pl-PL" sz="4000">
              <a:solidFill>
                <a:srgbClr val="496F63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B27D90A-8250-A54A-ADC0-2BBF88DC5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2432" y="7603641"/>
            <a:ext cx="3609506" cy="5727481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EA399B86-17B2-254E-AAD5-7FF4AB4C81E6}"/>
              </a:ext>
            </a:extLst>
          </p:cNvPr>
          <p:cNvSpPr/>
          <p:nvPr/>
        </p:nvSpPr>
        <p:spPr>
          <a:xfrm>
            <a:off x="2330849" y="12884846"/>
            <a:ext cx="8522018" cy="4419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" sz="2300" b="0" i="0" strike="noStrike" cap="none" spc="0" baseline="0">
                <a:solidFill>
                  <a:srgbClr val="A6A7AC"/>
                </a:solidFill>
                <a:effectLst/>
                <a:latin typeface="PT Sans"/>
                <a:ea typeface="PT Sans"/>
                <a:cs typeface="PT Sans"/>
              </a:rPr>
              <a:t>https://klaxoon.com/blog/speed-boat-an-agile-method-to-discover</a:t>
            </a:r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A7678448-CD44-674D-A283-99F7001CB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4810" y="2178485"/>
            <a:ext cx="8319139" cy="4679515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220619" y="0"/>
            <a:ext cx="74676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4400" b="1" i="0" strike="noStrike" cap="none" spc="0" baseline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TÉCNICAS DE ENSAYO Y EXPERIMENTACIÓN</a:t>
            </a:r>
          </a:p>
        </p:txBody>
      </p:sp>
    </p:spTree>
    <p:extLst>
      <p:ext uri="{BB962C8B-B14F-4D97-AF65-F5344CB8AC3E}">
        <p14:creationId xmlns:p14="http://schemas.microsoft.com/office/powerpoint/2010/main" val="222509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  <p:cond evt="onBegin" delay="0">
                          <p:tn val="24"/>
                        </p:cond>
                      </p:stCondLst>
                      <p:childTnLst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  <p:cond evt="onBegin" delay="0">
                          <p:tn val="42"/>
                        </p:cond>
                      </p:stCondLst>
                      <p:childTnLst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E7EC5F6F-2D85-6B4C-9986-F5959DB10EA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305" y="2156316"/>
            <a:ext cx="10291337" cy="11029950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964EF1B-9EE9-F340-A1F3-6F912DB55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8702" y="1659467"/>
            <a:ext cx="15940320" cy="11526799"/>
          </a:xfrm>
        </p:spPr>
        <p:txBody>
          <a:bodyPr wrap="square" lIns="0" tIns="0" rIns="0" bIns="0">
            <a:noAutofit/>
          </a:bodyPr>
          <a:lstStyle/>
          <a:p>
            <a:pPr marL="914400" indent="-914400" algn="l">
              <a:spcAft>
                <a:spcPts val="2400"/>
              </a:spcAft>
              <a:buFont typeface="+mj-lt"/>
              <a:buAutoNum type="arabicPeriod" startAt="6"/>
            </a:pPr>
            <a:r>
              <a:rPr lang="es" sz="6000" b="1" i="0" strike="noStrike" cap="none" spc="0" baseline="0" dirty="0">
                <a:solidFill>
                  <a:srgbClr val="496F63"/>
                </a:solidFill>
                <a:effectLst/>
                <a:latin typeface="Arial" panose="020B0604020202020204" pitchFamily="34" charset="0"/>
                <a:ea typeface="Apple Chancery"/>
                <a:cs typeface="Arial" panose="020B0604020202020204" pitchFamily="34" charset="0"/>
              </a:rPr>
              <a:t>Simulacro de ventas </a:t>
            </a:r>
            <a:r>
              <a:rPr lang="es" sz="3200" b="0" i="0" strike="noStrike" cap="none" spc="0" baseline="0" dirty="0">
                <a:solidFill>
                  <a:srgbClr val="496F63"/>
                </a:solidFill>
                <a:effectLst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-</a:t>
            </a:r>
            <a:r>
              <a:rPr lang="es" sz="6000" b="0" i="0" strike="noStrike" cap="none" spc="0" baseline="0" dirty="0">
                <a:solidFill>
                  <a:srgbClr val="496F63"/>
                </a:solidFill>
                <a:effectLst/>
                <a:latin typeface="Arial" panose="020B0604020202020204" pitchFamily="34" charset="0"/>
                <a:ea typeface="Apple Chancery"/>
                <a:cs typeface="Arial" panose="020B0604020202020204" pitchFamily="34" charset="0"/>
              </a:rPr>
              <a:t> </a:t>
            </a:r>
            <a:r>
              <a:rPr lang="es" sz="3000" b="0" i="0" strike="noStrike" cap="none" spc="0" baseline="0" dirty="0">
                <a:solidFill>
                  <a:srgbClr val="263A34"/>
                </a:solidFill>
                <a:effectLst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una presentación </a:t>
            </a:r>
            <a:r>
              <a:rPr lang="es" sz="3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de ventas simuladas es un ejercicio habitual en el que se hace una presentación de un producto/solución.</a:t>
            </a:r>
            <a:endParaRPr lang="en-US" sz="3000" dirty="0">
              <a:solidFill>
                <a:srgbClr val="263A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indent="-914400" algn="l">
              <a:spcAft>
                <a:spcPts val="2400"/>
              </a:spcAft>
              <a:buFont typeface="+mj-lt"/>
              <a:buAutoNum type="arabicPeriod" startAt="7"/>
            </a:pPr>
            <a:r>
              <a:rPr lang="es" sz="6000" b="1" i="0" strike="noStrike" cap="none" spc="0" baseline="0" dirty="0">
                <a:solidFill>
                  <a:srgbClr val="496F63"/>
                </a:solidFill>
                <a:effectLst/>
                <a:latin typeface="Arial" panose="020B0604020202020204" pitchFamily="34" charset="0"/>
                <a:ea typeface="Apple Chancery"/>
                <a:cs typeface="Arial" panose="020B0604020202020204" pitchFamily="34" charset="0"/>
              </a:rPr>
              <a:t>Preselling:</a:t>
            </a:r>
          </a:p>
          <a:p>
            <a:pPr marL="742950" indent="-742950" algn="l">
              <a:spcAft>
                <a:spcPts val="2400"/>
              </a:spcAft>
              <a:buFont typeface="+mj-lt"/>
              <a:buAutoNum type="alphaLcParenR"/>
            </a:pPr>
            <a:r>
              <a:rPr lang="en-US" sz="3000" dirty="0" err="1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Crear</a:t>
            </a:r>
            <a:r>
              <a:rPr lang="en-US" sz="3000" dirty="0">
                <a:solidFill>
                  <a:srgbClr val="263A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video </a:t>
            </a:r>
          </a:p>
          <a:p>
            <a:pPr marL="742950" indent="-742950" algn="l">
              <a:spcAft>
                <a:spcPts val="2400"/>
              </a:spcAft>
              <a:buFont typeface="+mj-lt"/>
              <a:buAutoNum type="alphaLcParenR"/>
            </a:pPr>
            <a:r>
              <a:rPr lang="es" sz="3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Página de ventas falsa en las redes sociales, por ejemplo, en Facebook, para averiguar si el cliente estaría dispuesto a pagar.</a:t>
            </a:r>
            <a:r>
              <a:rPr lang="es" sz="3000" b="0" i="0" strike="noStrike" cap="none" spc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 D</a:t>
            </a:r>
            <a:r>
              <a:rPr lang="es-ES" sz="3000" dirty="0" err="1">
                <a:solidFill>
                  <a:srgbClr val="263A34"/>
                </a:solidFill>
                <a:latin typeface="Arial"/>
                <a:ea typeface="Arial"/>
                <a:cs typeface="Arial"/>
              </a:rPr>
              <a:t>ebería</a:t>
            </a:r>
            <a:r>
              <a:rPr lang="es-ES" sz="3000" dirty="0">
                <a:solidFill>
                  <a:srgbClr val="263A34"/>
                </a:solidFill>
                <a:latin typeface="Arial"/>
                <a:ea typeface="Arial"/>
                <a:cs typeface="Arial"/>
              </a:rPr>
              <a:t> incluir una alerta con un enlace a los datos/cifras, por ejemplo, de Google </a:t>
            </a:r>
            <a:r>
              <a:rPr lang="es-ES" sz="3000" dirty="0" err="1">
                <a:solidFill>
                  <a:srgbClr val="263A34"/>
                </a:solidFill>
                <a:latin typeface="Arial"/>
                <a:ea typeface="Arial"/>
                <a:cs typeface="Arial"/>
              </a:rPr>
              <a:t>Analytics</a:t>
            </a:r>
            <a:endParaRPr lang="es" sz="3000" b="0" i="0" strike="noStrike" cap="none" spc="0" baseline="0" dirty="0">
              <a:solidFill>
                <a:srgbClr val="263A34"/>
              </a:solidFill>
              <a:effectLst/>
              <a:latin typeface="Arial"/>
              <a:ea typeface="Arial"/>
              <a:cs typeface="Arial"/>
            </a:endParaRPr>
          </a:p>
          <a:p>
            <a:pPr marL="742950" indent="-742950" algn="l">
              <a:spcAft>
                <a:spcPts val="2400"/>
              </a:spcAft>
              <a:buFont typeface="+mj-lt"/>
              <a:buAutoNum type="alphaLcParenR"/>
            </a:pPr>
            <a:r>
              <a:rPr lang="es" sz="3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Consigue que el pago se realice antes de que el producto esté listo ofreciendo a los clientes un precio VIP con el mensaje claro: </a:t>
            </a:r>
            <a:r>
              <a:rPr lang="es" sz="3000" b="0" i="1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Ayúdenos a hacer un producto increíble</a:t>
            </a:r>
          </a:p>
          <a:p>
            <a:pPr marL="742950" indent="-742950" algn="l">
              <a:spcAft>
                <a:spcPts val="2400"/>
              </a:spcAft>
              <a:buFont typeface="+mj-lt"/>
              <a:buAutoNum type="alphaLcParenR"/>
            </a:pPr>
            <a:r>
              <a:rPr lang="es" sz="3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Una maqueta de un folleto </a:t>
            </a:r>
            <a:r>
              <a:rPr lang="es-ES" sz="3000" dirty="0">
                <a:solidFill>
                  <a:srgbClr val="263A34"/>
                </a:solidFill>
                <a:latin typeface="Arial"/>
                <a:ea typeface="Arial"/>
                <a:cs typeface="Arial"/>
              </a:rPr>
              <a:t>que describa la trayectoria principal del usuario y la propuesta de valor </a:t>
            </a:r>
          </a:p>
          <a:p>
            <a:pPr marL="742950" indent="-742950" algn="l">
              <a:spcAft>
                <a:spcPts val="2400"/>
              </a:spcAft>
              <a:buFont typeface="+mj-lt"/>
              <a:buAutoNum type="alphaLcParenR"/>
            </a:pPr>
            <a:r>
              <a:rPr lang="es" sz="3000" b="0" i="0" strike="noStrike" cap="none" spc="0" baseline="0" dirty="0">
                <a:solidFill>
                  <a:srgbClr val="496F63"/>
                </a:solidFill>
                <a:effectLst/>
                <a:latin typeface="Arial" panose="020B0604020202020204" pitchFamily="34" charset="0"/>
                <a:ea typeface="Apple Chancery"/>
                <a:cs typeface="Arial" panose="020B0604020202020204" pitchFamily="34" charset="0"/>
              </a:rPr>
              <a:t>Crowdfunding: </a:t>
            </a:r>
            <a:r>
              <a:rPr lang="es" sz="3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realizar una campaña con éxito significa que la gente está dispuesta a comprar tu producto.</a:t>
            </a:r>
          </a:p>
          <a:p>
            <a:pPr marL="914400" indent="-914400" algn="l">
              <a:spcAft>
                <a:spcPts val="2400"/>
              </a:spcAft>
              <a:buFont typeface="+mj-lt"/>
              <a:buAutoNum type="arabicPeriod" startAt="8"/>
            </a:pPr>
            <a:r>
              <a:rPr lang="es" sz="6000" b="1" i="0" strike="noStrike" cap="none" spc="0" baseline="0" dirty="0">
                <a:solidFill>
                  <a:srgbClr val="496F63"/>
                </a:solidFill>
                <a:effectLst/>
                <a:latin typeface="Arial" panose="020B0604020202020204" pitchFamily="34" charset="0"/>
                <a:ea typeface="Apple Chancery"/>
                <a:cs typeface="Arial" panose="020B0604020202020204" pitchFamily="34" charset="0"/>
              </a:rPr>
              <a:t>Rastreo de anuncios y enlaces- </a:t>
            </a:r>
            <a:r>
              <a:rPr lang="es" sz="3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el rastreo de anuncios ha posibilitado que los profesionales del marketing midan, prueben y revisen con mayor precisión los anuncios en función de cómo interactúan los usuarios con sus campañas online. </a:t>
            </a:r>
            <a:endParaRPr lang="pl-PL" sz="3000" dirty="0">
              <a:solidFill>
                <a:srgbClr val="263A34"/>
              </a:solidFill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  <a:p>
            <a:pPr>
              <a:lnSpc>
                <a:spcPct val="150000"/>
              </a:lnSpc>
            </a:pPr>
            <a:endParaRPr lang="pl-PL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endParaRPr lang="pl-PL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5872AFAB-A944-3441-B648-424AC0A61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397" y="384878"/>
            <a:ext cx="21583207" cy="1274589"/>
          </a:xfrm>
        </p:spPr>
        <p:txBody>
          <a:bodyPr>
            <a:noAutofit/>
          </a:bodyPr>
          <a:lstStyle/>
          <a:p>
            <a:pPr algn="ctr"/>
            <a:r>
              <a:rPr lang="es" sz="8000" b="1" i="0" strike="noStrike" cap="none" spc="0" baseline="0">
                <a:solidFill>
                  <a:srgbClr val="496F63"/>
                </a:solidFill>
                <a:effectLst/>
                <a:latin typeface="Montserrat-SemiBold"/>
                <a:ea typeface="Montserrat-SemiBold"/>
                <a:cs typeface="Montserrat-SemiBold"/>
              </a:rPr>
              <a:t>Técnicas de ensayo y experimentación</a:t>
            </a:r>
            <a:br>
              <a:rPr sz="8000"/>
            </a:br>
            <a:endParaRPr lang="pl-PL" sz="4000">
              <a:solidFill>
                <a:srgbClr val="496F63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F0F96D8-5728-5547-BDAD-A741D2EB3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9614" y="1659467"/>
            <a:ext cx="4508702" cy="3048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91F6599-BE0B-B944-A459-D2A91968E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69966" y="5714900"/>
            <a:ext cx="3048000" cy="30480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425827C-BCD9-2C4D-92D0-FD1BD901E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0983" y="9638508"/>
            <a:ext cx="5585964" cy="3794214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220619" y="0"/>
            <a:ext cx="74676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4400" b="1" i="0" strike="noStrike" cap="none" spc="0" baseline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TÉCNICAS DE ENSAYO Y EXPERIMENTACIÓN</a:t>
            </a:r>
          </a:p>
        </p:txBody>
      </p:sp>
    </p:spTree>
    <p:extLst>
      <p:ext uri="{BB962C8B-B14F-4D97-AF65-F5344CB8AC3E}">
        <p14:creationId xmlns:p14="http://schemas.microsoft.com/office/powerpoint/2010/main" val="271657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  <p:cond evt="onBegin" delay="0">
                          <p:tn val="39"/>
                        </p:cond>
                      </p:stCondLst>
                      <p:childTnLst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E7EC5F6F-2D85-6B4C-9986-F5959DB10EA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08" y="2231139"/>
            <a:ext cx="9976667" cy="10692696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964EF1B-9EE9-F340-A1F3-6F912DB55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86776" y="1659467"/>
            <a:ext cx="14436868" cy="12121415"/>
          </a:xfrm>
        </p:spPr>
        <p:txBody>
          <a:bodyPr wrap="square" lIns="0" tIns="0" rIns="0" bIns="0">
            <a:noAutofit/>
          </a:bodyPr>
          <a:lstStyle/>
          <a:p>
            <a:pPr marL="1143000" indent="-1143000" algn="l">
              <a:lnSpc>
                <a:spcPct val="150000"/>
              </a:lnSpc>
              <a:buFont typeface="+mj-lt"/>
              <a:buAutoNum type="arabicPeriod" startAt="10"/>
            </a:pPr>
            <a:r>
              <a:rPr lang="es" sz="6000" b="1" i="0" strike="noStrike" cap="none" spc="0" baseline="0" dirty="0">
                <a:solidFill>
                  <a:srgbClr val="496F63"/>
                </a:solidFill>
                <a:effectLst/>
                <a:latin typeface="Arial" panose="020B0604020202020204" pitchFamily="34" charset="0"/>
                <a:ea typeface="Apple Chancery"/>
                <a:cs typeface="Arial" panose="020B0604020202020204" pitchFamily="34" charset="0"/>
              </a:rPr>
              <a:t>Páginas de destino</a:t>
            </a:r>
          </a:p>
          <a:p>
            <a:pPr algn="l">
              <a:lnSpc>
                <a:spcPct val="150000"/>
              </a:lnSpc>
            </a:pPr>
            <a:r>
              <a:rPr lang="es" sz="32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Prepara una página web sencilla que describa de manera visual las principales prestaciones y elementos de su propuesta de valor</a:t>
            </a:r>
          </a:p>
          <a:p>
            <a:pPr algn="l">
              <a:lnSpc>
                <a:spcPct val="150000"/>
              </a:lnSpc>
            </a:pPr>
            <a:endParaRPr lang="en-US" sz="4000" b="1" dirty="0">
              <a:solidFill>
                <a:srgbClr val="00000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marL="1143000" indent="-1143000" algn="l">
              <a:lnSpc>
                <a:spcPct val="150000"/>
              </a:lnSpc>
              <a:buFont typeface="+mj-lt"/>
              <a:buAutoNum type="arabicPeriod" startAt="11"/>
            </a:pPr>
            <a:r>
              <a:rPr lang="es" sz="6000" b="1" i="0" strike="noStrike" cap="none" spc="0" baseline="0" dirty="0">
                <a:solidFill>
                  <a:srgbClr val="496F63"/>
                </a:solidFill>
                <a:effectLst/>
                <a:latin typeface="Arial" panose="020B0604020202020204" pitchFamily="34" charset="0"/>
                <a:ea typeface="Apple Chancery"/>
                <a:cs typeface="Arial" panose="020B0604020202020204" pitchFamily="34" charset="0"/>
              </a:rPr>
              <a:t>Test</a:t>
            </a:r>
            <a:r>
              <a:rPr lang="es" sz="6000" b="1" i="0" strike="noStrike" cap="none" spc="0" dirty="0">
                <a:solidFill>
                  <a:srgbClr val="496F63"/>
                </a:solidFill>
                <a:effectLst/>
                <a:latin typeface="Arial" panose="020B0604020202020204" pitchFamily="34" charset="0"/>
                <a:ea typeface="Apple Chancery"/>
                <a:cs typeface="Arial" panose="020B0604020202020204" pitchFamily="34" charset="0"/>
              </a:rPr>
              <a:t> por redirección</a:t>
            </a:r>
            <a:endParaRPr lang="es" sz="6000" b="1" i="0" strike="noStrike" cap="none" spc="0" baseline="0" dirty="0">
              <a:solidFill>
                <a:srgbClr val="496F63"/>
              </a:solidFill>
              <a:effectLst/>
              <a:latin typeface="Arial" panose="020B0604020202020204" pitchFamily="34" charset="0"/>
              <a:ea typeface="Apple Chancery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s-ES" sz="32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C</a:t>
            </a:r>
            <a:r>
              <a:rPr lang="es" sz="32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omparación de dos versiones de una solución, ya sea un sitio web, una herramienta o una aplicación, entre sí para determinar cuál rinde más</a:t>
            </a:r>
            <a:endParaRPr lang="en-US" sz="3200" b="1" dirty="0">
              <a:solidFill>
                <a:srgbClr val="263A34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marL="914400" indent="-914400" algn="l">
              <a:lnSpc>
                <a:spcPct val="150000"/>
              </a:lnSpc>
              <a:buFont typeface="+mj-lt"/>
              <a:buAutoNum type="arabicPeriod" startAt="10"/>
            </a:pPr>
            <a:endParaRPr lang="en-US" sz="4000" b="1" dirty="0">
              <a:solidFill>
                <a:srgbClr val="00000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marL="1143000" indent="-1143000" algn="l">
              <a:lnSpc>
                <a:spcPct val="150000"/>
              </a:lnSpc>
              <a:buFont typeface="+mj-lt"/>
              <a:buAutoNum type="arabicPeriod" startAt="12"/>
            </a:pPr>
            <a:r>
              <a:rPr lang="es" sz="6000" b="1" i="0" strike="noStrike" cap="none" spc="0" baseline="0" dirty="0">
                <a:solidFill>
                  <a:srgbClr val="496F63"/>
                </a:solidFill>
                <a:effectLst/>
                <a:latin typeface="Arial" panose="020B0604020202020204" pitchFamily="34" charset="0"/>
                <a:ea typeface="Apple Chancery"/>
                <a:cs typeface="Arial" panose="020B0604020202020204" pitchFamily="34" charset="0"/>
              </a:rPr>
              <a:t>PMV sencillo</a:t>
            </a:r>
          </a:p>
          <a:p>
            <a:pPr algn="l">
              <a:lnSpc>
                <a:spcPct val="150000"/>
              </a:lnSpc>
            </a:pPr>
            <a:r>
              <a:rPr lang="es" sz="3200" dirty="0">
                <a:solidFill>
                  <a:srgbClr val="263A34"/>
                </a:solidFill>
                <a:latin typeface="Arial"/>
                <a:ea typeface="Arial"/>
                <a:cs typeface="Arial"/>
              </a:rPr>
              <a:t>C</a:t>
            </a:r>
            <a:r>
              <a:rPr lang="es" sz="32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on un conjunto de características básicas que describan la propuesta de valor.</a:t>
            </a:r>
          </a:p>
          <a:p>
            <a:pPr algn="l">
              <a:lnSpc>
                <a:spcPct val="150000"/>
              </a:lnSpc>
            </a:pPr>
            <a:r>
              <a:rPr lang="es" sz="3200" dirty="0">
                <a:solidFill>
                  <a:srgbClr val="263A34"/>
                </a:solidFill>
                <a:latin typeface="Arial"/>
                <a:ea typeface="Arial"/>
                <a:cs typeface="Arial"/>
              </a:rPr>
              <a:t>A</a:t>
            </a:r>
            <a:r>
              <a:rPr lang="es" sz="32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segúrate</a:t>
            </a:r>
            <a:r>
              <a:rPr lang="es" sz="3200" b="0" i="0" strike="noStrike" cap="none" spc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 </a:t>
            </a:r>
            <a:r>
              <a:rPr lang="es" sz="32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de consultar los datos para ver la cantidad de tráfico de clientes que recibe cada función</a:t>
            </a:r>
            <a:endParaRPr lang="pl-PL" sz="4000" dirty="0">
              <a:solidFill>
                <a:srgbClr val="000000"/>
              </a:solidFill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5872AFAB-A944-3441-B648-424AC0A61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397" y="384878"/>
            <a:ext cx="21583207" cy="1274589"/>
          </a:xfrm>
        </p:spPr>
        <p:txBody>
          <a:bodyPr>
            <a:noAutofit/>
          </a:bodyPr>
          <a:lstStyle/>
          <a:p>
            <a:pPr algn="ctr"/>
            <a:r>
              <a:rPr lang="es" sz="8000" b="1" i="0" strike="noStrike" cap="none" spc="0" baseline="0" dirty="0">
                <a:solidFill>
                  <a:srgbClr val="496F63"/>
                </a:solidFill>
                <a:effectLst/>
                <a:latin typeface="Montserrat-SemiBold"/>
                <a:ea typeface="Montserrat-SemiBold"/>
                <a:cs typeface="Montserrat-SemiBold"/>
              </a:rPr>
              <a:t>Técnicas de ensayo y experimentación</a:t>
            </a:r>
            <a:br>
              <a:rPr sz="8000" dirty="0"/>
            </a:br>
            <a:endParaRPr lang="pl-PL" sz="4000" dirty="0">
              <a:solidFill>
                <a:srgbClr val="496F63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8CC8972-616E-1640-9EF7-5BAEC4938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0153" y="9630192"/>
            <a:ext cx="5430683" cy="377410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1614B31-682B-4140-9438-ED8520A55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2202" y="5532294"/>
            <a:ext cx="5851208" cy="392410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14250D4-76CE-A046-9C3D-CE1E6EA80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33176" y="2042455"/>
            <a:ext cx="5244637" cy="3048000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20619" y="0"/>
            <a:ext cx="74676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4400" b="1" i="0" strike="noStrike" cap="none" spc="0" baseline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TÉCNICAS DE ENSAYO Y EXPERIMENTACIÓN</a:t>
            </a:r>
          </a:p>
        </p:txBody>
      </p:sp>
    </p:spTree>
    <p:extLst>
      <p:ext uri="{BB962C8B-B14F-4D97-AF65-F5344CB8AC3E}">
        <p14:creationId xmlns:p14="http://schemas.microsoft.com/office/powerpoint/2010/main" val="178324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  <p:cond evt="onBegin" delay="0">
                          <p:tn val="32"/>
                        </p:cond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E7EC5F6F-2D85-6B4C-9986-F5959DB10EA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472" y="2149652"/>
            <a:ext cx="9758107" cy="10458450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964EF1B-9EE9-F340-A1F3-6F912DB55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0305" y="1658020"/>
            <a:ext cx="14287278" cy="8445145"/>
          </a:xfrm>
        </p:spPr>
        <p:txBody>
          <a:bodyPr wrap="square" lIns="0" tIns="0" rIns="0" bIns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es" sz="6000" b="1" i="0" u="sng" strike="noStrike" cap="none" spc="0" baseline="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pple Chancery"/>
                <a:ea typeface="Apple Chancery"/>
                <a:cs typeface="Apple Chancery"/>
              </a:rPr>
              <a:t>Otras:</a:t>
            </a:r>
            <a:endParaRPr lang="en-US" sz="6000" b="1" dirty="0">
              <a:solidFill>
                <a:srgbClr val="00000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algn="l">
              <a:lnSpc>
                <a:spcPct val="150000"/>
              </a:lnSpc>
            </a:pPr>
            <a:r>
              <a:rPr lang="es" sz="6000" b="1" i="0" strike="noStrike" cap="none" spc="0" baseline="0" dirty="0">
                <a:solidFill>
                  <a:srgbClr val="496F63"/>
                </a:solidFill>
                <a:effectLst/>
                <a:latin typeface="Arial" panose="020B0604020202020204" pitchFamily="34" charset="0"/>
                <a:ea typeface="Apple Chancery"/>
                <a:cs typeface="Arial" panose="020B0604020202020204" pitchFamily="34" charset="0"/>
              </a:rPr>
              <a:t>Análisis de competidores</a:t>
            </a:r>
          </a:p>
          <a:p>
            <a:pPr algn="l">
              <a:lnSpc>
                <a:spcPct val="150000"/>
              </a:lnSpc>
            </a:pPr>
            <a:r>
              <a:rPr lang="es" sz="32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¿Existen ya productos que aporten una solución al problema del cliente?</a:t>
            </a:r>
          </a:p>
          <a:p>
            <a:pPr algn="l">
              <a:lnSpc>
                <a:spcPct val="150000"/>
              </a:lnSpc>
            </a:pPr>
            <a:r>
              <a:rPr lang="es" sz="32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¿Cuáles serían las ventajas de tu solución frente a la de </a:t>
            </a:r>
            <a:r>
              <a:rPr lang="es" sz="3200" dirty="0">
                <a:solidFill>
                  <a:srgbClr val="263A34"/>
                </a:solidFill>
                <a:latin typeface="Arial"/>
                <a:ea typeface="Arial"/>
                <a:cs typeface="Arial"/>
              </a:rPr>
              <a:t>la competencia</a:t>
            </a:r>
            <a:r>
              <a:rPr lang="es" sz="32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?</a:t>
            </a:r>
          </a:p>
          <a:p>
            <a:pPr algn="l">
              <a:lnSpc>
                <a:spcPct val="150000"/>
              </a:lnSpc>
            </a:pP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s" sz="6000" b="1" i="0" strike="noStrike" cap="none" spc="0" baseline="0" dirty="0">
                <a:solidFill>
                  <a:srgbClr val="496F63"/>
                </a:solidFill>
                <a:effectLst/>
                <a:latin typeface="Arial" panose="020B0604020202020204" pitchFamily="34" charset="0"/>
                <a:ea typeface="Apple Chancery"/>
                <a:cs typeface="Arial" panose="020B0604020202020204" pitchFamily="34" charset="0"/>
              </a:rPr>
              <a:t>Encuestas o entrevistas a los clientes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lphaLcParenR"/>
            </a:pPr>
            <a:r>
              <a:rPr lang="es" sz="32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¿Experimentan ellos el problema?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lphaLcParenR"/>
            </a:pPr>
            <a:r>
              <a:rPr lang="es" sz="32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¿Cómo de doloroso es este problema para ellos? (es decir, ¿es un problema de nivel 1?)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lphaLcParenR"/>
            </a:pPr>
            <a:r>
              <a:rPr lang="es" sz="32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¿Cómo resuelven el problema ahora?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lphaLcParenR"/>
            </a:pPr>
            <a:r>
              <a:rPr lang="es" sz="32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¿Pagarían por una solución al problema?</a:t>
            </a:r>
          </a:p>
          <a:p>
            <a:pPr algn="l">
              <a:lnSpc>
                <a:spcPct val="150000"/>
              </a:lnSpc>
            </a:pPr>
            <a:endParaRPr lang="en-US" sz="2800" dirty="0">
              <a:solidFill>
                <a:srgbClr val="263A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l-PL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endParaRPr lang="pl-PL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5872AFAB-A944-3441-B648-424AC0A61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397" y="384878"/>
            <a:ext cx="21583207" cy="1274589"/>
          </a:xfrm>
        </p:spPr>
        <p:txBody>
          <a:bodyPr>
            <a:noAutofit/>
          </a:bodyPr>
          <a:lstStyle/>
          <a:p>
            <a:pPr algn="ctr"/>
            <a:r>
              <a:rPr lang="es" sz="8000" b="1" i="0" strike="noStrike" cap="none" spc="0" baseline="0">
                <a:solidFill>
                  <a:srgbClr val="496F63"/>
                </a:solidFill>
                <a:effectLst/>
                <a:latin typeface="Montserrat-SemiBold"/>
                <a:ea typeface="Montserrat-SemiBold"/>
                <a:cs typeface="Montserrat-SemiBold"/>
              </a:rPr>
              <a:t>Técnicas de ensayo y experimentación</a:t>
            </a:r>
            <a:br>
              <a:rPr sz="8000"/>
            </a:br>
            <a:endParaRPr lang="pl-PL" sz="8000">
              <a:solidFill>
                <a:srgbClr val="496F63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FB47F4D-616C-154F-A850-9753D7D6F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8110" y="2797712"/>
            <a:ext cx="4807418" cy="404619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6BCF84B-A3AA-6743-BFA1-9E9349A3C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0558" y="8304173"/>
            <a:ext cx="4233333" cy="404619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2F559E0-9451-734E-A035-9D81A663D2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65235" y="8304173"/>
            <a:ext cx="4031882" cy="4031882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220619" y="0"/>
            <a:ext cx="74676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4400" b="1" i="0" strike="noStrike" cap="none" spc="0" baseline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TÉCNICAS DE ENSAYO Y EXPERIMENTACIÓN</a:t>
            </a:r>
          </a:p>
        </p:txBody>
      </p:sp>
    </p:spTree>
    <p:extLst>
      <p:ext uri="{BB962C8B-B14F-4D97-AF65-F5344CB8AC3E}">
        <p14:creationId xmlns:p14="http://schemas.microsoft.com/office/powerpoint/2010/main" val="137234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  <p:cond evt="onBegin" delay="0">
                          <p:tn val="28"/>
                        </p:cond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68">
            <a:extLst>
              <a:ext uri="{FF2B5EF4-FFF2-40B4-BE49-F238E27FC236}">
                <a16:creationId xmlns:a16="http://schemas.microsoft.com/office/drawing/2014/main" id="{53A1292A-9F7C-4F46-9923-D109D24F2BD0}"/>
              </a:ext>
            </a:extLst>
          </p:cNvPr>
          <p:cNvSpPr/>
          <p:nvPr/>
        </p:nvSpPr>
        <p:spPr>
          <a:xfrm>
            <a:off x="5635373" y="5525809"/>
            <a:ext cx="10452257" cy="612352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s" sz="10000" b="1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Principios Agile</a:t>
            </a:r>
            <a:endParaRPr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4B511254-DB3C-F944-A7D4-7B4168CAA3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86" y="0"/>
            <a:ext cx="12294322" cy="1317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1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5FD575D-1E10-8344-83D1-850652ED12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5284566"/>
              </p:ext>
            </p:extLst>
          </p:nvPr>
        </p:nvGraphicFramePr>
        <p:xfrm>
          <a:off x="1638292" y="-708895"/>
          <a:ext cx="16624308" cy="12222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Obraz 1">
            <a:extLst>
              <a:ext uri="{FF2B5EF4-FFF2-40B4-BE49-F238E27FC236}">
                <a16:creationId xmlns:a16="http://schemas.microsoft.com/office/drawing/2014/main" id="{82361178-FEE6-3F41-8CA1-1F92F7C94A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7982" y="10043630"/>
            <a:ext cx="3548316" cy="340984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54FDBF4-D35F-8C46-8005-E1DD78D41A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0746" y="9976660"/>
            <a:ext cx="3618006" cy="347681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D65ADD0-E0E7-6045-8927-E24100D813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82997" y="10095059"/>
            <a:ext cx="3618006" cy="347681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B7ACCA1-B183-3240-BAF0-12950C4D2D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40751" y="9976659"/>
            <a:ext cx="3618006" cy="3476813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216973" y="0"/>
            <a:ext cx="754053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4400" b="1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PRINCIPIOS AGILE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DCF35391-D583-A441-9AC3-A120CD5B8242}"/>
              </a:ext>
            </a:extLst>
          </p:cNvPr>
          <p:cNvSpPr/>
          <p:nvPr/>
        </p:nvSpPr>
        <p:spPr>
          <a:xfrm>
            <a:off x="18499443" y="2260917"/>
            <a:ext cx="5284283" cy="3017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" sz="4800" b="1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Ver</a:t>
            </a:r>
            <a:endParaRPr lang="en-GB" sz="4800" b="1" dirty="0">
              <a:solidFill>
                <a:srgbClr val="496F63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4800" b="1" dirty="0">
                <a:solidFill>
                  <a:srgbClr val="496F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pl-PL" sz="4800" b="1" dirty="0">
                <a:solidFill>
                  <a:srgbClr val="496F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4 </a:t>
            </a:r>
            <a:r>
              <a:rPr lang="pl-PL" sz="4800" b="1" dirty="0" err="1">
                <a:solidFill>
                  <a:srgbClr val="496F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Values</a:t>
            </a:r>
            <a:r>
              <a:rPr lang="pl-PL" sz="4800" b="1" dirty="0">
                <a:solidFill>
                  <a:srgbClr val="496F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Agile </a:t>
            </a:r>
            <a:r>
              <a:rPr lang="pl-PL" sz="4800" b="1" dirty="0" err="1">
                <a:solidFill>
                  <a:srgbClr val="496F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Manifesto</a:t>
            </a:r>
            <a:r>
              <a:rPr lang="pl-PL" sz="4800" b="1" dirty="0">
                <a:solidFill>
                  <a:srgbClr val="496F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4800" b="1" dirty="0" err="1">
                <a:solidFill>
                  <a:srgbClr val="496F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Explained</a:t>
            </a:r>
            <a:r>
              <a:rPr lang="pl-PL" sz="4800" b="1" dirty="0">
                <a:solidFill>
                  <a:srgbClr val="496F6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!”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F0C5D855-82CD-F647-B010-262F9B8E97C9}"/>
              </a:ext>
            </a:extLst>
          </p:cNvPr>
          <p:cNvSpPr/>
          <p:nvPr/>
        </p:nvSpPr>
        <p:spPr>
          <a:xfrm>
            <a:off x="19799557" y="8408095"/>
            <a:ext cx="3984167" cy="640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" sz="3600" b="0" i="0" strike="noStrike" cap="none" spc="0" baseline="0">
                <a:solidFill>
                  <a:srgbClr val="E4AF0A"/>
                </a:solidFill>
                <a:effectLst/>
                <a:latin typeface="Helvetica Neue"/>
                <a:ea typeface="Helvetica Neue"/>
                <a:cs typeface="Helvetica Neue"/>
                <a:hlinkClick r:id="rId11" history="0"/>
              </a:rPr>
              <a:t>Enlace Youtube</a:t>
            </a:r>
            <a:endParaRPr lang="pl-PL" sz="3600">
              <a:solidFill>
                <a:srgbClr val="E4AF0A"/>
              </a:solidFill>
              <a:latin typeface="Helvetica Neue" panose="02000503000000020004" pitchFamily="2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AA4124E-F56A-E542-87AA-E3A3595B24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591" y="5607320"/>
            <a:ext cx="4531449" cy="2501360"/>
          </a:xfrm>
          <a:prstGeom prst="rect">
            <a:avLst/>
          </a:prstGeom>
        </p:spPr>
      </p:pic>
      <p:sp>
        <p:nvSpPr>
          <p:cNvPr id="13" name="Prostokąt 8">
            <a:extLst>
              <a:ext uri="{FF2B5EF4-FFF2-40B4-BE49-F238E27FC236}">
                <a16:creationId xmlns:a16="http://schemas.microsoft.com/office/drawing/2014/main" id="{BC47FC09-66D5-1A4A-853E-1F3CEB2AD46E}"/>
              </a:ext>
            </a:extLst>
          </p:cNvPr>
          <p:cNvSpPr/>
          <p:nvPr/>
        </p:nvSpPr>
        <p:spPr>
          <a:xfrm>
            <a:off x="20287797" y="9722735"/>
            <a:ext cx="1979037" cy="579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" sz="3200" b="0" i="0" strike="noStrike" cap="none" spc="0" baseline="0" dirty="0">
                <a:solidFill>
                  <a:srgbClr val="A6A7AC"/>
                </a:solidFill>
                <a:effectLst/>
                <a:latin typeface="Times New Roman"/>
                <a:ea typeface="Times New Roman"/>
                <a:cs typeface="Times New Roman"/>
              </a:rPr>
              <a:t>(6,5 mins)</a:t>
            </a:r>
            <a:endParaRPr lang="pl-PL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49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99BFD02-6057-C840-BF65-4182140BF8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899BFD02-6057-C840-BF65-4182140BF8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33AC7C2-8FDE-9F40-8FC4-D3577905B0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graphicEl>
                                              <a:dgm id="{533AC7C2-8FDE-9F40-8FC4-D3577905B0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A09CE48-128F-6344-9319-BBCB8AE308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graphicEl>
                                              <a:dgm id="{EA09CE48-128F-6344-9319-BBCB8AE308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7D4C8AC-1538-BF49-A55C-09D272327A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graphicEl>
                                              <a:dgm id="{F7D4C8AC-1538-BF49-A55C-09D272327A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EA97E09-64A4-044A-8726-DADCC5D34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graphicEl>
                                              <a:dgm id="{EEA97E09-64A4-044A-8726-DADCC5D345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109E812-92E6-0A4F-917C-15F135EC32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graphicEl>
                                              <a:dgm id="{C109E812-92E6-0A4F-917C-15F135EC32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3896D30-016E-9441-8FC9-D2106D98AC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graphicEl>
                                              <a:dgm id="{D3896D30-016E-9441-8FC9-D2106D98AC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D02B122-0AEE-5441-8355-116DE4541E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graphicEl>
                                              <a:dgm id="{1D02B122-0AEE-5441-8355-116DE4541E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45AE08A-2B9B-1C47-8683-2319A38F28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graphicEl>
                                              <a:dgm id="{845AE08A-2B9B-1C47-8683-2319A38F28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12" grpId="0"/>
      <p:bldP spid="4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68">
            <a:extLst>
              <a:ext uri="{FF2B5EF4-FFF2-40B4-BE49-F238E27FC236}">
                <a16:creationId xmlns:a16="http://schemas.microsoft.com/office/drawing/2014/main" id="{53A1292A-9F7C-4F46-9923-D109D24F2BD0}"/>
              </a:ext>
            </a:extLst>
          </p:cNvPr>
          <p:cNvSpPr/>
          <p:nvPr/>
        </p:nvSpPr>
        <p:spPr>
          <a:xfrm>
            <a:off x="6965871" y="5219652"/>
            <a:ext cx="10452257" cy="17473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s" sz="10000" b="1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Validación </a:t>
            </a:r>
            <a:r>
              <a:rPr lang="es-ES" sz="10000" b="1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LEAN</a:t>
            </a:r>
            <a:endParaRPr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4B511254-DB3C-F944-A7D4-7B4168CAA3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60" y="378621"/>
            <a:ext cx="12294322" cy="1317669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A2F8B18E-318E-AB41-9C4A-913606FCD97E}"/>
              </a:ext>
            </a:extLst>
          </p:cNvPr>
          <p:cNvSpPr/>
          <p:nvPr/>
        </p:nvSpPr>
        <p:spPr>
          <a:xfrm>
            <a:off x="7194945" y="10821258"/>
            <a:ext cx="1045225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" sz="4400" b="1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Ver </a:t>
            </a:r>
            <a:r>
              <a:rPr lang="en-GB" sz="4400" b="1" dirty="0">
                <a:solidFill>
                  <a:srgbClr val="263A3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pl-PL" sz="4400" b="1" dirty="0">
                <a:solidFill>
                  <a:srgbClr val="263A3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LEAN Startup </a:t>
            </a:r>
            <a:r>
              <a:rPr lang="pl-PL" sz="4400" b="1" dirty="0" err="1">
                <a:solidFill>
                  <a:srgbClr val="263A3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Lessons</a:t>
            </a:r>
            <a:r>
              <a:rPr lang="pl-PL" sz="4400" b="1" dirty="0">
                <a:solidFill>
                  <a:srgbClr val="263A3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pl-PL" sz="4400" b="1" dirty="0" err="1">
                <a:solidFill>
                  <a:srgbClr val="263A3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</a:t>
            </a:r>
            <a:r>
              <a:rPr lang="pl-PL" sz="4400" b="1" dirty="0">
                <a:solidFill>
                  <a:srgbClr val="263A3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4400" b="1" dirty="0" err="1">
                <a:solidFill>
                  <a:srgbClr val="263A3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</a:t>
            </a:r>
            <a:r>
              <a:rPr lang="pl-PL" sz="4400" b="1" dirty="0">
                <a:solidFill>
                  <a:srgbClr val="263A3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4400" b="1" dirty="0" err="1">
                <a:solidFill>
                  <a:srgbClr val="263A3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Fly</a:t>
            </a:r>
            <a:r>
              <a:rPr lang="pl-PL" sz="4400" b="1" dirty="0">
                <a:solidFill>
                  <a:srgbClr val="263A3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The Value of </a:t>
            </a:r>
            <a:r>
              <a:rPr lang="pl-PL" sz="4400" b="1" dirty="0" err="1">
                <a:solidFill>
                  <a:srgbClr val="263A3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Validated</a:t>
            </a:r>
            <a:r>
              <a:rPr lang="pl-PL" sz="4400" b="1" dirty="0">
                <a:solidFill>
                  <a:srgbClr val="263A3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Learning”</a:t>
            </a:r>
            <a:endParaRPr lang="es" sz="4400" b="1" i="0" strike="noStrike" cap="none" spc="0" baseline="0" dirty="0">
              <a:solidFill>
                <a:srgbClr val="263A34"/>
              </a:solidFill>
              <a:effectLst/>
              <a:latin typeface="Arial"/>
              <a:ea typeface="Arial"/>
              <a:cs typeface="Arial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9DDBF110-D605-3F44-8BC5-62852C5B6CC0}"/>
              </a:ext>
            </a:extLst>
          </p:cNvPr>
          <p:cNvSpPr/>
          <p:nvPr/>
        </p:nvSpPr>
        <p:spPr>
          <a:xfrm>
            <a:off x="18098204" y="11032094"/>
            <a:ext cx="3769043" cy="7010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" sz="4000" b="0" i="0" strike="noStrike" cap="none" spc="0" baseline="0">
                <a:solidFill>
                  <a:srgbClr val="E4AF0A"/>
                </a:solidFill>
                <a:effectLst/>
                <a:latin typeface="Arial"/>
                <a:ea typeface="Arial"/>
                <a:cs typeface="Arial"/>
                <a:hlinkClick r:id="rId3" history="0"/>
              </a:rPr>
              <a:t>Enlace Youtube</a:t>
            </a:r>
            <a:endParaRPr lang="pl-PL" sz="4000">
              <a:solidFill>
                <a:srgbClr val="E4AF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 descr="Obraz zawierający kwiat, rysunek&#10;&#10;Opis wygenerowany automatycznie">
            <a:extLst>
              <a:ext uri="{FF2B5EF4-FFF2-40B4-BE49-F238E27FC236}">
                <a16:creationId xmlns:a16="http://schemas.microsoft.com/office/drawing/2014/main" id="{959A1AE5-E2D1-6E43-A203-690FFFA48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0" y="10020004"/>
            <a:ext cx="5852836" cy="3183943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BC47FC09-66D5-1A4A-853E-1F3CEB2AD46E}"/>
              </a:ext>
            </a:extLst>
          </p:cNvPr>
          <p:cNvSpPr/>
          <p:nvPr/>
        </p:nvSpPr>
        <p:spPr>
          <a:xfrm>
            <a:off x="7194947" y="12619172"/>
            <a:ext cx="1979037" cy="579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" sz="3200" b="0" i="0" strike="noStrike" cap="none" spc="0" baseline="0" dirty="0">
                <a:solidFill>
                  <a:srgbClr val="A6A7AC"/>
                </a:solidFill>
                <a:effectLst/>
                <a:latin typeface="Times New Roman"/>
                <a:ea typeface="Times New Roman"/>
                <a:cs typeface="Times New Roman"/>
              </a:rPr>
              <a:t>(6,5 mins)</a:t>
            </a:r>
            <a:endParaRPr lang="pl-PL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30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945727-F6AC-B14A-B41D-0ED6E0521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027" y="347797"/>
            <a:ext cx="22564910" cy="1260898"/>
          </a:xfrm>
        </p:spPr>
        <p:txBody>
          <a:bodyPr>
            <a:normAutofit fontScale="90000"/>
          </a:bodyPr>
          <a:lstStyle/>
          <a:p>
            <a:pPr algn="ctr"/>
            <a:r>
              <a:rPr lang="es" sz="10000" i="0" strike="noStrike" cap="none" spc="0" baseline="0" dirty="0">
                <a:solidFill>
                  <a:srgbClr val="496F63"/>
                </a:solidFill>
                <a:effectLst/>
              </a:rPr>
              <a:t>¿Qué debes preguntar durante la validación</a:t>
            </a:r>
            <a:r>
              <a:rPr lang="es" dirty="0">
                <a:solidFill>
                  <a:srgbClr val="496F63"/>
                </a:solidFill>
              </a:rPr>
              <a:t>?</a:t>
            </a:r>
            <a:endParaRPr lang="pl-PL" dirty="0">
              <a:solidFill>
                <a:srgbClr val="496F63"/>
              </a:solidFill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E5338A0-18B3-3746-98BB-2AFC95EAE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00200" y="2172214"/>
            <a:ext cx="13787622" cy="10293842"/>
          </a:xfrm>
        </p:spPr>
        <p:txBody>
          <a:bodyPr>
            <a:normAutofit fontScale="97500" lnSpcReduction="10000"/>
          </a:bodyPr>
          <a:lstStyle/>
          <a:p>
            <a:pPr marL="742950" indent="-742950">
              <a:lnSpc>
                <a:spcPct val="110000"/>
              </a:lnSpc>
              <a:spcAft>
                <a:spcPts val="2400"/>
              </a:spcAft>
              <a:buAutoNum type="arabicPeriod"/>
            </a:pPr>
            <a:r>
              <a:rPr lang="es" sz="4900" b="1" i="0" strike="noStrike" cap="none" spc="0" baseline="0" dirty="0">
                <a:solidFill>
                  <a:srgbClr val="496F63"/>
                </a:solidFill>
                <a:effectLst/>
                <a:latin typeface="Arial" panose="020B0604020202020204" pitchFamily="34" charset="0"/>
                <a:ea typeface="Apple Chancery"/>
                <a:cs typeface="Arial" panose="020B0604020202020204" pitchFamily="34" charset="0"/>
              </a:rPr>
              <a:t>Validar el problema. </a:t>
            </a:r>
            <a:r>
              <a:rPr lang="es" sz="4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¿Merece la pena resolver el problema? Si los usuarios no consideran que se trata de un problema importante, la solución no será atractiva.</a:t>
            </a:r>
            <a:endParaRPr lang="pl-PL" sz="4000" dirty="0">
              <a:solidFill>
                <a:srgbClr val="263A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10000"/>
              </a:lnSpc>
              <a:spcAft>
                <a:spcPts val="2400"/>
              </a:spcAft>
              <a:buAutoNum type="arabicPeriod"/>
            </a:pPr>
            <a:r>
              <a:rPr lang="es" sz="4900" b="1" i="0" strike="noStrike" cap="none" spc="0" baseline="0" dirty="0">
                <a:solidFill>
                  <a:srgbClr val="496F63"/>
                </a:solidFill>
                <a:effectLst/>
                <a:latin typeface="Arial" panose="020B0604020202020204" pitchFamily="34" charset="0"/>
                <a:ea typeface="Apple Chancery"/>
                <a:cs typeface="Arial" panose="020B0604020202020204" pitchFamily="34" charset="0"/>
              </a:rPr>
              <a:t>Validar el mercado. </a:t>
            </a:r>
            <a:r>
              <a:rPr lang="es" sz="4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Algunos usuarios estarán de acuerdo en merece la pena resolver el problema. Pero, ¿son suficientes como para constituir un mercado para el producto?</a:t>
            </a:r>
            <a:endParaRPr lang="pl-PL" sz="4000" dirty="0">
              <a:solidFill>
                <a:srgbClr val="263A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10000"/>
              </a:lnSpc>
              <a:spcAft>
                <a:spcPts val="2400"/>
              </a:spcAft>
              <a:buAutoNum type="arabicPeriod"/>
            </a:pPr>
            <a:r>
              <a:rPr lang="es" sz="4900" b="1" i="0" strike="noStrike" cap="none" spc="0" baseline="0" dirty="0">
                <a:solidFill>
                  <a:srgbClr val="496F63"/>
                </a:solidFill>
                <a:effectLst/>
                <a:latin typeface="Arial" panose="020B0604020202020204" pitchFamily="34" charset="0"/>
                <a:ea typeface="Apple Chancery"/>
                <a:cs typeface="Arial" panose="020B0604020202020204" pitchFamily="34" charset="0"/>
              </a:rPr>
              <a:t>Validar el producto/solución. </a:t>
            </a:r>
            <a:r>
              <a:rPr lang="es" sz="4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Puede que el problema exista, pero ¿su producto lo resuelve realmente?</a:t>
            </a:r>
            <a:endParaRPr lang="pl-PL" sz="4000" dirty="0">
              <a:solidFill>
                <a:srgbClr val="263A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10000"/>
              </a:lnSpc>
              <a:spcAft>
                <a:spcPts val="2400"/>
              </a:spcAft>
              <a:buAutoNum type="arabicPeriod"/>
            </a:pPr>
            <a:r>
              <a:rPr lang="es" sz="4900" b="1" i="0" strike="noStrike" cap="none" spc="0" baseline="0" dirty="0">
                <a:solidFill>
                  <a:srgbClr val="496F63"/>
                </a:solidFill>
                <a:effectLst/>
                <a:latin typeface="Arial" panose="020B0604020202020204" pitchFamily="34" charset="0"/>
                <a:ea typeface="Apple Chancery"/>
                <a:cs typeface="Arial" panose="020B0604020202020204" pitchFamily="34" charset="0"/>
              </a:rPr>
              <a:t>Validar la voluntad de pago. </a:t>
            </a:r>
            <a:r>
              <a:rPr lang="es" sz="4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Puede que haya demanda en el mercado y un gran producto. Pero, ¿estará el público dispuesto a echar mano de su cartera y pagar por ello?</a:t>
            </a:r>
            <a:endParaRPr lang="pl-PL" sz="4000" b="1" dirty="0">
              <a:solidFill>
                <a:srgbClr val="263A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l-PL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3FA0974-867E-9241-AE02-CA435C57B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8696" y="6632008"/>
            <a:ext cx="3897239" cy="244384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2F30838-57C2-2E42-9735-309C2F54A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7448" y="1608695"/>
            <a:ext cx="3144444" cy="281863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060222-F042-A24D-8289-5528D7D18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13593" y="4153446"/>
            <a:ext cx="2979881" cy="297988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BAB6559-4A73-1948-A6A8-377ACF7A2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3023" y="8441370"/>
            <a:ext cx="3681015" cy="3262333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FCA5DEF9-4C20-194B-8BEA-BD1862AB9EF6}"/>
              </a:ext>
            </a:extLst>
          </p:cNvPr>
          <p:cNvSpPr/>
          <p:nvPr/>
        </p:nvSpPr>
        <p:spPr>
          <a:xfrm>
            <a:off x="1721683" y="13116832"/>
            <a:ext cx="13076015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" sz="2300" b="0" i="0" strike="noStrike" cap="none" spc="0" baseline="0" dirty="0">
                <a:solidFill>
                  <a:srgbClr val="A6A7AC"/>
                </a:solidFill>
                <a:effectLst/>
                <a:latin typeface="PT Sans"/>
                <a:ea typeface="PT Sans"/>
                <a:cs typeface="PT Sans"/>
              </a:rPr>
              <a:t>Fuente: https://medium.com/</a:t>
            </a:r>
            <a:r>
              <a:rPr lang="es-ES" sz="2300" b="0" i="0" strike="noStrike" cap="none" spc="0" baseline="0" dirty="0">
                <a:solidFill>
                  <a:srgbClr val="A6A7AC"/>
                </a:solidFill>
                <a:effectLst/>
                <a:latin typeface="PT Sans"/>
                <a:ea typeface="PT Sans"/>
                <a:cs typeface="PT Sans"/>
              </a:rPr>
              <a:t>LEAN</a:t>
            </a:r>
            <a:r>
              <a:rPr lang="es" sz="2300" b="0" i="0" strike="noStrike" cap="none" spc="0" baseline="0" dirty="0">
                <a:solidFill>
                  <a:srgbClr val="A6A7AC"/>
                </a:solidFill>
                <a:effectLst/>
                <a:latin typeface="PT Sans"/>
                <a:ea typeface="PT Sans"/>
                <a:cs typeface="PT Sans"/>
              </a:rPr>
              <a:t>-startup-circle/</a:t>
            </a:r>
            <a:r>
              <a:rPr lang="es-ES" sz="2300" b="0" i="0" strike="noStrike" cap="none" spc="0" baseline="0" dirty="0">
                <a:solidFill>
                  <a:srgbClr val="A6A7AC"/>
                </a:solidFill>
                <a:effectLst/>
                <a:latin typeface="PT Sans"/>
                <a:ea typeface="PT Sans"/>
                <a:cs typeface="PT Sans"/>
              </a:rPr>
              <a:t>LEAN</a:t>
            </a:r>
            <a:r>
              <a:rPr lang="es" sz="2300" b="0" i="0" strike="noStrike" cap="none" spc="0" baseline="0" dirty="0">
                <a:solidFill>
                  <a:srgbClr val="A6A7AC"/>
                </a:solidFill>
                <a:effectLst/>
                <a:latin typeface="PT Sans"/>
                <a:ea typeface="PT Sans"/>
                <a:cs typeface="PT Sans"/>
              </a:rPr>
              <a:t>-validation-and-experimentation-b48eac3a1fbc</a:t>
            </a:r>
          </a:p>
        </p:txBody>
      </p:sp>
      <p:sp>
        <p:nvSpPr>
          <p:cNvPr id="15" name="Prostokąt 14"/>
          <p:cNvSpPr/>
          <p:nvPr/>
        </p:nvSpPr>
        <p:spPr>
          <a:xfrm>
            <a:off x="216973" y="0"/>
            <a:ext cx="754053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4400" b="1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VALIDACIÓN </a:t>
            </a:r>
            <a:r>
              <a:rPr lang="es-ES" sz="4400" b="1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LEAN</a:t>
            </a:r>
            <a:endParaRPr lang="es" sz="4400" b="1" i="0" strike="noStrike" cap="none" spc="0" baseline="0" dirty="0">
              <a:solidFill>
                <a:srgbClr val="496F63"/>
              </a:solidFill>
              <a:effectLst/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83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  <p:cond evt="onBegin" delay="0">
                          <p:tn val="34"/>
                        </p:cond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F1ED5F-0B4C-7F47-968A-2D77AA891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176" y="423961"/>
            <a:ext cx="22936200" cy="2176835"/>
          </a:xfrm>
        </p:spPr>
        <p:txBody>
          <a:bodyPr>
            <a:normAutofit/>
          </a:bodyPr>
          <a:lstStyle/>
          <a:p>
            <a:r>
              <a:rPr lang="es" sz="700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Paso 1 - crear un producto con funcionalidad mínima</a:t>
            </a:r>
            <a:endParaRPr lang="pl-PL" sz="70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3B8CD9B-EC9B-8D49-8CE1-8E6D1548E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87521" y="2071283"/>
            <a:ext cx="16431392" cy="6743294"/>
          </a:xfrm>
        </p:spPr>
        <p:txBody>
          <a:bodyPr lIns="38100" tIns="38100" rIns="38100" bIns="38100" anchor="t">
            <a:normAutofit fontScale="85000" lnSpcReduction="10000"/>
          </a:bodyPr>
          <a:lstStyle/>
          <a:p>
            <a:pPr algn="l">
              <a:lnSpc>
                <a:spcPct val="150000"/>
              </a:lnSpc>
            </a:pPr>
            <a:r>
              <a:rPr lang="es-ES" sz="4800" dirty="0">
                <a:solidFill>
                  <a:srgbClr val="496F63"/>
                </a:solidFill>
                <a:latin typeface="Arial"/>
                <a:ea typeface="Arial"/>
                <a:cs typeface="Arial"/>
              </a:rPr>
              <a:t>Se trata de obtener datos concretos y reales de personas interesadas en el producto, por ejemplo, sugerencias de los compradores actuales:</a:t>
            </a:r>
            <a:endParaRPr lang="es" sz="4800" b="0" i="0" strike="noStrike" cap="none" spc="0" baseline="0" dirty="0">
              <a:solidFill>
                <a:srgbClr val="496F63"/>
              </a:solidFill>
              <a:effectLst/>
              <a:latin typeface="Arial"/>
              <a:ea typeface="Arial"/>
              <a:cs typeface="Arial"/>
            </a:endParaRPr>
          </a:p>
          <a:p>
            <a:pPr>
              <a:lnSpc>
                <a:spcPct val="150000"/>
              </a:lnSpc>
            </a:pPr>
            <a:endParaRPr lang="pl-PL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lphaLcParenR"/>
            </a:pPr>
            <a:r>
              <a:rPr lang="es" sz="4400" b="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¿Qué más puedes añadirle al producto?</a:t>
            </a:r>
          </a:p>
          <a:p>
            <a:pPr marL="742950" indent="-742950">
              <a:lnSpc>
                <a:spcPct val="150000"/>
              </a:lnSpc>
              <a:buFont typeface="+mj-lt"/>
              <a:buAutoNum type="alphaLcParenR"/>
            </a:pPr>
            <a:r>
              <a:rPr lang="es" sz="4400" b="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¿Qué elementos deberías eliminar del producto?¿Qué es innecesario? </a:t>
            </a:r>
          </a:p>
          <a:p>
            <a:pPr marL="742950" indent="-742950">
              <a:lnSpc>
                <a:spcPct val="150000"/>
              </a:lnSpc>
              <a:buFont typeface="+mj-lt"/>
              <a:buAutoNum type="alphaLcParenR"/>
            </a:pPr>
            <a:r>
              <a:rPr lang="es" sz="4400" b="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¿De qué otro modo puedes resolver determinados problemas relativos al producto?</a:t>
            </a:r>
            <a:endParaRPr lang="pl-PL" sz="4400" dirty="0">
              <a:solidFill>
                <a:srgbClr val="496F63"/>
              </a:solidFill>
              <a:latin typeface="Arial"/>
              <a:ea typeface="Montserrat-SemiBold"/>
              <a:cs typeface="Arial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6A69426-BDA3-A641-8D2D-714BF4E54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7267" y="5442930"/>
            <a:ext cx="4536380" cy="361502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401C7BA-33F3-BE4D-95B6-CF4773318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429" y="9170135"/>
            <a:ext cx="8874262" cy="4121904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190140" y="0"/>
            <a:ext cx="80772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4800" b="1" i="0" strike="noStrike" cap="none" spc="0" baseline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PRODUCTO MÍNIMO VIABLE</a:t>
            </a:r>
          </a:p>
        </p:txBody>
      </p:sp>
      <p:sp>
        <p:nvSpPr>
          <p:cNvPr id="7" name="Prostokąt 12">
            <a:extLst>
              <a:ext uri="{FF2B5EF4-FFF2-40B4-BE49-F238E27FC236}">
                <a16:creationId xmlns:a16="http://schemas.microsoft.com/office/drawing/2014/main" id="{8F9BB15F-7189-1144-8E26-C24140D157B3}"/>
              </a:ext>
            </a:extLst>
          </p:cNvPr>
          <p:cNvSpPr/>
          <p:nvPr/>
        </p:nvSpPr>
        <p:spPr>
          <a:xfrm>
            <a:off x="186196" y="0"/>
            <a:ext cx="815608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4800" b="1" dirty="0">
                <a:solidFill>
                  <a:srgbClr val="496F63"/>
                </a:solidFill>
                <a:latin typeface="Arial"/>
                <a:ea typeface="Montserrat-SemiBold"/>
                <a:cs typeface="Arial"/>
                <a:sym typeface="Helvetica Light"/>
              </a:rPr>
              <a:t>PRODUCTO MÍNIMO VIABLE</a:t>
            </a:r>
          </a:p>
        </p:txBody>
      </p:sp>
    </p:spTree>
    <p:extLst>
      <p:ext uri="{BB962C8B-B14F-4D97-AF65-F5344CB8AC3E}">
        <p14:creationId xmlns:p14="http://schemas.microsoft.com/office/powerpoint/2010/main" val="212440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3B8CD9B-EC9B-8D49-8CE1-8E6D1548E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7532" y="3925153"/>
            <a:ext cx="21354272" cy="948325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s" sz="4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Medir</a:t>
            </a:r>
            <a:r>
              <a:rPr lang="es" sz="4000" b="0" i="0" strike="noStrike" cap="none" spc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 </a:t>
            </a:r>
            <a:r>
              <a:rPr lang="es" sz="4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todos aquellos datos que puedan interesarte y serte de utilidad para mejorar el producto y la, por tanto, oferta.</a:t>
            </a:r>
            <a:endParaRPr lang="en-GB" sz="4000" dirty="0">
              <a:solidFill>
                <a:srgbClr val="263A34"/>
              </a:solidFill>
              <a:latin typeface="Arial" panose="020B0604020202020204" pitchFamily="34" charset="0"/>
              <a:ea typeface="Montserrat-SemiBold"/>
              <a:cs typeface="Arial" panose="020B0604020202020204" pitchFamily="34" charset="0"/>
              <a:sym typeface="Montserrat-SemiBold"/>
            </a:endParaRPr>
          </a:p>
          <a:p>
            <a:pPr>
              <a:lnSpc>
                <a:spcPct val="150000"/>
              </a:lnSpc>
            </a:pPr>
            <a:r>
              <a:rPr lang="es" sz="4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 </a:t>
            </a:r>
            <a:br>
              <a:rPr sz="4000" dirty="0"/>
            </a:br>
            <a:r>
              <a:rPr lang="es" sz="4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Por ejemplo: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" sz="4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¿Cuántas personas han visitado la página web?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" sz="4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¿Cuántas personas han comprado el producto?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" sz="4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¿Cuántas personas han rellenado el formulario? </a:t>
            </a:r>
          </a:p>
          <a:p>
            <a:pPr>
              <a:lnSpc>
                <a:spcPct val="150000"/>
              </a:lnSpc>
            </a:pPr>
            <a:endParaRPr lang="pl-PL" sz="4000" dirty="0">
              <a:solidFill>
                <a:srgbClr val="263A34"/>
              </a:solidFill>
              <a:latin typeface="Arial" panose="020B0604020202020204" pitchFamily="34" charset="0"/>
              <a:ea typeface="Montserrat-SemiBold"/>
              <a:cs typeface="Arial" panose="020B0604020202020204" pitchFamily="34" charset="0"/>
              <a:sym typeface="Montserrat-SemiBold"/>
            </a:endParaRPr>
          </a:p>
          <a:p>
            <a:pPr>
              <a:lnSpc>
                <a:spcPct val="150000"/>
              </a:lnSpc>
            </a:pPr>
            <a:r>
              <a:rPr lang="es" sz="4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Así, dispondrás de datos concretos y cifras específicas sobre las que podrás trabajar más adelante.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3181335B-F164-0E4A-A542-EE703CD6F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050" y="723134"/>
            <a:ext cx="17853470" cy="941071"/>
          </a:xfrm>
        </p:spPr>
        <p:txBody>
          <a:bodyPr>
            <a:noAutofit/>
          </a:bodyPr>
          <a:lstStyle/>
          <a:p>
            <a:r>
              <a:rPr lang="es" sz="7200" b="1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Paso 2 – medición de todos los datos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BCB9499-61CC-0F4E-BE89-0E0CCF20F73F}"/>
              </a:ext>
            </a:extLst>
          </p:cNvPr>
          <p:cNvSpPr/>
          <p:nvPr/>
        </p:nvSpPr>
        <p:spPr>
          <a:xfrm>
            <a:off x="5452111" y="2137120"/>
            <a:ext cx="13479779" cy="9144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" sz="5400" b="0" i="0" strike="noStrike" cap="none" spc="0" baseline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¿Qué hacer después de crear un prototipo?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AC543B3-92F4-9C4B-8C70-B5455AB9D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4416" y="5321398"/>
            <a:ext cx="6081397" cy="556810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BC6C71BD-07D0-3D47-AFBC-5E5972E016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520" y="349086"/>
            <a:ext cx="3336598" cy="3576067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190140" y="0"/>
            <a:ext cx="80772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4800" b="1" i="0" strike="noStrike" cap="none" spc="0" baseline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PRODUCTO MÍNIMO VIABLE</a:t>
            </a:r>
          </a:p>
        </p:txBody>
      </p:sp>
    </p:spTree>
    <p:extLst>
      <p:ext uri="{BB962C8B-B14F-4D97-AF65-F5344CB8AC3E}">
        <p14:creationId xmlns:p14="http://schemas.microsoft.com/office/powerpoint/2010/main" val="208357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  <p:cond evt="onBegin" delay="0">
                          <p:tn val="21"/>
                        </p:cond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3B8CD9B-EC9B-8D49-8CE1-8E6D1548E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740" y="2095424"/>
            <a:ext cx="22359699" cy="1241442"/>
          </a:xfrm>
        </p:spPr>
        <p:txBody>
          <a:bodyPr>
            <a:normAutofit fontScale="62500" lnSpcReduction="20000"/>
          </a:bodyPr>
          <a:lstStyle/>
          <a:p>
            <a:pPr algn="ctr">
              <a:lnSpc>
                <a:spcPct val="170000"/>
              </a:lnSpc>
            </a:pPr>
            <a:r>
              <a:rPr lang="es" sz="8000" dirty="0">
                <a:solidFill>
                  <a:srgbClr val="496F63"/>
                </a:solidFill>
                <a:latin typeface="Arial"/>
                <a:ea typeface="Arial"/>
                <a:cs typeface="Arial"/>
              </a:rPr>
              <a:t>M</a:t>
            </a:r>
            <a:r>
              <a:rPr lang="es" sz="8000" b="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ejora, optimiza y trabaja en </a:t>
            </a:r>
            <a:r>
              <a:rPr lang="es" sz="8000" dirty="0">
                <a:solidFill>
                  <a:srgbClr val="496F63"/>
                </a:solidFill>
                <a:latin typeface="Arial"/>
                <a:ea typeface="Arial"/>
                <a:cs typeface="Arial"/>
              </a:rPr>
              <a:t>varios</a:t>
            </a:r>
            <a:r>
              <a:rPr lang="es" sz="8000" b="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 indicadores para mejorar el producto.</a:t>
            </a:r>
          </a:p>
          <a:p>
            <a:pPr algn="ctr"/>
            <a:endParaRPr lang="pl-PL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6000" b="1" dirty="0">
              <a:solidFill>
                <a:srgbClr val="00000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algn="ctr"/>
            <a:endParaRPr lang="pl-PL" sz="6000" b="1" dirty="0">
              <a:solidFill>
                <a:srgbClr val="00000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algn="ctr"/>
            <a:endParaRPr lang="pl-PL" sz="6000" b="1" dirty="0">
              <a:solidFill>
                <a:srgbClr val="00000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algn="ctr"/>
            <a:endParaRPr lang="pl-PL" sz="6000" b="1" dirty="0">
              <a:solidFill>
                <a:srgbClr val="00000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algn="ctr"/>
            <a:endParaRPr lang="pl-PL" sz="6000" b="1" dirty="0">
              <a:solidFill>
                <a:srgbClr val="00000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7CC34A91-9E96-CE4D-8067-366F29D9A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365" y="500393"/>
            <a:ext cx="16482719" cy="1246960"/>
          </a:xfrm>
        </p:spPr>
        <p:txBody>
          <a:bodyPr>
            <a:normAutofit/>
          </a:bodyPr>
          <a:lstStyle/>
          <a:p>
            <a:r>
              <a:rPr lang="es" sz="7200" b="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Paso 3 - </a:t>
            </a:r>
            <a:r>
              <a:rPr lang="es" sz="7200" b="0" dirty="0">
                <a:solidFill>
                  <a:srgbClr val="496F63"/>
                </a:solidFill>
                <a:latin typeface="Arial"/>
                <a:ea typeface="Arial"/>
                <a:cs typeface="Arial"/>
              </a:rPr>
              <a:t>A</a:t>
            </a:r>
            <a:r>
              <a:rPr lang="es" sz="7200" b="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prende y mejora</a:t>
            </a:r>
            <a:endParaRPr lang="pl-PL" sz="72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2D254E5E-FBAE-824D-B4C3-AE7F965FB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740" y="4562162"/>
            <a:ext cx="7089056" cy="503903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80FAEE1-CC3F-684D-B7DD-57920843A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7825" y="4515016"/>
            <a:ext cx="7089055" cy="5039037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B1B04E7A-2151-E641-90AF-8F47C26B3719}"/>
              </a:ext>
            </a:extLst>
          </p:cNvPr>
          <p:cNvSpPr/>
          <p:nvPr/>
        </p:nvSpPr>
        <p:spPr>
          <a:xfrm>
            <a:off x="1426369" y="10274951"/>
            <a:ext cx="22229070" cy="2691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" sz="6000" b="0" i="0" strike="noStrike" cap="none" spc="0" baseline="0" dirty="0">
                <a:solidFill>
                  <a:srgbClr val="496F63"/>
                </a:solidFill>
                <a:effectLst/>
                <a:latin typeface="Aharoni" panose="020B0604020202020204" pitchFamily="2" charset="-79"/>
                <a:ea typeface="Apple Chancery"/>
                <a:cs typeface="Aharoni" panose="020B0604020202020204" pitchFamily="2" charset="-79"/>
              </a:rPr>
              <a:t>Recuerda</a:t>
            </a:r>
            <a:r>
              <a:rPr lang="es" sz="6000" b="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 - En ocasiones, el simple hecho de cambiar el </a:t>
            </a:r>
            <a:r>
              <a:rPr lang="es" sz="6000" dirty="0">
                <a:solidFill>
                  <a:srgbClr val="496F63"/>
                </a:solidFill>
                <a:latin typeface="Arial"/>
                <a:ea typeface="Arial"/>
                <a:cs typeface="Arial"/>
              </a:rPr>
              <a:t>nombre</a:t>
            </a:r>
            <a:r>
              <a:rPr lang="es" sz="6000" b="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 puede aumentar la eficacia de la oferta ¡</a:t>
            </a:r>
            <a:r>
              <a:rPr lang="es" sz="6000" b="1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hasta en un 200%!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CB13CFD-1668-4848-852E-5A18C14BE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9908" y="4515016"/>
            <a:ext cx="7264901" cy="5133327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190140" y="0"/>
            <a:ext cx="80772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4800" b="1" i="0" strike="noStrike" cap="none" spc="0" baseline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PRODUCTO MÍNIMO VIABLE</a:t>
            </a:r>
          </a:p>
        </p:txBody>
      </p:sp>
    </p:spTree>
    <p:extLst>
      <p:ext uri="{BB962C8B-B14F-4D97-AF65-F5344CB8AC3E}">
        <p14:creationId xmlns:p14="http://schemas.microsoft.com/office/powerpoint/2010/main" val="350681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  <p:cond evt="onBegin" delay="0">
                          <p:tn val="27"/>
                        </p:cond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3B8CD9B-EC9B-8D49-8CE1-8E6D1548E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9654" y="3806455"/>
            <a:ext cx="17410446" cy="9020322"/>
          </a:xfrm>
        </p:spPr>
        <p:txBody>
          <a:bodyPr>
            <a:normAutofit fontScale="92500"/>
          </a:bodyPr>
          <a:lstStyle/>
          <a:p>
            <a:pPr>
              <a:lnSpc>
                <a:spcPct val="160000"/>
              </a:lnSpc>
            </a:pPr>
            <a:endParaRPr lang="pl-PL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60000"/>
              </a:lnSpc>
            </a:pPr>
            <a:r>
              <a:rPr lang="es" sz="4800" b="0" i="0" strike="noStrike" cap="none" spc="0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</a:rPr>
              <a:t>La estrategia de Producto Mínimo Viable tiene </a:t>
            </a:r>
            <a:r>
              <a:rPr lang="es" sz="4800" b="1" i="0" strike="noStrike" cap="none" spc="0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</a:rPr>
              <a:t>la ventaja</a:t>
            </a:r>
            <a:r>
              <a:rPr lang="es" sz="4800" b="0" i="0" strike="noStrike" cap="none" spc="0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</a:rPr>
              <a:t> de permitirte</a:t>
            </a:r>
            <a:r>
              <a:rPr lang="es" sz="4800" b="0" i="0" strike="noStrike" cap="none" spc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</a:rPr>
              <a:t> </a:t>
            </a:r>
            <a:r>
              <a:rPr lang="es" sz="4800" b="0" i="0" strike="noStrike" cap="none" spc="0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</a:rPr>
              <a:t>obtener rápidamente una respuesta a la pregunta de </a:t>
            </a:r>
            <a:r>
              <a:rPr lang="es" sz="48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si tiene sentido </a:t>
            </a:r>
            <a:r>
              <a:rPr lang="es" sz="4800" b="0" i="0" strike="noStrike" cap="none" spc="0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</a:rPr>
              <a:t>crear un determinado producto, si los compradores intentarán encontrarlo o si alguien estará interesado en comprarlo.</a:t>
            </a:r>
          </a:p>
          <a:p>
            <a:pPr>
              <a:lnSpc>
                <a:spcPct val="160000"/>
              </a:lnSpc>
            </a:pPr>
            <a:endParaRPr lang="pl-PL" sz="4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60000"/>
              </a:lnSpc>
            </a:pPr>
            <a:r>
              <a:rPr lang="es" sz="4800" b="0" i="0" strike="noStrike" cap="none" spc="0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</a:rPr>
              <a:t>La pregunta </a:t>
            </a:r>
            <a:r>
              <a:rPr lang="es" sz="4800" b="0" i="0" u="sng" strike="noStrike" cap="none" spc="0" baseline="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</a:rPr>
              <a:t>NO</a:t>
            </a:r>
            <a:r>
              <a:rPr lang="es" sz="4800" b="0" i="0" strike="noStrike" cap="none" spc="0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</a:rPr>
              <a:t> es "¿Se </a:t>
            </a:r>
            <a:r>
              <a:rPr lang="es" sz="4800" b="1" i="0" strike="noStrike" cap="none" spc="0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</a:rPr>
              <a:t>puede</a:t>
            </a:r>
            <a:r>
              <a:rPr lang="es" sz="4800" b="0" i="0" strike="noStrike" cap="none" spc="0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</a:rPr>
              <a:t> crear este producto?"</a:t>
            </a:r>
          </a:p>
          <a:p>
            <a:pPr>
              <a:lnSpc>
                <a:spcPct val="160000"/>
              </a:lnSpc>
            </a:pPr>
            <a:r>
              <a:rPr lang="es" sz="4800" b="0" i="0" strike="noStrike" cap="none" spc="0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</a:rPr>
              <a:t>Más bien, la pregunta debería ser: "¿Se </a:t>
            </a:r>
            <a:r>
              <a:rPr lang="es" sz="4800" b="1" i="0" strike="noStrike" cap="none" spc="0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</a:rPr>
              <a:t>debe </a:t>
            </a:r>
            <a:r>
              <a:rPr lang="es" sz="4800" b="0" i="0" strike="noStrike" cap="none" spc="0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</a:rPr>
              <a:t>crear este producto?"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7CC34A91-9E96-CE4D-8067-366F29D9A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757" y="755272"/>
            <a:ext cx="22517498" cy="306790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2400"/>
              </a:spcAft>
            </a:pPr>
            <a:r>
              <a:rPr lang="es" sz="6600" dirty="0">
                <a:solidFill>
                  <a:srgbClr val="496F63"/>
                </a:solidFill>
                <a:latin typeface="Arial"/>
                <a:ea typeface="Arial"/>
                <a:cs typeface="Arial"/>
              </a:rPr>
              <a:t>Vale.</a:t>
            </a:r>
            <a:r>
              <a:rPr lang="es" sz="6600" b="1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 Pero, ¿para qué?</a:t>
            </a:r>
            <a:br>
              <a:rPr sz="6600" dirty="0"/>
            </a:br>
            <a:r>
              <a:rPr lang="es" sz="6600" b="1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¿Por qué crear un producto con una funcionalidad mínima?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1746CC1-9156-9F46-B7A4-E3E1CA06D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614" y="3806455"/>
            <a:ext cx="3597816" cy="366042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ED663D2-329A-7F48-8127-31F99C79DE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14" y="8727544"/>
            <a:ext cx="3949712" cy="4233184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190140" y="0"/>
            <a:ext cx="80772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4800" b="1" i="0" strike="noStrike" cap="none" spc="0" baseline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PRODUCTO MÍNIMO VIABLE</a:t>
            </a:r>
          </a:p>
        </p:txBody>
      </p:sp>
    </p:spTree>
    <p:extLst>
      <p:ext uri="{BB962C8B-B14F-4D97-AF65-F5344CB8AC3E}">
        <p14:creationId xmlns:p14="http://schemas.microsoft.com/office/powerpoint/2010/main" val="33568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  <p:cond evt="onBegin" delay="0">
                          <p:tn val="21"/>
                        </p:cond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3B8CD9B-EC9B-8D49-8CE1-8E6D1548E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53821" y="4960487"/>
            <a:ext cx="20476358" cy="4935987"/>
          </a:xfrm>
        </p:spPr>
        <p:txBody>
          <a:bodyPr>
            <a:normAutofit fontScale="92500"/>
          </a:bodyPr>
          <a:lstStyle/>
          <a:p>
            <a:pPr algn="l">
              <a:lnSpc>
                <a:spcPct val="170000"/>
              </a:lnSpc>
            </a:pPr>
            <a:r>
              <a:rPr lang="es" sz="4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Por ejemplo, pongamos que te gustaría empezar a escribir un blog.</a:t>
            </a:r>
          </a:p>
          <a:p>
            <a:pPr algn="l">
              <a:lnSpc>
                <a:spcPct val="170000"/>
              </a:lnSpc>
            </a:pPr>
            <a:r>
              <a:rPr lang="es" sz="4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No es necesario que compres inmediatamente tu propio dominio, un servidor, ni que instales WordPress tu mismo, o que contrates a un diseñador web.</a:t>
            </a:r>
          </a:p>
          <a:p>
            <a:pPr algn="l">
              <a:lnSpc>
                <a:spcPct val="170000"/>
              </a:lnSpc>
            </a:pPr>
            <a:r>
              <a:rPr lang="es" sz="40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¿Tienes una cuenta de Facebook? Puedes empezar a escribir en blogspot o, simplemente, crear una página para fans ¡es muy fácil!</a:t>
            </a:r>
          </a:p>
          <a:p>
            <a:pPr>
              <a:lnSpc>
                <a:spcPct val="170000"/>
              </a:lnSpc>
            </a:pPr>
            <a:endParaRPr lang="pl-PL" sz="4000" dirty="0">
              <a:solidFill>
                <a:srgbClr val="263A34"/>
              </a:solidFill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7CC34A91-9E96-CE4D-8067-366F29D9A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3646" y="478213"/>
            <a:ext cx="16482719" cy="2176835"/>
          </a:xfrm>
        </p:spPr>
        <p:txBody>
          <a:bodyPr>
            <a:normAutofit fontScale="90000"/>
          </a:bodyPr>
          <a:lstStyle/>
          <a:p>
            <a:pPr algn="ctr"/>
            <a:r>
              <a:rPr lang="es" sz="10000" b="1" i="0" strike="noStrike" cap="none" spc="0" baseline="0">
                <a:solidFill>
                  <a:srgbClr val="393941"/>
                </a:solidFill>
                <a:effectLst/>
                <a:latin typeface="Montserrat-SemiBold"/>
                <a:ea typeface="Montserrat-SemiBold"/>
                <a:cs typeface="Montserrat-SemiBold"/>
              </a:rPr>
              <a:t>Aplicación práctica del PMV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0C77EDAB-0367-8340-A596-10DFE7428FF3}"/>
              </a:ext>
            </a:extLst>
          </p:cNvPr>
          <p:cNvSpPr txBox="1"/>
          <p:nvPr/>
        </p:nvSpPr>
        <p:spPr>
          <a:xfrm>
            <a:off x="4887676" y="2282687"/>
            <a:ext cx="11775136" cy="15948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marL="0" marR="0" indent="0" algn="l" defTabSz="825500" rtl="0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  <a:lvl2pPr marL="0" marR="0" indent="228600" algn="l" defTabSz="825500" rtl="0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2pPr>
            <a:lvl3pPr marL="0" marR="0" indent="457200" algn="l" defTabSz="825500" rtl="0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3pPr>
            <a:lvl4pPr marL="0" marR="0" indent="685800" algn="l" defTabSz="825500" rtl="0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4pPr>
            <a:lvl5pPr marL="0" marR="0" indent="914400" algn="l" defTabSz="825500" rtl="0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5pPr>
            <a:lvl6pPr marL="0" marR="0" indent="1143000" algn="l" defTabSz="825500" rtl="0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6pPr>
            <a:lvl7pPr marL="0" marR="0" indent="1371600" algn="l" defTabSz="825500" rtl="0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7pPr>
            <a:lvl8pPr marL="0" marR="0" indent="1600200" algn="l" defTabSz="825500" rtl="0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8pPr>
            <a:lvl9pPr marL="0" marR="0" indent="1828800" algn="l" defTabSz="825500" rtl="0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0000" b="1" i="0" u="none" strike="noStrike" cap="none" spc="0" baseline="0">
                <a:ln>
                  <a:noFill/>
                </a:ln>
                <a:solidFill>
                  <a:srgbClr val="393941"/>
                </a:solidFill>
                <a:uFillTx/>
                <a:latin typeface="Montserrat-SemiBold"/>
                <a:ea typeface="Montserrat-SemiBold"/>
                <a:cs typeface="Montserrat-SemiBold"/>
                <a:sym typeface="Montserrat-SemiBold"/>
              </a:defRPr>
            </a:lvl9pPr>
          </a:lstStyle>
          <a:p>
            <a:pPr algn="ctr" hangingPunct="1"/>
            <a:r>
              <a:rPr lang="es" sz="6000" b="1" i="0" strike="noStrike" cap="none" spc="0" baseline="0" dirty="0">
                <a:solidFill>
                  <a:srgbClr val="263A34"/>
                </a:solidFill>
                <a:effectLst/>
                <a:latin typeface="Agency FB"/>
                <a:ea typeface="Agency FB"/>
                <a:cs typeface="Agency FB"/>
              </a:rPr>
              <a:t>Crea</a:t>
            </a:r>
            <a:r>
              <a:rPr lang="es" sz="6000" b="1" i="0" strike="noStrike" cap="none" spc="0" dirty="0">
                <a:solidFill>
                  <a:srgbClr val="263A34"/>
                </a:solidFill>
                <a:effectLst/>
                <a:latin typeface="Agency FB"/>
                <a:ea typeface="Agency FB"/>
                <a:cs typeface="Agency FB"/>
              </a:rPr>
              <a:t> tu</a:t>
            </a:r>
            <a:r>
              <a:rPr lang="es" sz="6000" b="1" i="0" strike="noStrike" cap="none" spc="0" baseline="0" dirty="0">
                <a:solidFill>
                  <a:srgbClr val="263A34"/>
                </a:solidFill>
                <a:effectLst/>
                <a:latin typeface="Agency FB"/>
                <a:ea typeface="Agency FB"/>
                <a:cs typeface="Agency FB"/>
              </a:rPr>
              <a:t> PMV con su cuenta de Facebook o blogspot </a:t>
            </a:r>
            <a:endParaRPr lang="pl-PL" sz="6000" dirty="0">
              <a:solidFill>
                <a:srgbClr val="263A34"/>
              </a:solidFill>
              <a:latin typeface="Agency FB" panose="020B05030202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4DC1E8C-D769-A740-BB0D-B575A0391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9500" y="1867936"/>
            <a:ext cx="5762479" cy="374005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FBE952A-01F1-374E-932F-EC226309B9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22" y="246323"/>
            <a:ext cx="4494854" cy="4817451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E5F8DF6-6601-594F-8B06-91B0678D8E98}"/>
              </a:ext>
            </a:extLst>
          </p:cNvPr>
          <p:cNvSpPr/>
          <p:nvPr/>
        </p:nvSpPr>
        <p:spPr>
          <a:xfrm>
            <a:off x="802698" y="9617407"/>
            <a:ext cx="22887877" cy="3383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" sz="4800" b="1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¡Recuerda!</a:t>
            </a:r>
          </a:p>
          <a:p>
            <a:pPr algn="ctr">
              <a:lnSpc>
                <a:spcPct val="150000"/>
              </a:lnSpc>
            </a:pPr>
            <a:r>
              <a:rPr lang="es" sz="48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Los PMV están pensados para ser creados </a:t>
            </a:r>
            <a:r>
              <a:rPr lang="es" sz="4800" b="0" i="0" u="sng" strike="noStrike" cap="none" spc="0" baseline="0" dirty="0">
                <a:solidFill>
                  <a:srgbClr val="263A34"/>
                </a:solidFill>
                <a:effectLst/>
                <a:uFill>
                  <a:solidFill>
                    <a:srgbClr val="263A34"/>
                  </a:solidFill>
                </a:uFill>
                <a:latin typeface="Arial"/>
                <a:ea typeface="Arial"/>
                <a:cs typeface="Arial"/>
              </a:rPr>
              <a:t>ANTES</a:t>
            </a:r>
            <a:r>
              <a:rPr lang="es" sz="48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 de invertir tiempo, dinero y recursos en la creación de un producto o servicio comercializable. </a:t>
            </a:r>
          </a:p>
        </p:txBody>
      </p:sp>
      <p:sp>
        <p:nvSpPr>
          <p:cNvPr id="9" name="Prostokąt 8"/>
          <p:cNvSpPr/>
          <p:nvPr/>
        </p:nvSpPr>
        <p:spPr>
          <a:xfrm>
            <a:off x="190140" y="0"/>
            <a:ext cx="80772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4800" b="1" i="0" strike="noStrike" cap="none" spc="0" baseline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PRODUCTO MÍNIMO VIABLE</a:t>
            </a:r>
          </a:p>
        </p:txBody>
      </p:sp>
    </p:spTree>
    <p:extLst>
      <p:ext uri="{BB962C8B-B14F-4D97-AF65-F5344CB8AC3E}">
        <p14:creationId xmlns:p14="http://schemas.microsoft.com/office/powerpoint/2010/main" val="290923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  <p:cond evt="onBegin" delay="0">
                          <p:tn val="32"/>
                        </p:cond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5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3B8CD9B-EC9B-8D49-8CE1-8E6D1548E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53821" y="3729996"/>
            <a:ext cx="20476358" cy="9735153"/>
          </a:xfrm>
        </p:spPr>
        <p:txBody>
          <a:bodyPr>
            <a:normAutofit/>
          </a:bodyPr>
          <a:lstStyle/>
          <a:p>
            <a:endParaRPr lang="pl-PL" sz="4000"/>
          </a:p>
          <a:p>
            <a:endParaRPr lang="pl-PL" sz="400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7EFFE77-5292-8940-A0A5-B17BF4FF98AC}"/>
              </a:ext>
            </a:extLst>
          </p:cNvPr>
          <p:cNvSpPr/>
          <p:nvPr/>
        </p:nvSpPr>
        <p:spPr>
          <a:xfrm>
            <a:off x="1587758" y="2451740"/>
            <a:ext cx="21242179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es" sz="36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Crea un anuncio en </a:t>
            </a:r>
            <a:r>
              <a:rPr lang="es" sz="3600" b="1" i="0" strike="noStrike" cap="none" spc="0" baseline="0" dirty="0">
                <a:solidFill>
                  <a:srgbClr val="263A34"/>
                </a:solidFill>
                <a:effectLst/>
                <a:latin typeface="Agency FB"/>
                <a:ea typeface="Agency FB"/>
                <a:cs typeface="Agency FB"/>
              </a:rPr>
              <a:t>Facebook</a:t>
            </a:r>
            <a:r>
              <a:rPr lang="es" sz="3600" b="0" i="0" strike="noStrike" cap="none" spc="0" baseline="0" dirty="0">
                <a:solidFill>
                  <a:srgbClr val="263A34"/>
                </a:solidFill>
                <a:effectLst/>
                <a:latin typeface="Agency FB"/>
                <a:ea typeface="Agency FB"/>
                <a:cs typeface="Agency FB"/>
              </a:rPr>
              <a:t> o a través de </a:t>
            </a:r>
            <a:r>
              <a:rPr lang="es" sz="3600" b="1" i="0" strike="noStrike" cap="none" spc="0" baseline="0" dirty="0">
                <a:solidFill>
                  <a:srgbClr val="263A34"/>
                </a:solidFill>
                <a:effectLst/>
                <a:latin typeface="Agency FB"/>
                <a:ea typeface="Agency FB"/>
                <a:cs typeface="Agency FB"/>
              </a:rPr>
              <a:t>AdWords</a:t>
            </a:r>
            <a:r>
              <a:rPr lang="es" sz="3600" b="0" i="0" strike="noStrike" cap="none" spc="0" baseline="0" dirty="0">
                <a:solidFill>
                  <a:srgbClr val="263A34"/>
                </a:solidFill>
                <a:effectLst/>
                <a:latin typeface="Agency FB"/>
                <a:ea typeface="Agency FB"/>
                <a:cs typeface="Agency FB"/>
              </a:rPr>
              <a:t>.</a:t>
            </a:r>
            <a:endParaRPr lang="pl-PL" sz="3600" dirty="0">
              <a:solidFill>
                <a:srgbClr val="263A34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es" sz="3600" b="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En el anuncio se debe hacer referencia directa a la oferta.</a:t>
            </a:r>
            <a:endParaRPr lang="pl-PL" sz="3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es" sz="36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Redacta una descripción del producto: apariencia, funcionalidad, características, ventajas, precio, etc.</a:t>
            </a:r>
            <a:endParaRPr lang="pl-PL" sz="3600" dirty="0">
              <a:solidFill>
                <a:srgbClr val="263A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es" sz="3600" b="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Los interesados en comprar el producto tendrán que hacer clic en "Comprar", introducir su nombre, dirección de correo electrónico y número de teléfono. </a:t>
            </a:r>
            <a:endParaRPr lang="pl-PL" sz="3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es" sz="36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El siguiente paso que realiza el cliente es hacer clic en "Finalizar".</a:t>
            </a:r>
            <a:endParaRPr lang="pl-PL" sz="3600" dirty="0">
              <a:solidFill>
                <a:srgbClr val="263A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es" sz="3600" b="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Llegados a este punto, se le indica al cliente que el producto no está disponible/no hay existencias, pero que se le notificará cuando vuelva a estarlo, O que "debido a problemas técnicos no podemos finalizar el pedido, les informaremos en cuanto solucionemos el problema".</a:t>
            </a:r>
            <a:endParaRPr lang="pl-PL" sz="3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es" sz="3600" b="0" i="0" strike="noStrike" cap="none" spc="0" baseline="0" dirty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De este modo, sabrás cuántas personas quieren comprar tu producto.</a:t>
            </a:r>
          </a:p>
        </p:txBody>
      </p:sp>
      <p:sp>
        <p:nvSpPr>
          <p:cNvPr id="6" name="Shape 68">
            <a:extLst>
              <a:ext uri="{FF2B5EF4-FFF2-40B4-BE49-F238E27FC236}">
                <a16:creationId xmlns:a16="http://schemas.microsoft.com/office/drawing/2014/main" id="{03BE920B-5F3D-994E-B0C4-8C8955B85E7F}"/>
              </a:ext>
            </a:extLst>
          </p:cNvPr>
          <p:cNvSpPr/>
          <p:nvPr/>
        </p:nvSpPr>
        <p:spPr>
          <a:xfrm>
            <a:off x="634483" y="292833"/>
            <a:ext cx="22785353" cy="28039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s" sz="8800" b="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 </a:t>
            </a:r>
            <a:r>
              <a:rPr lang="es" sz="8800" i="0" strike="noStrike" cap="none" spc="0" baseline="0" dirty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Cómo crear un PMV con los mínimos recursos</a:t>
            </a:r>
            <a:endParaRPr sz="3600" dirty="0"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53F1433-9AF1-9B4E-AC2C-50A4BA8A3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820" y="9681108"/>
            <a:ext cx="8011273" cy="3696599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D0A7533C-1D9B-3B40-92EE-2BF587240C10}"/>
              </a:ext>
            </a:extLst>
          </p:cNvPr>
          <p:cNvSpPr/>
          <p:nvPr/>
        </p:nvSpPr>
        <p:spPr>
          <a:xfrm>
            <a:off x="10431255" y="10411177"/>
            <a:ext cx="12988580" cy="228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" sz="4800" b="0" i="0" strike="noStrike" cap="none" spc="0" baseline="0">
                <a:solidFill>
                  <a:srgbClr val="263A34"/>
                </a:solidFill>
                <a:effectLst/>
                <a:latin typeface="Arial"/>
                <a:ea typeface="Arial"/>
                <a:cs typeface="Arial"/>
              </a:rPr>
              <a:t>Así que, a pesar de que el producto puede no existir físicamente todavía, es necesario comprobar si hace falta en el mercado</a:t>
            </a:r>
          </a:p>
        </p:txBody>
      </p:sp>
      <p:sp>
        <p:nvSpPr>
          <p:cNvPr id="9" name="Prostokąt 8"/>
          <p:cNvSpPr/>
          <p:nvPr/>
        </p:nvSpPr>
        <p:spPr>
          <a:xfrm>
            <a:off x="190140" y="0"/>
            <a:ext cx="807720" cy="13716000"/>
          </a:xfrm>
          <a:prstGeom prst="rect">
            <a:avLst/>
          </a:prstGeom>
          <a:solidFill>
            <a:srgbClr val="84CAC5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" sz="4800" b="1" i="0" strike="noStrike" cap="none" spc="0" baseline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PRODUCTO MÍNIMO VIABLE</a:t>
            </a:r>
          </a:p>
        </p:txBody>
      </p:sp>
    </p:spTree>
    <p:extLst>
      <p:ext uri="{BB962C8B-B14F-4D97-AF65-F5344CB8AC3E}">
        <p14:creationId xmlns:p14="http://schemas.microsoft.com/office/powerpoint/2010/main" val="313242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  <p:cond evt="onBegin" delay="0">
                          <p:tn val="21"/>
                        </p:cond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  <p:cond evt="onBegin" delay="0">
                          <p:tn val="31"/>
                        </p:cond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  <p:cond evt="onBegin" delay="0">
                          <p:tn val="36"/>
                        </p:cond>
                      </p:stCondLst>
                      <p:childTnLst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  <p:cond evt="onBegin" delay="0">
                          <p:tn val="41"/>
                        </p:cond>
                      </p:stCondLst>
                      <p:childTnLst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6" grpId="0" uiExpand="1" build="p" animBg="1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sp>
        <p:nvSpPr>
          <p:cNvPr id="7" name="Shape 68">
            <a:extLst>
              <a:ext uri="{FF2B5EF4-FFF2-40B4-BE49-F238E27FC236}">
                <a16:creationId xmlns:a16="http://schemas.microsoft.com/office/drawing/2014/main" id="{7CDC6581-FBDF-9743-A7C5-7A844CDCB4CE}"/>
              </a:ext>
            </a:extLst>
          </p:cNvPr>
          <p:cNvSpPr/>
          <p:nvPr/>
        </p:nvSpPr>
        <p:spPr>
          <a:xfrm>
            <a:off x="6011958" y="5629275"/>
            <a:ext cx="10452257" cy="30003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="" xmlns:ma14="http://schemas.microsoft.com/office/mac/drawingml/2011/main" val="1"/>
            </a:ext>
          </a:extLst>
        </p:spPr>
        <p:txBody>
          <a:bodyPr lIns="38100" tIns="38100" rIns="38100" bIns="38100">
            <a:normAutofit/>
          </a:bodyPr>
          <a:lstStyle>
            <a:lvl1pPr algn="r">
              <a:lnSpc>
                <a:spcPct val="80000"/>
              </a:lnSpc>
              <a:defRPr sz="10000" b="1">
                <a:solidFill>
                  <a:srgbClr val="393941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/>
            <a:r>
              <a:rPr lang="es" sz="10000" b="1" i="0" strike="noStrike" cap="none" spc="0" baseline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PMV</a:t>
            </a:r>
          </a:p>
          <a:p>
            <a:pPr algn="ctr"/>
            <a:r>
              <a:rPr lang="es" sz="10000" b="1" i="0" strike="noStrike" cap="none" spc="0" baseline="0">
                <a:solidFill>
                  <a:srgbClr val="496F63"/>
                </a:solidFill>
                <a:effectLst/>
                <a:latin typeface="Arial"/>
                <a:ea typeface="Arial"/>
                <a:cs typeface="Arial"/>
              </a:rPr>
              <a:t>Estudio de caso</a:t>
            </a:r>
            <a:endParaRPr>
              <a:solidFill>
                <a:srgbClr val="496F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77319E37-5246-1C49-8C7A-518D9947D8B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568" y="762695"/>
            <a:ext cx="12294322" cy="1257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8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Mac OS X 10.16"/>
  <p:tag name="AS_RELEASE_DATE" val="2021.02.28"/>
  <p:tag name="AS_TITLE" val="Aspose.Slides for Java"/>
  <p:tag name="AS_VERSION" val="21.2"/>
</p:tagLst>
</file>

<file path=ppt/theme/theme1.xml><?xml version="1.0" encoding="utf-8"?>
<a:theme xmlns:a="http://schemas.openxmlformats.org/drawingml/2006/main" name="White">
  <a:themeElements>
    <a:clrScheme name="White">
      <a:dk1>
        <a:srgbClr val="AC9006"/>
      </a:dk1>
      <a:lt1>
        <a:srgbClr val="A6A7AC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Montserrat-Regular"/>
        <a:ea typeface="Montserrat-Regular"/>
        <a:cs typeface="Montserrat-Regular"/>
      </a:majorFont>
      <a:minorFont>
        <a:latin typeface="Montserrat-Regular"/>
        <a:ea typeface="Montserrat-Regular"/>
        <a:cs typeface="Montserrat-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127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just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300" b="0" i="0" u="none" strike="noStrike" cap="none" spc="0" normalizeH="0" baseline="0">
            <a:ln>
              <a:noFill/>
            </a:ln>
            <a:solidFill>
              <a:srgbClr val="A6A7AC"/>
            </a:solidFill>
            <a:effectLst/>
            <a:uFillTx/>
            <a:latin typeface="PT Sans"/>
            <a:ea typeface="PT Sans"/>
            <a:cs typeface="PT Sans"/>
            <a:sym typeface="PT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Montserrat-Regular"/>
        <a:ea typeface="Montserrat-Regular"/>
        <a:cs typeface="Montserrat-Regular"/>
      </a:majorFont>
      <a:minorFont>
        <a:latin typeface="Montserrat-Regular"/>
        <a:ea typeface="Montserrat-Regular"/>
        <a:cs typeface="Montserrat-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127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just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300" b="0" i="0" u="none" strike="noStrike" cap="none" spc="0" normalizeH="0" baseline="0">
            <a:ln>
              <a:noFill/>
            </a:ln>
            <a:solidFill>
              <a:srgbClr val="A6A7AC"/>
            </a:solidFill>
            <a:effectLst/>
            <a:uFillTx/>
            <a:latin typeface="PT Sans"/>
            <a:ea typeface="PT Sans"/>
            <a:cs typeface="PT Sans"/>
            <a:sym typeface="PT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E2B2E9F57E254297E8C520F6AB90CA" ma:contentTypeVersion="12" ma:contentTypeDescription="Create a new document." ma:contentTypeScope="" ma:versionID="3f009222ecc1b50588429d0ef9412405">
  <xsd:schema xmlns:xsd="http://www.w3.org/2001/XMLSchema" xmlns:xs="http://www.w3.org/2001/XMLSchema" xmlns:p="http://schemas.microsoft.com/office/2006/metadata/properties" xmlns:ns2="ab4fe050-19d9-48c3-b326-e65a64e40524" xmlns:ns3="6b3bd29d-add5-404f-a16a-9650d8295be1" targetNamespace="http://schemas.microsoft.com/office/2006/metadata/properties" ma:root="true" ma:fieldsID="fbf852c0455c59998d6fcd484772ef4d" ns2:_="" ns3:_="">
    <xsd:import namespace="ab4fe050-19d9-48c3-b326-e65a64e40524"/>
    <xsd:import namespace="6b3bd29d-add5-404f-a16a-9650d8295b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4fe050-19d9-48c3-b326-e65a64e405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3bd29d-add5-404f-a16a-9650d8295be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974F0D8-4BF0-4EBE-B876-1DC43B345D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4fe050-19d9-48c3-b326-e65a64e40524"/>
    <ds:schemaRef ds:uri="6b3bd29d-add5-404f-a16a-9650d8295b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B813C64-96A2-4EB5-8307-C08EF6B61E9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6b3bd29d-add5-404f-a16a-9650d8295be1"/>
    <ds:schemaRef ds:uri="ab4fe050-19d9-48c3-b326-e65a64e4052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AE9DB47-0FE8-433B-A5BA-A897E8E4AD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92917</TotalTime>
  <Words>2967</Words>
  <Application>Microsoft Office PowerPoint</Application>
  <PresentationFormat>Custom</PresentationFormat>
  <Paragraphs>285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Agency FB</vt:lpstr>
      <vt:lpstr>Aharoni</vt:lpstr>
      <vt:lpstr>Apple Chancery</vt:lpstr>
      <vt:lpstr>Arial</vt:lpstr>
      <vt:lpstr>Calibri</vt:lpstr>
      <vt:lpstr>Helvetica Light</vt:lpstr>
      <vt:lpstr>Helvetica Neue</vt:lpstr>
      <vt:lpstr>Montserrat-Regular</vt:lpstr>
      <vt:lpstr>Montserrat-SemiBold</vt:lpstr>
      <vt:lpstr>PT Sans</vt:lpstr>
      <vt:lpstr>Roboto Regular</vt:lpstr>
      <vt:lpstr>Times New Roman</vt:lpstr>
      <vt:lpstr>Wingdings</vt:lpstr>
      <vt:lpstr>White</vt:lpstr>
      <vt:lpstr>PowerPoint Presentation</vt:lpstr>
      <vt:lpstr>PowerPoint Presentation</vt:lpstr>
      <vt:lpstr>Paso 1 - crear un producto con funcionalidad mínima</vt:lpstr>
      <vt:lpstr>Paso 2 – medición de todos los datos</vt:lpstr>
      <vt:lpstr>Paso 3 - Aprende y mejora</vt:lpstr>
      <vt:lpstr>Vale. Pero, ¿para qué? ¿Por qué crear un producto con una funcionalidad mínima?</vt:lpstr>
      <vt:lpstr>Aplicación práctica del PMV</vt:lpstr>
      <vt:lpstr>PowerPoint Presentation</vt:lpstr>
      <vt:lpstr>PowerPoint Presentation</vt:lpstr>
      <vt:lpstr>¡Crea tu PMV con tu cuenta de Facebook o blogspot!   Algunos ejemplos: </vt:lpstr>
      <vt:lpstr>PowerPoint Presentation</vt:lpstr>
      <vt:lpstr>PowerPoint Presentation</vt:lpstr>
      <vt:lpstr>El proceso de experimentación LEAN -  el ciclo de repetición</vt:lpstr>
      <vt:lpstr>PowerPoint Presentation</vt:lpstr>
      <vt:lpstr>PowerPoint Presentation</vt:lpstr>
      <vt:lpstr>PowerPoint Presentation</vt:lpstr>
      <vt:lpstr>PowerPoint Presentation</vt:lpstr>
      <vt:lpstr>Cómo se comportan los clientes cuando estás y cuando no.</vt:lpstr>
      <vt:lpstr>PowerPoint Presentation</vt:lpstr>
      <vt:lpstr>Técnicas de ensayo y experimentación </vt:lpstr>
      <vt:lpstr>Técnicas de ensayo y experimentación </vt:lpstr>
      <vt:lpstr>Técnicas de ensayo y experimentación </vt:lpstr>
      <vt:lpstr>Técnicas de ensayo y experimentación </vt:lpstr>
      <vt:lpstr>Técnicas de ensayo y experimentación </vt:lpstr>
      <vt:lpstr>PowerPoint Presentation</vt:lpstr>
      <vt:lpstr>PowerPoint Presentation</vt:lpstr>
      <vt:lpstr>PowerPoint Presentation</vt:lpstr>
      <vt:lpstr>¿Qué debes preguntar durante la validación?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</dc:creator>
  <cp:lastModifiedBy>David Montgomery</cp:lastModifiedBy>
  <cp:revision>369</cp:revision>
  <dcterms:modified xsi:type="dcterms:W3CDTF">2022-04-05T11:48:49Z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0x01010082E2B2E9F57E254297E8C520F6AB90CA</vt:lpwstr>
  </property>
</Properties>
</file>