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4" r:id="rId6"/>
    <p:sldId id="296" r:id="rId7"/>
    <p:sldId id="275" r:id="rId8"/>
    <p:sldId id="258" r:id="rId9"/>
    <p:sldId id="262" r:id="rId10"/>
    <p:sldId id="263" r:id="rId11"/>
    <p:sldId id="288" r:id="rId12"/>
    <p:sldId id="289" r:id="rId13"/>
    <p:sldId id="290" r:id="rId14"/>
    <p:sldId id="291" r:id="rId15"/>
    <p:sldId id="260" r:id="rId16"/>
    <p:sldId id="264" r:id="rId17"/>
    <p:sldId id="261" r:id="rId18"/>
    <p:sldId id="300" r:id="rId19"/>
    <p:sldId id="297" r:id="rId20"/>
    <p:sldId id="299" r:id="rId21"/>
    <p:sldId id="293" r:id="rId22"/>
    <p:sldId id="294" r:id="rId23"/>
    <p:sldId id="295" r:id="rId24"/>
    <p:sldId id="298" r:id="rId25"/>
    <p:sldId id="269" r:id="rId26"/>
    <p:sldId id="267" r:id="rId27"/>
    <p:sldId id="287" r:id="rId28"/>
  </p:sldIdLst>
  <p:sldSz cx="24384000" cy="13716000"/>
  <p:notesSz cx="6858000" cy="9144000"/>
  <p:custDataLst>
    <p:tags r:id="rId30"/>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LOPEZ" initials="CL" lastIdx="19" clrIdx="0">
    <p:extLst>
      <p:ext uri="{19B8F6BF-5375-455C-9EA6-DF929625EA0E}">
        <p15:presenceInfo xmlns:p15="http://schemas.microsoft.com/office/powerpoint/2012/main" userId="f30ab2b58942d9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AA7BE-3D44-6F4B-3A03-225307551E7B}" v="15" dt="2020-09-14T08:06:26.311"/>
    <p1510:client id="{68541872-2B00-7CC1-EF02-4D054706A597}" v="86" dt="2020-09-14T07:30:23.678"/>
    <p1510:client id="{C1E981EB-A3A9-9070-479A-3CA420EC9898}" v="2" dt="2020-09-14T12:05:44.728"/>
  </p1510:revLst>
</p1510:revInfo>
</file>

<file path=ppt/tableStyles.xml><?xml version="1.0" encoding="utf-8"?>
<a:tblStyleLst xmlns:a="http://schemas.openxmlformats.org/drawingml/2006/main" def="{5940675A-B579-460E-94D1-54222C63F5DA}">
  <a:tblStyle styleId="{C7B018BB-80A7-4F77-B60F-C8B233D01FF8}" styleName="">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15"/>
    <p:restoredTop sz="96296" autoAdjust="0"/>
  </p:normalViewPr>
  <p:slideViewPr>
    <p:cSldViewPr snapToGrid="0" snapToObjects="1">
      <p:cViewPr varScale="1">
        <p:scale>
          <a:sx n="56" d="100"/>
          <a:sy n="56" d="100"/>
        </p:scale>
        <p:origin x="54" y="42"/>
      </p:cViewPr>
      <p:guideLst>
        <p:guide orient="horz" pos="4320"/>
        <p:guide pos="76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Tylżanowski" userId="S::roman.tylzanowski@usz.edu.pl::f783908e-515d-43cd-b5e3-de52c94bc53d" providerId="AD" clId="Web-{1EDAA7BE-3D44-6F4B-3A03-225307551E7B}"/>
    <pc:docChg chg="modSld">
      <pc:chgData name="Roman Tylżanowski" userId="S::roman.tylzanowski@usz.edu.pl::f783908e-515d-43cd-b5e3-de52c94bc53d" providerId="AD" clId="Web-{1EDAA7BE-3D44-6F4B-3A03-225307551E7B}" dt="2020-09-14T08:06:26.311" v="10" actId="1076"/>
      <pc:docMkLst>
        <pc:docMk/>
      </pc:docMkLst>
      <pc:sldChg chg="addSp modSp">
        <pc:chgData name="Roman Tylżanowski" userId="S::roman.tylzanowski@usz.edu.pl::f783908e-515d-43cd-b5e3-de52c94bc53d" providerId="AD" clId="Web-{1EDAA7BE-3D44-6F4B-3A03-225307551E7B}" dt="2020-09-14T08:05:54.874" v="6" actId="1076"/>
        <pc:sldMkLst>
          <pc:docMk/>
          <pc:sldMk cId="0" sldId="262"/>
        </pc:sldMkLst>
        <pc:picChg chg="add mod">
          <ac:chgData name="Roman Tylżanowski" userId="S::roman.tylzanowski@usz.edu.pl::f783908e-515d-43cd-b5e3-de52c94bc53d" providerId="AD" clId="Web-{1EDAA7BE-3D44-6F4B-3A03-225307551E7B}" dt="2020-09-14T08:05:54.874" v="6" actId="1076"/>
          <ac:picMkLst>
            <pc:docMk/>
            <pc:sldMk cId="0" sldId="262"/>
            <ac:picMk id="24" creationId="{E7A2D9A1-891F-4686-89EC-648774DF218E}"/>
          </ac:picMkLst>
        </pc:picChg>
      </pc:sldChg>
      <pc:sldChg chg="addSp modSp">
        <pc:chgData name="Roman Tylżanowski" userId="S::roman.tylzanowski@usz.edu.pl::f783908e-515d-43cd-b5e3-de52c94bc53d" providerId="AD" clId="Web-{1EDAA7BE-3D44-6F4B-3A03-225307551E7B}" dt="2020-09-14T08:05:40.124" v="4" actId="1076"/>
        <pc:sldMkLst>
          <pc:docMk/>
          <pc:sldMk cId="1964311492" sldId="275"/>
        </pc:sldMkLst>
        <pc:spChg chg="mod">
          <ac:chgData name="Roman Tylżanowski" userId="S::roman.tylzanowski@usz.edu.pl::f783908e-515d-43cd-b5e3-de52c94bc53d" providerId="AD" clId="Web-{1EDAA7BE-3D44-6F4B-3A03-225307551E7B}" dt="2020-09-14T08:05:34.171" v="3" actId="1076"/>
          <ac:spMkLst>
            <pc:docMk/>
            <pc:sldMk cId="1964311492" sldId="275"/>
            <ac:spMk id="2" creationId="{14150BDE-819D-4758-AD12-7C4C8746D3C3}"/>
          </ac:spMkLst>
        </pc:spChg>
        <pc:picChg chg="add mod">
          <ac:chgData name="Roman Tylżanowski" userId="S::roman.tylzanowski@usz.edu.pl::f783908e-515d-43cd-b5e3-de52c94bc53d" providerId="AD" clId="Web-{1EDAA7BE-3D44-6F4B-3A03-225307551E7B}" dt="2020-09-14T08:05:40.124" v="4" actId="1076"/>
          <ac:picMkLst>
            <pc:docMk/>
            <pc:sldMk cId="1964311492" sldId="275"/>
            <ac:picMk id="3" creationId="{8B124674-4CCE-4194-9073-A4F198F6F579}"/>
          </ac:picMkLst>
        </pc:picChg>
      </pc:sldChg>
      <pc:sldChg chg="addSp modSp">
        <pc:chgData name="Roman Tylżanowski" userId="S::roman.tylzanowski@usz.edu.pl::f783908e-515d-43cd-b5e3-de52c94bc53d" providerId="AD" clId="Web-{1EDAA7BE-3D44-6F4B-3A03-225307551E7B}" dt="2020-09-14T08:06:26.311" v="10" actId="1076"/>
        <pc:sldMkLst>
          <pc:docMk/>
          <pc:sldMk cId="3095130347" sldId="287"/>
        </pc:sldMkLst>
        <pc:picChg chg="add mod">
          <ac:chgData name="Roman Tylżanowski" userId="S::roman.tylzanowski@usz.edu.pl::f783908e-515d-43cd-b5e3-de52c94bc53d" providerId="AD" clId="Web-{1EDAA7BE-3D44-6F4B-3A03-225307551E7B}" dt="2020-09-14T08:06:26.311" v="10" actId="1076"/>
          <ac:picMkLst>
            <pc:docMk/>
            <pc:sldMk cId="3095130347" sldId="287"/>
            <ac:picMk id="2" creationId="{61816E43-C9EB-4ADE-8E47-0802A0E5C5CD}"/>
          </ac:picMkLst>
        </pc:picChg>
      </pc:sldChg>
      <pc:sldChg chg="addSp modSp">
        <pc:chgData name="Roman Tylżanowski" userId="S::roman.tylzanowski@usz.edu.pl::f783908e-515d-43cd-b5e3-de52c94bc53d" providerId="AD" clId="Web-{1EDAA7BE-3D44-6F4B-3A03-225307551E7B}" dt="2020-09-14T08:06:14.202" v="8" actId="1076"/>
        <pc:sldMkLst>
          <pc:docMk/>
          <pc:sldMk cId="3570102080" sldId="300"/>
        </pc:sldMkLst>
        <pc:picChg chg="add mod">
          <ac:chgData name="Roman Tylżanowski" userId="S::roman.tylzanowski@usz.edu.pl::f783908e-515d-43cd-b5e3-de52c94bc53d" providerId="AD" clId="Web-{1EDAA7BE-3D44-6F4B-3A03-225307551E7B}" dt="2020-09-14T08:06:14.202" v="8" actId="1076"/>
          <ac:picMkLst>
            <pc:docMk/>
            <pc:sldMk cId="3570102080" sldId="300"/>
            <ac:picMk id="2" creationId="{AA098C29-0047-42B1-B2CA-AFD7A3AAC7B9}"/>
          </ac:picMkLst>
        </pc:picChg>
      </pc:sldChg>
    </pc:docChg>
  </pc:docChgLst>
  <pc:docChgLst>
    <pc:chgData name="Roman Tylżanowski" userId="S::roman.tylzanowski@usz.edu.pl::f783908e-515d-43cd-b5e3-de52c94bc53d" providerId="AD" clId="Web-{68541872-2B00-7CC1-EF02-4D054706A597}"/>
    <pc:docChg chg="modSld">
      <pc:chgData name="Roman Tylżanowski" userId="S::roman.tylzanowski@usz.edu.pl::f783908e-515d-43cd-b5e3-de52c94bc53d" providerId="AD" clId="Web-{68541872-2B00-7CC1-EF02-4D054706A597}" dt="2020-09-14T07:30:23.678" v="78" actId="1076"/>
      <pc:docMkLst>
        <pc:docMk/>
      </pc:docMkLst>
      <pc:sldChg chg="modSp">
        <pc:chgData name="Roman Tylżanowski" userId="S::roman.tylzanowski@usz.edu.pl::f783908e-515d-43cd-b5e3-de52c94bc53d" providerId="AD" clId="Web-{68541872-2B00-7CC1-EF02-4D054706A597}" dt="2020-09-14T07:29:21.755" v="68" actId="14100"/>
        <pc:sldMkLst>
          <pc:docMk/>
          <pc:sldMk cId="0" sldId="260"/>
        </pc:sldMkLst>
        <pc:spChg chg="mod">
          <ac:chgData name="Roman Tylżanowski" userId="S::roman.tylzanowski@usz.edu.pl::f783908e-515d-43cd-b5e3-de52c94bc53d" providerId="AD" clId="Web-{68541872-2B00-7CC1-EF02-4D054706A597}" dt="2020-09-14T07:29:21.755" v="68" actId="14100"/>
          <ac:spMkLst>
            <pc:docMk/>
            <pc:sldMk cId="0" sldId="260"/>
            <ac:spMk id="88" creationId="{00000000-0000-0000-0000-000000000000}"/>
          </ac:spMkLst>
        </pc:spChg>
      </pc:sldChg>
      <pc:sldChg chg="modSp">
        <pc:chgData name="Roman Tylżanowski" userId="S::roman.tylzanowski@usz.edu.pl::f783908e-515d-43cd-b5e3-de52c94bc53d" providerId="AD" clId="Web-{68541872-2B00-7CC1-EF02-4D054706A597}" dt="2020-09-14T07:30:12.240" v="76" actId="1076"/>
        <pc:sldMkLst>
          <pc:docMk/>
          <pc:sldMk cId="0" sldId="262"/>
        </pc:sldMkLst>
        <pc:spChg chg="mod">
          <ac:chgData name="Roman Tylżanowski" userId="S::roman.tylzanowski@usz.edu.pl::f783908e-515d-43cd-b5e3-de52c94bc53d" providerId="AD" clId="Web-{68541872-2B00-7CC1-EF02-4D054706A597}" dt="2020-09-14T07:20:58.352" v="6" actId="20577"/>
          <ac:spMkLst>
            <pc:docMk/>
            <pc:sldMk cId="0" sldId="262"/>
            <ac:spMk id="16" creationId="{34E4DD38-FF4C-4EC2-9797-B77343AB54FE}"/>
          </ac:spMkLst>
        </pc:spChg>
        <pc:spChg chg="mod">
          <ac:chgData name="Roman Tylżanowski" userId="S::roman.tylzanowski@usz.edu.pl::f783908e-515d-43cd-b5e3-de52c94bc53d" providerId="AD" clId="Web-{68541872-2B00-7CC1-EF02-4D054706A597}" dt="2020-09-14T07:30:12.240" v="76" actId="1076"/>
          <ac:spMkLst>
            <pc:docMk/>
            <pc:sldMk cId="0" sldId="262"/>
            <ac:spMk id="22" creationId="{1F3299FC-2A22-4B1D-B276-ADE56935D05D}"/>
          </ac:spMkLst>
        </pc:spChg>
      </pc:sldChg>
      <pc:sldChg chg="modSp">
        <pc:chgData name="Roman Tylżanowski" userId="S::roman.tylzanowski@usz.edu.pl::f783908e-515d-43cd-b5e3-de52c94bc53d" providerId="AD" clId="Web-{68541872-2B00-7CC1-EF02-4D054706A597}" dt="2020-09-14T07:30:02.834" v="75" actId="1076"/>
        <pc:sldMkLst>
          <pc:docMk/>
          <pc:sldMk cId="0" sldId="263"/>
        </pc:sldMkLst>
        <pc:spChg chg="mod">
          <ac:chgData name="Roman Tylżanowski" userId="S::roman.tylzanowski@usz.edu.pl::f783908e-515d-43cd-b5e3-de52c94bc53d" providerId="AD" clId="Web-{68541872-2B00-7CC1-EF02-4D054706A597}" dt="2020-09-14T07:30:02.834" v="75" actId="1076"/>
          <ac:spMkLst>
            <pc:docMk/>
            <pc:sldMk cId="0" sldId="263"/>
            <ac:spMk id="14" creationId="{0AD106E4-3DD6-4A20-B5DD-9630790D60CC}"/>
          </ac:spMkLst>
        </pc:spChg>
      </pc:sldChg>
      <pc:sldChg chg="modSp">
        <pc:chgData name="Roman Tylżanowski" userId="S::roman.tylzanowski@usz.edu.pl::f783908e-515d-43cd-b5e3-de52c94bc53d" providerId="AD" clId="Web-{68541872-2B00-7CC1-EF02-4D054706A597}" dt="2020-09-14T07:28:10.691" v="64" actId="1076"/>
        <pc:sldMkLst>
          <pc:docMk/>
          <pc:sldMk cId="0" sldId="267"/>
        </pc:sldMkLst>
        <pc:picChg chg="mod">
          <ac:chgData name="Roman Tylżanowski" userId="S::roman.tylzanowski@usz.edu.pl::f783908e-515d-43cd-b5e3-de52c94bc53d" providerId="AD" clId="Web-{68541872-2B00-7CC1-EF02-4D054706A597}" dt="2020-09-14T07:28:10.691" v="64" actId="1076"/>
          <ac:picMkLst>
            <pc:docMk/>
            <pc:sldMk cId="0" sldId="267"/>
            <ac:picMk id="3" creationId="{AE0282B9-D2A2-4C1E-9193-B666B04ABE68}"/>
          </ac:picMkLst>
        </pc:picChg>
      </pc:sldChg>
      <pc:sldChg chg="modSp">
        <pc:chgData name="Roman Tylżanowski" userId="S::roman.tylzanowski@usz.edu.pl::f783908e-515d-43cd-b5e3-de52c94bc53d" providerId="AD" clId="Web-{68541872-2B00-7CC1-EF02-4D054706A597}" dt="2020-09-14T07:28:45.582" v="66" actId="1076"/>
        <pc:sldMkLst>
          <pc:docMk/>
          <pc:sldMk cId="0" sldId="269"/>
        </pc:sldMkLst>
        <pc:spChg chg="mod">
          <ac:chgData name="Roman Tylżanowski" userId="S::roman.tylzanowski@usz.edu.pl::f783908e-515d-43cd-b5e3-de52c94bc53d" providerId="AD" clId="Web-{68541872-2B00-7CC1-EF02-4D054706A597}" dt="2020-09-14T07:28:45.582" v="66" actId="1076"/>
          <ac:spMkLst>
            <pc:docMk/>
            <pc:sldMk cId="0" sldId="269"/>
            <ac:spMk id="291" creationId="{00000000-0000-0000-0000-000000000000}"/>
          </ac:spMkLst>
        </pc:spChg>
      </pc:sldChg>
      <pc:sldChg chg="modSp">
        <pc:chgData name="Roman Tylżanowski" userId="S::roman.tylzanowski@usz.edu.pl::f783908e-515d-43cd-b5e3-de52c94bc53d" providerId="AD" clId="Web-{68541872-2B00-7CC1-EF02-4D054706A597}" dt="2020-09-14T07:30:23.678" v="78" actId="1076"/>
        <pc:sldMkLst>
          <pc:docMk/>
          <pc:sldMk cId="1964311492" sldId="275"/>
        </pc:sldMkLst>
        <pc:spChg chg="mod">
          <ac:chgData name="Roman Tylżanowski" userId="S::roman.tylzanowski@usz.edu.pl::f783908e-515d-43cd-b5e3-de52c94bc53d" providerId="AD" clId="Web-{68541872-2B00-7CC1-EF02-4D054706A597}" dt="2020-09-14T07:30:21.522" v="77" actId="1076"/>
          <ac:spMkLst>
            <pc:docMk/>
            <pc:sldMk cId="1964311492" sldId="275"/>
            <ac:spMk id="2" creationId="{14150BDE-819D-4758-AD12-7C4C8746D3C3}"/>
          </ac:spMkLst>
        </pc:spChg>
        <pc:spChg chg="mod">
          <ac:chgData name="Roman Tylżanowski" userId="S::roman.tylzanowski@usz.edu.pl::f783908e-515d-43cd-b5e3-de52c94bc53d" providerId="AD" clId="Web-{68541872-2B00-7CC1-EF02-4D054706A597}" dt="2020-09-14T07:20:36.164" v="2" actId="20577"/>
          <ac:spMkLst>
            <pc:docMk/>
            <pc:sldMk cId="1964311492" sldId="275"/>
            <ac:spMk id="6" creationId="{D9CC8499-9999-41EA-BD3F-66767689BBCC}"/>
          </ac:spMkLst>
        </pc:spChg>
        <pc:spChg chg="mod">
          <ac:chgData name="Roman Tylżanowski" userId="S::roman.tylzanowski@usz.edu.pl::f783908e-515d-43cd-b5e3-de52c94bc53d" providerId="AD" clId="Web-{68541872-2B00-7CC1-EF02-4D054706A597}" dt="2020-09-14T07:30:23.678" v="78" actId="1076"/>
          <ac:spMkLst>
            <pc:docMk/>
            <pc:sldMk cId="1964311492" sldId="275"/>
            <ac:spMk id="9" creationId="{C44DBB15-D910-42CD-BB4B-EC0B9FC5E673}"/>
          </ac:spMkLst>
        </pc:spChg>
      </pc:sldChg>
      <pc:sldChg chg="modSp">
        <pc:chgData name="Roman Tylżanowski" userId="S::roman.tylzanowski@usz.edu.pl::f783908e-515d-43cd-b5e3-de52c94bc53d" providerId="AD" clId="Web-{68541872-2B00-7CC1-EF02-4D054706A597}" dt="2020-09-14T07:27:49.924" v="59" actId="20577"/>
        <pc:sldMkLst>
          <pc:docMk/>
          <pc:sldMk cId="3095130347" sldId="287"/>
        </pc:sldMkLst>
        <pc:spChg chg="mod">
          <ac:chgData name="Roman Tylżanowski" userId="S::roman.tylzanowski@usz.edu.pl::f783908e-515d-43cd-b5e3-de52c94bc53d" providerId="AD" clId="Web-{68541872-2B00-7CC1-EF02-4D054706A597}" dt="2020-09-14T07:27:49.924" v="59" actId="20577"/>
          <ac:spMkLst>
            <pc:docMk/>
            <pc:sldMk cId="3095130347" sldId="287"/>
            <ac:spMk id="10" creationId="{439C10DC-9632-49FD-897D-0022C00B96B0}"/>
          </ac:spMkLst>
        </pc:spChg>
      </pc:sldChg>
      <pc:sldChg chg="modSp">
        <pc:chgData name="Roman Tylżanowski" userId="S::roman.tylzanowski@usz.edu.pl::f783908e-515d-43cd-b5e3-de52c94bc53d" providerId="AD" clId="Web-{68541872-2B00-7CC1-EF02-4D054706A597}" dt="2020-09-14T07:29:56.271" v="74" actId="1076"/>
        <pc:sldMkLst>
          <pc:docMk/>
          <pc:sldMk cId="3298886258" sldId="288"/>
        </pc:sldMkLst>
        <pc:spChg chg="mod">
          <ac:chgData name="Roman Tylżanowski" userId="S::roman.tylzanowski@usz.edu.pl::f783908e-515d-43cd-b5e3-de52c94bc53d" providerId="AD" clId="Web-{68541872-2B00-7CC1-EF02-4D054706A597}" dt="2020-09-14T07:29:56.271" v="74" actId="1076"/>
          <ac:spMkLst>
            <pc:docMk/>
            <pc:sldMk cId="3298886258" sldId="288"/>
            <ac:spMk id="19" creationId="{5990631B-7AAB-4106-A004-89AA8766A95D}"/>
          </ac:spMkLst>
        </pc:spChg>
      </pc:sldChg>
      <pc:sldChg chg="modSp">
        <pc:chgData name="Roman Tylżanowski" userId="S::roman.tylzanowski@usz.edu.pl::f783908e-515d-43cd-b5e3-de52c94bc53d" providerId="AD" clId="Web-{68541872-2B00-7CC1-EF02-4D054706A597}" dt="2020-09-14T07:29:50.709" v="73" actId="1076"/>
        <pc:sldMkLst>
          <pc:docMk/>
          <pc:sldMk cId="501712166" sldId="289"/>
        </pc:sldMkLst>
        <pc:spChg chg="mod">
          <ac:chgData name="Roman Tylżanowski" userId="S::roman.tylzanowski@usz.edu.pl::f783908e-515d-43cd-b5e3-de52c94bc53d" providerId="AD" clId="Web-{68541872-2B00-7CC1-EF02-4D054706A597}" dt="2020-09-14T07:29:50.709" v="73" actId="1076"/>
          <ac:spMkLst>
            <pc:docMk/>
            <pc:sldMk cId="501712166" sldId="289"/>
            <ac:spMk id="13" creationId="{9EF31CF5-AC40-4F6C-87B1-051D1E736D44}"/>
          </ac:spMkLst>
        </pc:spChg>
      </pc:sldChg>
      <pc:sldChg chg="modSp">
        <pc:chgData name="Roman Tylżanowski" userId="S::roman.tylzanowski@usz.edu.pl::f783908e-515d-43cd-b5e3-de52c94bc53d" providerId="AD" clId="Web-{68541872-2B00-7CC1-EF02-4D054706A597}" dt="2020-09-14T07:29:43.724" v="72" actId="1076"/>
        <pc:sldMkLst>
          <pc:docMk/>
          <pc:sldMk cId="3199166441" sldId="290"/>
        </pc:sldMkLst>
        <pc:spChg chg="mod">
          <ac:chgData name="Roman Tylżanowski" userId="S::roman.tylzanowski@usz.edu.pl::f783908e-515d-43cd-b5e3-de52c94bc53d" providerId="AD" clId="Web-{68541872-2B00-7CC1-EF02-4D054706A597}" dt="2020-09-14T07:29:43.724" v="72" actId="1076"/>
          <ac:spMkLst>
            <pc:docMk/>
            <pc:sldMk cId="3199166441" sldId="290"/>
            <ac:spMk id="12" creationId="{A5AA5145-3692-4FAE-9C29-1A7B43DD1102}"/>
          </ac:spMkLst>
        </pc:spChg>
      </pc:sldChg>
      <pc:sldChg chg="modSp">
        <pc:chgData name="Roman Tylżanowski" userId="S::roman.tylzanowski@usz.edu.pl::f783908e-515d-43cd-b5e3-de52c94bc53d" providerId="AD" clId="Web-{68541872-2B00-7CC1-EF02-4D054706A597}" dt="2020-09-14T07:29:36.490" v="71" actId="1076"/>
        <pc:sldMkLst>
          <pc:docMk/>
          <pc:sldMk cId="626013186" sldId="291"/>
        </pc:sldMkLst>
        <pc:spChg chg="mod">
          <ac:chgData name="Roman Tylżanowski" userId="S::roman.tylzanowski@usz.edu.pl::f783908e-515d-43cd-b5e3-de52c94bc53d" providerId="AD" clId="Web-{68541872-2B00-7CC1-EF02-4D054706A597}" dt="2020-09-14T07:29:30.052" v="69" actId="1076"/>
          <ac:spMkLst>
            <pc:docMk/>
            <pc:sldMk cId="626013186" sldId="291"/>
            <ac:spMk id="6" creationId="{04192485-6F35-4589-8F9F-381C9B10F7D9}"/>
          </ac:spMkLst>
        </pc:spChg>
        <pc:spChg chg="mod">
          <ac:chgData name="Roman Tylżanowski" userId="S::roman.tylzanowski@usz.edu.pl::f783908e-515d-43cd-b5e3-de52c94bc53d" providerId="AD" clId="Web-{68541872-2B00-7CC1-EF02-4D054706A597}" dt="2020-09-14T07:29:36.490" v="71" actId="1076"/>
          <ac:spMkLst>
            <pc:docMk/>
            <pc:sldMk cId="626013186" sldId="291"/>
            <ac:spMk id="14" creationId="{8E1C28BB-49F6-45FB-B7F8-841AFB88A34B}"/>
          </ac:spMkLst>
        </pc:spChg>
        <pc:picChg chg="mod">
          <ac:chgData name="Roman Tylżanowski" userId="S::roman.tylzanowski@usz.edu.pl::f783908e-515d-43cd-b5e3-de52c94bc53d" providerId="AD" clId="Web-{68541872-2B00-7CC1-EF02-4D054706A597}" dt="2020-09-14T07:29:32.693" v="70" actId="1076"/>
          <ac:picMkLst>
            <pc:docMk/>
            <pc:sldMk cId="626013186" sldId="291"/>
            <ac:picMk id="8" creationId="{0C7A30CF-436E-40E8-B35D-E2FBF1C33105}"/>
          </ac:picMkLst>
        </pc:picChg>
      </pc:sldChg>
      <pc:sldChg chg="addSp delSp modSp">
        <pc:chgData name="Roman Tylżanowski" userId="S::roman.tylzanowski@usz.edu.pl::f783908e-515d-43cd-b5e3-de52c94bc53d" providerId="AD" clId="Web-{68541872-2B00-7CC1-EF02-4D054706A597}" dt="2020-09-14T07:23:16.808" v="19" actId="1076"/>
        <pc:sldMkLst>
          <pc:docMk/>
          <pc:sldMk cId="4061197624" sldId="293"/>
        </pc:sldMkLst>
        <pc:picChg chg="add mod">
          <ac:chgData name="Roman Tylżanowski" userId="S::roman.tylzanowski@usz.edu.pl::f783908e-515d-43cd-b5e3-de52c94bc53d" providerId="AD" clId="Web-{68541872-2B00-7CC1-EF02-4D054706A597}" dt="2020-09-14T07:23:16.808" v="19" actId="1076"/>
          <ac:picMkLst>
            <pc:docMk/>
            <pc:sldMk cId="4061197624" sldId="293"/>
            <ac:picMk id="3" creationId="{FE5860BC-2E22-4039-8AD0-E5BFCDDBF8F0}"/>
          </ac:picMkLst>
        </pc:picChg>
        <pc:picChg chg="del">
          <ac:chgData name="Roman Tylżanowski" userId="S::roman.tylzanowski@usz.edu.pl::f783908e-515d-43cd-b5e3-de52c94bc53d" providerId="AD" clId="Web-{68541872-2B00-7CC1-EF02-4D054706A597}" dt="2020-09-14T07:21:52.228" v="12"/>
          <ac:picMkLst>
            <pc:docMk/>
            <pc:sldMk cId="4061197624" sldId="293"/>
            <ac:picMk id="9" creationId="{F44894A1-7340-429F-BFC3-A7DDEA92283C}"/>
          </ac:picMkLst>
        </pc:picChg>
      </pc:sldChg>
      <pc:sldChg chg="addSp delSp modSp">
        <pc:chgData name="Roman Tylżanowski" userId="S::roman.tylzanowski@usz.edu.pl::f783908e-515d-43cd-b5e3-de52c94bc53d" providerId="AD" clId="Web-{68541872-2B00-7CC1-EF02-4D054706A597}" dt="2020-09-14T07:26:26.344" v="44" actId="1076"/>
        <pc:sldMkLst>
          <pc:docMk/>
          <pc:sldMk cId="2102799258" sldId="294"/>
        </pc:sldMkLst>
        <pc:picChg chg="add del mod">
          <ac:chgData name="Roman Tylżanowski" userId="S::roman.tylzanowski@usz.edu.pl::f783908e-515d-43cd-b5e3-de52c94bc53d" providerId="AD" clId="Web-{68541872-2B00-7CC1-EF02-4D054706A597}" dt="2020-09-14T07:23:43.434" v="24"/>
          <ac:picMkLst>
            <pc:docMk/>
            <pc:sldMk cId="2102799258" sldId="294"/>
            <ac:picMk id="3" creationId="{D0F77DAF-EF6B-4F8A-85B8-E9223C3CD558}"/>
          </ac:picMkLst>
        </pc:picChg>
        <pc:picChg chg="del">
          <ac:chgData name="Roman Tylżanowski" userId="S::roman.tylzanowski@usz.edu.pl::f783908e-515d-43cd-b5e3-de52c94bc53d" providerId="AD" clId="Web-{68541872-2B00-7CC1-EF02-4D054706A597}" dt="2020-09-14T07:23:20.762" v="20"/>
          <ac:picMkLst>
            <pc:docMk/>
            <pc:sldMk cId="2102799258" sldId="294"/>
            <ac:picMk id="4" creationId="{377DF80F-D3DC-49A2-B785-5CE5D07C6E20}"/>
          </ac:picMkLst>
        </pc:picChg>
        <pc:picChg chg="add del mod">
          <ac:chgData name="Roman Tylżanowski" userId="S::roman.tylzanowski@usz.edu.pl::f783908e-515d-43cd-b5e3-de52c94bc53d" providerId="AD" clId="Web-{68541872-2B00-7CC1-EF02-4D054706A597}" dt="2020-09-14T07:25:46.281" v="33"/>
          <ac:picMkLst>
            <pc:docMk/>
            <pc:sldMk cId="2102799258" sldId="294"/>
            <ac:picMk id="6" creationId="{21F5499A-D0E9-4660-ABF4-A0EA67EBA8DF}"/>
          </ac:picMkLst>
        </pc:picChg>
        <pc:picChg chg="add mod">
          <ac:chgData name="Roman Tylżanowski" userId="S::roman.tylzanowski@usz.edu.pl::f783908e-515d-43cd-b5e3-de52c94bc53d" providerId="AD" clId="Web-{68541872-2B00-7CC1-EF02-4D054706A597}" dt="2020-09-14T07:25:58.719" v="39" actId="1076"/>
          <ac:picMkLst>
            <pc:docMk/>
            <pc:sldMk cId="2102799258" sldId="294"/>
            <ac:picMk id="7" creationId="{E5077C3C-515C-420B-92D1-B425307A4E61}"/>
          </ac:picMkLst>
        </pc:picChg>
        <pc:picChg chg="del">
          <ac:chgData name="Roman Tylżanowski" userId="S::roman.tylzanowski@usz.edu.pl::f783908e-515d-43cd-b5e3-de52c94bc53d" providerId="AD" clId="Web-{68541872-2B00-7CC1-EF02-4D054706A597}" dt="2020-09-14T07:23:22.902" v="21"/>
          <ac:picMkLst>
            <pc:docMk/>
            <pc:sldMk cId="2102799258" sldId="294"/>
            <ac:picMk id="8" creationId="{C95E7E5A-1D2D-4DAA-9093-14BCAEF8F5A7}"/>
          </ac:picMkLst>
        </pc:picChg>
        <pc:picChg chg="add mod">
          <ac:chgData name="Roman Tylżanowski" userId="S::roman.tylzanowski@usz.edu.pl::f783908e-515d-43cd-b5e3-de52c94bc53d" providerId="AD" clId="Web-{68541872-2B00-7CC1-EF02-4D054706A597}" dt="2020-09-14T07:26:26.344" v="44" actId="1076"/>
          <ac:picMkLst>
            <pc:docMk/>
            <pc:sldMk cId="2102799258" sldId="294"/>
            <ac:picMk id="9" creationId="{62E4D47B-6F5E-4F33-8533-8E474AB2CCE0}"/>
          </ac:picMkLst>
        </pc:picChg>
      </pc:sldChg>
      <pc:sldChg chg="addSp delSp modSp">
        <pc:chgData name="Roman Tylżanowski" userId="S::roman.tylzanowski@usz.edu.pl::f783908e-515d-43cd-b5e3-de52c94bc53d" providerId="AD" clId="Web-{68541872-2B00-7CC1-EF02-4D054706A597}" dt="2020-09-14T07:27:13.267" v="56" actId="1076"/>
        <pc:sldMkLst>
          <pc:docMk/>
          <pc:sldMk cId="3647725239" sldId="295"/>
        </pc:sldMkLst>
        <pc:picChg chg="add mod">
          <ac:chgData name="Roman Tylżanowski" userId="S::roman.tylzanowski@usz.edu.pl::f783908e-515d-43cd-b5e3-de52c94bc53d" providerId="AD" clId="Web-{68541872-2B00-7CC1-EF02-4D054706A597}" dt="2020-09-14T07:26:51.470" v="49" actId="1076"/>
          <ac:picMkLst>
            <pc:docMk/>
            <pc:sldMk cId="3647725239" sldId="295"/>
            <ac:picMk id="3" creationId="{212DDDC6-FC8F-46BF-A412-B080A260CCBE}"/>
          </ac:picMkLst>
        </pc:picChg>
        <pc:picChg chg="add mod">
          <ac:chgData name="Roman Tylżanowski" userId="S::roman.tylzanowski@usz.edu.pl::f783908e-515d-43cd-b5e3-de52c94bc53d" providerId="AD" clId="Web-{68541872-2B00-7CC1-EF02-4D054706A597}" dt="2020-09-14T07:27:13.267" v="56" actId="1076"/>
          <ac:picMkLst>
            <pc:docMk/>
            <pc:sldMk cId="3647725239" sldId="295"/>
            <ac:picMk id="4" creationId="{68F4E1E1-F78C-4588-95AD-12BE072DED69}"/>
          </ac:picMkLst>
        </pc:picChg>
        <pc:picChg chg="del">
          <ac:chgData name="Roman Tylżanowski" userId="S::roman.tylzanowski@usz.edu.pl::f783908e-515d-43cd-b5e3-de52c94bc53d" providerId="AD" clId="Web-{68541872-2B00-7CC1-EF02-4D054706A597}" dt="2020-09-14T07:26:33.735" v="45"/>
          <ac:picMkLst>
            <pc:docMk/>
            <pc:sldMk cId="3647725239" sldId="295"/>
            <ac:picMk id="6" creationId="{EF3FD823-BDB7-4BAF-922C-DDCA62E2EA6B}"/>
          </ac:picMkLst>
        </pc:picChg>
        <pc:picChg chg="del">
          <ac:chgData name="Roman Tylżanowski" userId="S::roman.tylzanowski@usz.edu.pl::f783908e-515d-43cd-b5e3-de52c94bc53d" providerId="AD" clId="Web-{68541872-2B00-7CC1-EF02-4D054706A597}" dt="2020-09-14T07:26:52.689" v="50"/>
          <ac:picMkLst>
            <pc:docMk/>
            <pc:sldMk cId="3647725239" sldId="295"/>
            <ac:picMk id="9" creationId="{33D64175-6066-43CE-BEC3-1E2D678AFE5A}"/>
          </ac:picMkLst>
        </pc:picChg>
      </pc:sldChg>
      <pc:sldChg chg="modSp">
        <pc:chgData name="Roman Tylżanowski" userId="S::roman.tylzanowski@usz.edu.pl::f783908e-515d-43cd-b5e3-de52c94bc53d" providerId="AD" clId="Web-{68541872-2B00-7CC1-EF02-4D054706A597}" dt="2020-09-14T07:29:02.036" v="67" actId="1076"/>
        <pc:sldMkLst>
          <pc:docMk/>
          <pc:sldMk cId="2593410092" sldId="297"/>
        </pc:sldMkLst>
        <pc:spChg chg="mod">
          <ac:chgData name="Roman Tylżanowski" userId="S::roman.tylzanowski@usz.edu.pl::f783908e-515d-43cd-b5e3-de52c94bc53d" providerId="AD" clId="Web-{68541872-2B00-7CC1-EF02-4D054706A597}" dt="2020-09-14T07:29:02.036" v="67" actId="1076"/>
          <ac:spMkLst>
            <pc:docMk/>
            <pc:sldMk cId="2593410092" sldId="297"/>
            <ac:spMk id="16" creationId="{F0577DCD-D21D-4E77-AED6-C2707B1D21C7}"/>
          </ac:spMkLst>
        </pc:spChg>
      </pc:sldChg>
      <pc:sldChg chg="modSp">
        <pc:chgData name="Roman Tylżanowski" userId="S::roman.tylzanowski@usz.edu.pl::f783908e-515d-43cd-b5e3-de52c94bc53d" providerId="AD" clId="Web-{68541872-2B00-7CC1-EF02-4D054706A597}" dt="2020-09-14T07:28:31.175" v="65" actId="1076"/>
        <pc:sldMkLst>
          <pc:docMk/>
          <pc:sldMk cId="138241338" sldId="298"/>
        </pc:sldMkLst>
        <pc:spChg chg="mod">
          <ac:chgData name="Roman Tylżanowski" userId="S::roman.tylzanowski@usz.edu.pl::f783908e-515d-43cd-b5e3-de52c94bc53d" providerId="AD" clId="Web-{68541872-2B00-7CC1-EF02-4D054706A597}" dt="2020-09-14T07:28:31.175" v="65" actId="1076"/>
          <ac:spMkLst>
            <pc:docMk/>
            <pc:sldMk cId="138241338" sldId="298"/>
            <ac:spMk id="16" creationId="{F0577DCD-D21D-4E77-AED6-C2707B1D21C7}"/>
          </ac:spMkLst>
        </pc:spChg>
      </pc:sldChg>
      <pc:sldChg chg="modSp">
        <pc:chgData name="Roman Tylżanowski" userId="S::roman.tylzanowski@usz.edu.pl::f783908e-515d-43cd-b5e3-de52c94bc53d" providerId="AD" clId="Web-{68541872-2B00-7CC1-EF02-4D054706A597}" dt="2020-09-14T07:21:38.103" v="10" actId="20577"/>
        <pc:sldMkLst>
          <pc:docMk/>
          <pc:sldMk cId="3570102080" sldId="300"/>
        </pc:sldMkLst>
        <pc:spChg chg="mod">
          <ac:chgData name="Roman Tylżanowski" userId="S::roman.tylzanowski@usz.edu.pl::f783908e-515d-43cd-b5e3-de52c94bc53d" providerId="AD" clId="Web-{68541872-2B00-7CC1-EF02-4D054706A597}" dt="2020-09-14T07:21:38.103" v="10" actId="20577"/>
          <ac:spMkLst>
            <pc:docMk/>
            <pc:sldMk cId="3570102080" sldId="300"/>
            <ac:spMk id="7" creationId="{388AFD81-31AA-45ED-89D4-E194085279C4}"/>
          </ac:spMkLst>
        </pc:spChg>
      </pc:sldChg>
    </pc:docChg>
  </pc:docChgLst>
  <pc:docChgLst>
    <pc:chgData name="Roman Tylżanowski" userId="S::roman.tylzanowski@usz.edu.pl::f783908e-515d-43cd-b5e3-de52c94bc53d" providerId="AD" clId="Web-{C1E981EB-A3A9-9070-479A-3CA420EC9898}"/>
    <pc:docChg chg="modSld sldOrd">
      <pc:chgData name="Roman Tylżanowski" userId="S::roman.tylzanowski@usz.edu.pl::f783908e-515d-43cd-b5e3-de52c94bc53d" providerId="AD" clId="Web-{C1E981EB-A3A9-9070-479A-3CA420EC9898}" dt="2020-09-14T12:05:44.728" v="22"/>
      <pc:docMkLst>
        <pc:docMk/>
      </pc:docMkLst>
      <pc:sldChg chg="modNotes">
        <pc:chgData name="Roman Tylżanowski" userId="S::roman.tylzanowski@usz.edu.pl::f783908e-515d-43cd-b5e3-de52c94bc53d" providerId="AD" clId="Web-{C1E981EB-A3A9-9070-479A-3CA420EC9898}" dt="2020-09-14T12:04:33.397" v="2"/>
        <pc:sldMkLst>
          <pc:docMk/>
          <pc:sldMk cId="0" sldId="258"/>
        </pc:sldMkLst>
      </pc:sldChg>
      <pc:sldChg chg="modNotes">
        <pc:chgData name="Roman Tylżanowski" userId="S::roman.tylzanowski@usz.edu.pl::f783908e-515d-43cd-b5e3-de52c94bc53d" providerId="AD" clId="Web-{C1E981EB-A3A9-9070-479A-3CA420EC9898}" dt="2020-09-14T12:05:22.462" v="19"/>
        <pc:sldMkLst>
          <pc:docMk/>
          <pc:sldMk cId="0" sldId="259"/>
        </pc:sldMkLst>
      </pc:sldChg>
      <pc:sldChg chg="modNotes">
        <pc:chgData name="Roman Tylżanowski" userId="S::roman.tylzanowski@usz.edu.pl::f783908e-515d-43cd-b5e3-de52c94bc53d" providerId="AD" clId="Web-{C1E981EB-A3A9-9070-479A-3CA420EC9898}" dt="2020-09-14T12:04:58.961" v="10"/>
        <pc:sldMkLst>
          <pc:docMk/>
          <pc:sldMk cId="0" sldId="261"/>
        </pc:sldMkLst>
      </pc:sldChg>
      <pc:sldChg chg="modNotes">
        <pc:chgData name="Roman Tylżanowski" userId="S::roman.tylzanowski@usz.edu.pl::f783908e-515d-43cd-b5e3-de52c94bc53d" providerId="AD" clId="Web-{C1E981EB-A3A9-9070-479A-3CA420EC9898}" dt="2020-09-14T12:04:36.241" v="3"/>
        <pc:sldMkLst>
          <pc:docMk/>
          <pc:sldMk cId="0" sldId="262"/>
        </pc:sldMkLst>
      </pc:sldChg>
      <pc:sldChg chg="modNotes">
        <pc:chgData name="Roman Tylżanowski" userId="S::roman.tylzanowski@usz.edu.pl::f783908e-515d-43cd-b5e3-de52c94bc53d" providerId="AD" clId="Web-{C1E981EB-A3A9-9070-479A-3CA420EC9898}" dt="2020-09-14T12:04:39.366" v="4"/>
        <pc:sldMkLst>
          <pc:docMk/>
          <pc:sldMk cId="0" sldId="263"/>
        </pc:sldMkLst>
      </pc:sldChg>
      <pc:sldChg chg="modNotes">
        <pc:chgData name="Roman Tylżanowski" userId="S::roman.tylzanowski@usz.edu.pl::f783908e-515d-43cd-b5e3-de52c94bc53d" providerId="AD" clId="Web-{C1E981EB-A3A9-9070-479A-3CA420EC9898}" dt="2020-09-14T12:04:55.211" v="9"/>
        <pc:sldMkLst>
          <pc:docMk/>
          <pc:sldMk cId="0" sldId="264"/>
        </pc:sldMkLst>
      </pc:sldChg>
      <pc:sldChg chg="ord modNotes">
        <pc:chgData name="Roman Tylżanowski" userId="S::roman.tylzanowski@usz.edu.pl::f783908e-515d-43cd-b5e3-de52c94bc53d" providerId="AD" clId="Web-{C1E981EB-A3A9-9070-479A-3CA420EC9898}" dt="2020-09-14T12:05:44.728" v="22"/>
        <pc:sldMkLst>
          <pc:docMk/>
          <pc:sldMk cId="0" sldId="267"/>
        </pc:sldMkLst>
      </pc:sldChg>
      <pc:sldChg chg="modNotes">
        <pc:chgData name="Roman Tylżanowski" userId="S::roman.tylzanowski@usz.edu.pl::f783908e-515d-43cd-b5e3-de52c94bc53d" providerId="AD" clId="Web-{C1E981EB-A3A9-9070-479A-3CA420EC9898}" dt="2020-09-14T12:04:24.944" v="0"/>
        <pc:sldMkLst>
          <pc:docMk/>
          <pc:sldMk cId="1242095250" sldId="274"/>
        </pc:sldMkLst>
      </pc:sldChg>
      <pc:sldChg chg="ord">
        <pc:chgData name="Roman Tylżanowski" userId="S::roman.tylzanowski@usz.edu.pl::f783908e-515d-43cd-b5e3-de52c94bc53d" providerId="AD" clId="Web-{C1E981EB-A3A9-9070-479A-3CA420EC9898}" dt="2020-09-14T12:05:27.931" v="21"/>
        <pc:sldMkLst>
          <pc:docMk/>
          <pc:sldMk cId="3095130347" sldId="287"/>
        </pc:sldMkLst>
      </pc:sldChg>
      <pc:sldChg chg="modNotes">
        <pc:chgData name="Roman Tylżanowski" userId="S::roman.tylzanowski@usz.edu.pl::f783908e-515d-43cd-b5e3-de52c94bc53d" providerId="AD" clId="Web-{C1E981EB-A3A9-9070-479A-3CA420EC9898}" dt="2020-09-14T12:04:42.757" v="5"/>
        <pc:sldMkLst>
          <pc:docMk/>
          <pc:sldMk cId="3298886258" sldId="288"/>
        </pc:sldMkLst>
      </pc:sldChg>
      <pc:sldChg chg="modNotes">
        <pc:chgData name="Roman Tylżanowski" userId="S::roman.tylzanowski@usz.edu.pl::f783908e-515d-43cd-b5e3-de52c94bc53d" providerId="AD" clId="Web-{C1E981EB-A3A9-9070-479A-3CA420EC9898}" dt="2020-09-14T12:04:45.663" v="6"/>
        <pc:sldMkLst>
          <pc:docMk/>
          <pc:sldMk cId="501712166" sldId="289"/>
        </pc:sldMkLst>
      </pc:sldChg>
      <pc:sldChg chg="modNotes">
        <pc:chgData name="Roman Tylżanowski" userId="S::roman.tylzanowski@usz.edu.pl::f783908e-515d-43cd-b5e3-de52c94bc53d" providerId="AD" clId="Web-{C1E981EB-A3A9-9070-479A-3CA420EC9898}" dt="2020-09-14T12:04:48.460" v="7"/>
        <pc:sldMkLst>
          <pc:docMk/>
          <pc:sldMk cId="3199166441" sldId="290"/>
        </pc:sldMkLst>
      </pc:sldChg>
      <pc:sldChg chg="modNotes">
        <pc:chgData name="Roman Tylżanowski" userId="S::roman.tylzanowski@usz.edu.pl::f783908e-515d-43cd-b5e3-de52c94bc53d" providerId="AD" clId="Web-{C1E981EB-A3A9-9070-479A-3CA420EC9898}" dt="2020-09-14T12:04:50.976" v="8"/>
        <pc:sldMkLst>
          <pc:docMk/>
          <pc:sldMk cId="626013186" sldId="291"/>
        </pc:sldMkLst>
      </pc:sldChg>
      <pc:sldChg chg="modNotes">
        <pc:chgData name="Roman Tylżanowski" userId="S::roman.tylzanowski@usz.edu.pl::f783908e-515d-43cd-b5e3-de52c94bc53d" providerId="AD" clId="Web-{C1E981EB-A3A9-9070-479A-3CA420EC9898}" dt="2020-09-14T12:05:07.758" v="14"/>
        <pc:sldMkLst>
          <pc:docMk/>
          <pc:sldMk cId="4061197624" sldId="293"/>
        </pc:sldMkLst>
      </pc:sldChg>
      <pc:sldChg chg="modNotes">
        <pc:chgData name="Roman Tylżanowski" userId="S::roman.tylzanowski@usz.edu.pl::f783908e-515d-43cd-b5e3-de52c94bc53d" providerId="AD" clId="Web-{C1E981EB-A3A9-9070-479A-3CA420EC9898}" dt="2020-09-14T12:05:10.368" v="15"/>
        <pc:sldMkLst>
          <pc:docMk/>
          <pc:sldMk cId="2102799258" sldId="294"/>
        </pc:sldMkLst>
      </pc:sldChg>
      <pc:sldChg chg="modNotes">
        <pc:chgData name="Roman Tylżanowski" userId="S::roman.tylzanowski@usz.edu.pl::f783908e-515d-43cd-b5e3-de52c94bc53d" providerId="AD" clId="Web-{C1E981EB-A3A9-9070-479A-3CA420EC9898}" dt="2020-09-14T12:05:13.149" v="16"/>
        <pc:sldMkLst>
          <pc:docMk/>
          <pc:sldMk cId="3647725239" sldId="295"/>
        </pc:sldMkLst>
      </pc:sldChg>
      <pc:sldChg chg="modNotes">
        <pc:chgData name="Roman Tylżanowski" userId="S::roman.tylzanowski@usz.edu.pl::f783908e-515d-43cd-b5e3-de52c94bc53d" providerId="AD" clId="Web-{C1E981EB-A3A9-9070-479A-3CA420EC9898}" dt="2020-09-14T12:04:27.928" v="1"/>
        <pc:sldMkLst>
          <pc:docMk/>
          <pc:sldMk cId="0" sldId="296"/>
        </pc:sldMkLst>
      </pc:sldChg>
      <pc:sldChg chg="modNotes">
        <pc:chgData name="Roman Tylżanowski" userId="S::roman.tylzanowski@usz.edu.pl::f783908e-515d-43cd-b5e3-de52c94bc53d" providerId="AD" clId="Web-{C1E981EB-A3A9-9070-479A-3CA420EC9898}" dt="2020-09-14T12:05:16.180" v="17"/>
        <pc:sldMkLst>
          <pc:docMk/>
          <pc:sldMk cId="2593410092" sldId="297"/>
        </pc:sldMkLst>
      </pc:sldChg>
      <pc:sldChg chg="modNotes">
        <pc:chgData name="Roman Tylżanowski" userId="S::roman.tylzanowski@usz.edu.pl::f783908e-515d-43cd-b5e3-de52c94bc53d" providerId="AD" clId="Web-{C1E981EB-A3A9-9070-479A-3CA420EC9898}" dt="2020-09-14T12:05:19.384" v="18"/>
        <pc:sldMkLst>
          <pc:docMk/>
          <pc:sldMk cId="138241338" sldId="298"/>
        </pc:sldMkLst>
      </pc:sldChg>
      <pc:sldChg chg="modNotes">
        <pc:chgData name="Roman Tylżanowski" userId="S::roman.tylzanowski@usz.edu.pl::f783908e-515d-43cd-b5e3-de52c94bc53d" providerId="AD" clId="Web-{C1E981EB-A3A9-9070-479A-3CA420EC9898}" dt="2020-09-14T12:05:04.758" v="12"/>
        <pc:sldMkLst>
          <pc:docMk/>
          <pc:sldMk cId="1490097364" sldId="299"/>
        </pc:sldMkLst>
      </pc:sldChg>
      <pc:sldChg chg="modNotes">
        <pc:chgData name="Roman Tylżanowski" userId="S::roman.tylzanowski@usz.edu.pl::f783908e-515d-43cd-b5e3-de52c94bc53d" providerId="AD" clId="Web-{C1E981EB-A3A9-9070-479A-3CA420EC9898}" dt="2020-09-14T12:05:01.883" v="11"/>
        <pc:sldMkLst>
          <pc:docMk/>
          <pc:sldMk cId="3570102080" sldId="30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999999888241291E-3"/>
          <c:y val="4.999999888241291E-3"/>
          <c:w val="0.99000000953674316"/>
          <c:h val="0.98750001192092896"/>
        </c:manualLayout>
      </c:layout>
      <c:pieChart>
        <c:varyColors val="1"/>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CBC6C-1847-4979-BAE2-8E0D2E2A23D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pl-PL"/>
        </a:p>
      </dgm:t>
    </dgm:pt>
    <dgm:pt modelId="{AB11A1EE-F98A-45EB-8499-D07CA2EC39F6}" type="parTrans" cxnId="{8ED02037-6AAC-466B-9701-D79F3F46C884}">
      <dgm:prSet/>
      <dgm:spPr/>
      <dgm:t>
        <a:bodyPr/>
        <a:lstStyle/>
        <a:p>
          <a:endParaRPr lang="pl-PL"/>
        </a:p>
      </dgm:t>
    </dgm:pt>
    <dgm:pt modelId="{14C802DE-4BEE-4934-A80D-D73B9455BCE8}">
      <dgm:prSet phldrT="[Tekst]" custT="1"/>
      <dgm:spPr>
        <a:noFill/>
        <a:ln>
          <a:noFill/>
        </a:ln>
      </dgm:spPr>
      <dgm:t>
        <a:bodyPr/>
        <a:lstStyle/>
        <a:p>
          <a:r>
            <a:rPr lang="es" sz="6000" b="1" i="0" strike="noStrike" cap="none" spc="0" baseline="0" dirty="0">
              <a:solidFill>
                <a:srgbClr val="496F63"/>
              </a:solidFill>
              <a:effectLst/>
              <a:latin typeface="Montserrat-Regular"/>
              <a:ea typeface="Montserrat-Regular"/>
              <a:cs typeface="Montserrat-Regular"/>
            </a:rPr>
            <a:t>1.  Empatía</a:t>
          </a:r>
        </a:p>
      </dgm:t>
    </dgm:pt>
    <dgm:pt modelId="{25E994F6-571D-4262-99FE-3DC3F59FC098}" type="sibTrans" cxnId="{8ED02037-6AAC-466B-9701-D79F3F46C884}">
      <dgm:prSet/>
      <dgm:spPr/>
      <dgm:t>
        <a:bodyPr/>
        <a:lstStyle/>
        <a:p>
          <a:endParaRPr lang="pl-PL"/>
        </a:p>
      </dgm:t>
    </dgm:pt>
    <dgm:pt modelId="{D2ADEFA1-679B-49DE-9834-2E8237571096}" type="parTrans" cxnId="{7B2AFFCD-4674-4A8A-AFF9-B08F0EFA0FB4}">
      <dgm:prSet/>
      <dgm:spPr/>
      <dgm:t>
        <a:bodyPr/>
        <a:lstStyle/>
        <a:p>
          <a:endParaRPr lang="pl-PL"/>
        </a:p>
      </dgm:t>
    </dgm:pt>
    <dgm:pt modelId="{AEA291A1-6354-41B2-B8CE-99D2CA2E5C44}">
      <dgm:prSet phldrT="[Tekst]" custT="1"/>
      <dgm:spPr>
        <a:noFill/>
        <a:ln>
          <a:noFill/>
        </a:ln>
      </dgm:spPr>
      <dgm:t>
        <a:bodyPr/>
        <a:lstStyle/>
        <a:p>
          <a:r>
            <a:rPr lang="es" sz="6000" b="1" i="0" strike="noStrike" cap="none" spc="0" baseline="0" dirty="0">
              <a:solidFill>
                <a:srgbClr val="496F63"/>
              </a:solidFill>
              <a:effectLst/>
              <a:latin typeface="Montserrat-Regular"/>
              <a:ea typeface="Montserrat-Regular"/>
              <a:cs typeface="Montserrat-Regular"/>
            </a:rPr>
            <a:t>2.  Definición</a:t>
          </a:r>
          <a:endParaRPr lang="pl-PL" sz="5400" b="1" dirty="0">
            <a:solidFill>
              <a:srgbClr val="496F63"/>
            </a:solidFill>
          </a:endParaRPr>
        </a:p>
      </dgm:t>
    </dgm:pt>
    <dgm:pt modelId="{4CD6FD06-870E-4F92-894E-86534190460A}" type="sibTrans" cxnId="{7B2AFFCD-4674-4A8A-AFF9-B08F0EFA0FB4}">
      <dgm:prSet/>
      <dgm:spPr>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dgm:spPr>
      <dgm:t>
        <a:bodyPr/>
        <a:lstStyle/>
        <a:p>
          <a:endParaRPr lang="pl-PL"/>
        </a:p>
      </dgm:t>
    </dgm:pt>
    <dgm:pt modelId="{EC285215-D916-4E9F-A30E-AA2A6DBB4C80}" type="parTrans" cxnId="{4E43C67C-ECB9-48FB-96AA-838036B98CA2}">
      <dgm:prSet/>
      <dgm:spPr/>
      <dgm:t>
        <a:bodyPr/>
        <a:lstStyle/>
        <a:p>
          <a:endParaRPr lang="pl-PL"/>
        </a:p>
      </dgm:t>
    </dgm:pt>
    <dgm:pt modelId="{E66423A9-9C21-4266-BCF6-550ADDD539DF}">
      <dgm:prSet phldrT="[Tekst]" custT="1"/>
      <dgm:spPr>
        <a:noFill/>
        <a:ln>
          <a:noFill/>
        </a:ln>
      </dgm:spPr>
      <dgm:t>
        <a:bodyPr/>
        <a:lstStyle/>
        <a:p>
          <a:r>
            <a:rPr lang="es" sz="6000" b="1" i="0" strike="noStrike" cap="none" spc="0" baseline="0" dirty="0">
              <a:solidFill>
                <a:srgbClr val="496F63"/>
              </a:solidFill>
              <a:effectLst/>
              <a:latin typeface="Montserrat-Regular"/>
              <a:ea typeface="Montserrat-Regular"/>
              <a:cs typeface="Montserrat-Regular"/>
            </a:rPr>
            <a:t>3.  Ideación</a:t>
          </a:r>
          <a:endParaRPr lang="pl-PL" sz="5400" b="1" dirty="0">
            <a:solidFill>
              <a:srgbClr val="496F63"/>
            </a:solidFill>
          </a:endParaRPr>
        </a:p>
      </dgm:t>
    </dgm:pt>
    <dgm:pt modelId="{8C604290-DFA8-4B57-AB22-792DAE7E08A0}" type="sibTrans" cxnId="{4E43C67C-ECB9-48FB-96AA-838036B98CA2}">
      <dgm:prSet/>
      <dgm:spPr>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dgm:spPr>
      <dgm:t>
        <a:bodyPr/>
        <a:lstStyle/>
        <a:p>
          <a:endParaRPr lang="pl-PL"/>
        </a:p>
      </dgm:t>
    </dgm:pt>
    <dgm:pt modelId="{450C7F8E-231C-4BBD-B964-8F8F876236CD}" type="parTrans" cxnId="{DC19055F-5BC2-4120-BFF2-99C35A1E4E24}">
      <dgm:prSet/>
      <dgm:spPr/>
      <dgm:t>
        <a:bodyPr/>
        <a:lstStyle/>
        <a:p>
          <a:endParaRPr lang="pl-PL"/>
        </a:p>
      </dgm:t>
    </dgm:pt>
    <dgm:pt modelId="{22F0BABD-EFB3-4CD9-A4A0-F11EA587C27C}">
      <dgm:prSet phldrT="[Tekst]" custT="1"/>
      <dgm:spPr>
        <a:noFill/>
        <a:ln>
          <a:noFill/>
        </a:ln>
      </dgm:spPr>
      <dgm:t>
        <a:bodyPr/>
        <a:lstStyle/>
        <a:p>
          <a:pPr algn="l"/>
          <a:r>
            <a:rPr lang="es" sz="6000" b="1" i="0" strike="noStrike" cap="none" spc="0" baseline="0" dirty="0">
              <a:solidFill>
                <a:srgbClr val="496F63"/>
              </a:solidFill>
              <a:effectLst/>
              <a:latin typeface="Montserrat-Regular"/>
              <a:ea typeface="Montserrat-Regular"/>
              <a:cs typeface="Montserrat-Regular"/>
            </a:rPr>
            <a:t>4. Prototipado</a:t>
          </a:r>
          <a:endParaRPr lang="pl-PL" sz="6000" b="1" dirty="0">
            <a:solidFill>
              <a:srgbClr val="496F63"/>
            </a:solidFill>
          </a:endParaRPr>
        </a:p>
      </dgm:t>
    </dgm:pt>
    <dgm:pt modelId="{A6AC0A5E-C919-480B-ABA7-49F3BEEEBF77}" type="sibTrans" cxnId="{DC19055F-5BC2-4120-BFF2-99C35A1E4E24}">
      <dgm:prSet/>
      <dgm:spPr>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dgm:spPr>
      <dgm:t>
        <a:bodyPr/>
        <a:lstStyle/>
        <a:p>
          <a:endParaRPr lang="pl-PL"/>
        </a:p>
      </dgm:t>
    </dgm:pt>
    <dgm:pt modelId="{1C204B9D-4102-4129-AF3A-AD43FBA881C1}" type="parTrans" cxnId="{FD1BCCDE-8590-40C2-974F-02D8D2DF3147}">
      <dgm:prSet/>
      <dgm:spPr/>
      <dgm:t>
        <a:bodyPr/>
        <a:lstStyle/>
        <a:p>
          <a:endParaRPr lang="pl-PL"/>
        </a:p>
      </dgm:t>
    </dgm:pt>
    <dgm:pt modelId="{D773CB94-2E80-42EB-8567-67421B0C811F}">
      <dgm:prSet phldrT="[Tekst]" custT="1"/>
      <dgm:spPr>
        <a:noFill/>
        <a:ln>
          <a:noFill/>
        </a:ln>
      </dgm:spPr>
      <dgm:t>
        <a:bodyPr/>
        <a:lstStyle/>
        <a:p>
          <a:r>
            <a:rPr lang="es" sz="6000" b="1" i="0" strike="noStrike" cap="none" spc="0" baseline="0" dirty="0">
              <a:solidFill>
                <a:srgbClr val="496F63"/>
              </a:solidFill>
              <a:effectLst/>
              <a:latin typeface="Montserrat-Regular"/>
              <a:ea typeface="Montserrat-Regular"/>
              <a:cs typeface="Montserrat-Regular"/>
            </a:rPr>
            <a:t>5.  Testeo</a:t>
          </a:r>
        </a:p>
      </dgm:t>
    </dgm:pt>
    <dgm:pt modelId="{04E1A59B-EB0F-433F-AE9B-2007BACFA095}" type="sibTrans" cxnId="{FD1BCCDE-8590-40C2-974F-02D8D2DF3147}">
      <dgm:prSet/>
      <dgm:spPr/>
      <dgm:t>
        <a:bodyPr/>
        <a:lstStyle/>
        <a:p>
          <a:endParaRPr lang="pl-PL"/>
        </a:p>
      </dgm:t>
    </dgm:pt>
    <dgm:pt modelId="{21B50E89-5220-41EC-ACCC-B7B6B40C39E9}" type="pres">
      <dgm:prSet presAssocID="{2E6CBC6C-1847-4979-BAE2-8E0D2E2A23DD}" presName="Name0" presStyleCnt="0">
        <dgm:presLayoutVars>
          <dgm:chMax val="7"/>
          <dgm:chPref val="5"/>
        </dgm:presLayoutVars>
      </dgm:prSet>
      <dgm:spPr/>
    </dgm:pt>
    <dgm:pt modelId="{88CEB2B4-FAE6-4ADA-9824-66A2455DA3D8}" type="pres">
      <dgm:prSet presAssocID="{2E6CBC6C-1847-4979-BAE2-8E0D2E2A23DD}" presName="arrowNode" presStyleLbl="node1" presStyleIdx="0" presStyleCnt="1" custScaleX="73789" custScaleY="85980" custLinFactNeighborX="-2109" custLinFactNeighborY="-3927"/>
      <dgm:spPr/>
    </dgm:pt>
    <dgm:pt modelId="{AF327509-CD76-486B-90FA-91D9EF50EB26}" type="pres">
      <dgm:prSet presAssocID="{14C802DE-4BEE-4934-A80D-D73B9455BCE8}" presName="txNode1" presStyleLbl="revTx" presStyleIdx="0" presStyleCnt="5" custLinFactNeighborX="-20908" custLinFactNeighborY="1203">
        <dgm:presLayoutVars>
          <dgm:bulletEnabled val="1"/>
        </dgm:presLayoutVars>
      </dgm:prSet>
      <dgm:spPr/>
    </dgm:pt>
    <dgm:pt modelId="{AEB6FDE4-7DA8-4A77-BD5E-B02B0007E61B}" type="pres">
      <dgm:prSet presAssocID="{AEA291A1-6354-41B2-B8CE-99D2CA2E5C44}" presName="txNode2" presStyleLbl="revTx" presStyleIdx="1" presStyleCnt="5" custLinFactNeighborX="-13663" custLinFactNeighborY="-31887">
        <dgm:presLayoutVars>
          <dgm:bulletEnabled val="1"/>
        </dgm:presLayoutVars>
      </dgm:prSet>
      <dgm:spPr/>
    </dgm:pt>
    <dgm:pt modelId="{2558ED39-DF40-4680-924A-72235CF7BFD5}" type="pres">
      <dgm:prSet presAssocID="{4CD6FD06-870E-4F92-894E-86534190460A}" presName="dotNode2" presStyleCnt="0"/>
      <dgm:spPr/>
    </dgm:pt>
    <dgm:pt modelId="{99F63458-DDC8-48E2-9A86-64C97CF77187}" type="pres">
      <dgm:prSet presAssocID="{4CD6FD06-870E-4F92-894E-86534190460A}" presName="dotRepeatNode" presStyleLbl="fgShp" presStyleIdx="0" presStyleCnt="3" custLinFactNeighborX="49737" custLinFactNeighborY="-18628"/>
      <dgm:spPr/>
    </dgm:pt>
    <dgm:pt modelId="{1203DD06-382D-4495-BD3A-140D90F157D6}" type="pres">
      <dgm:prSet presAssocID="{E66423A9-9C21-4266-BCF6-550ADDD539DF}" presName="txNode3" presStyleLbl="revTx" presStyleIdx="2" presStyleCnt="5" custLinFactNeighborX="-15059" custLinFactNeighborY="10927">
        <dgm:presLayoutVars>
          <dgm:bulletEnabled val="1"/>
        </dgm:presLayoutVars>
      </dgm:prSet>
      <dgm:spPr/>
    </dgm:pt>
    <dgm:pt modelId="{D6908A5D-D41B-447E-B0D9-AF918D8D837B}" type="pres">
      <dgm:prSet presAssocID="{8C604290-DFA8-4B57-AB22-792DAE7E08A0}" presName="dotNode3" presStyleCnt="0"/>
      <dgm:spPr/>
    </dgm:pt>
    <dgm:pt modelId="{C21365E1-F230-43B8-981C-B70A98FA41D5}" type="pres">
      <dgm:prSet presAssocID="{8C604290-DFA8-4B57-AB22-792DAE7E08A0}" presName="dotRepeatNode" presStyleLbl="fgShp" presStyleIdx="1" presStyleCnt="3" custLinFactX="-2003" custLinFactNeighborX="-100000" custLinFactNeighborY="29091"/>
      <dgm:spPr/>
    </dgm:pt>
    <dgm:pt modelId="{CFC8720A-2DEE-4010-94E2-6E47AFB8F7C9}" type="pres">
      <dgm:prSet presAssocID="{22F0BABD-EFB3-4CD9-A4A0-F11EA587C27C}" presName="txNode4" presStyleLbl="revTx" presStyleIdx="3" presStyleCnt="5" custScaleX="139378" custLinFactNeighborX="8815" custLinFactNeighborY="573">
        <dgm:presLayoutVars>
          <dgm:bulletEnabled val="1"/>
        </dgm:presLayoutVars>
      </dgm:prSet>
      <dgm:spPr/>
    </dgm:pt>
    <dgm:pt modelId="{243357F4-C41C-4C67-9F59-7B35F48571E6}" type="pres">
      <dgm:prSet presAssocID="{A6AC0A5E-C919-480B-ABA7-49F3BEEEBF77}" presName="dotNode4" presStyleCnt="0"/>
      <dgm:spPr/>
    </dgm:pt>
    <dgm:pt modelId="{0C819AA5-9FFD-4ACD-98A2-8498EDA13C6A}" type="pres">
      <dgm:prSet presAssocID="{A6AC0A5E-C919-480B-ABA7-49F3BEEEBF77}" presName="dotRepeatNode" presStyleLbl="fgShp" presStyleIdx="2" presStyleCnt="3" custLinFactX="-74862" custLinFactY="19585" custLinFactNeighborX="-100000" custLinFactNeighborY="100000"/>
      <dgm:spPr/>
    </dgm:pt>
    <dgm:pt modelId="{2AA2FB86-2435-4BD3-BAA0-0CC0F6310D8E}" type="pres">
      <dgm:prSet presAssocID="{D773CB94-2E80-42EB-8567-67421B0C811F}" presName="txNode5" presStyleLbl="revTx" presStyleIdx="4" presStyleCnt="5" custScaleY="82898" custLinFactNeighborX="21436" custLinFactNeighborY="-46136">
        <dgm:presLayoutVars>
          <dgm:bulletEnabled val="1"/>
        </dgm:presLayoutVars>
      </dgm:prSet>
      <dgm:spPr/>
    </dgm:pt>
  </dgm:ptLst>
  <dgm:cxnLst>
    <dgm:cxn modelId="{6FBA2726-5DB9-4DE1-B6AB-98F2F7CC4786}" type="presOf" srcId="{AEA291A1-6354-41B2-B8CE-99D2CA2E5C44}" destId="{AEB6FDE4-7DA8-4A77-BD5E-B02B0007E61B}" srcOrd="0" destOrd="0" presId="urn:microsoft.com/office/officeart/2009/3/layout/DescendingProcess"/>
    <dgm:cxn modelId="{72D53C29-962D-4074-B8C3-BB77EADC21BA}" type="presOf" srcId="{E66423A9-9C21-4266-BCF6-550ADDD539DF}" destId="{1203DD06-382D-4495-BD3A-140D90F157D6}" srcOrd="0" destOrd="0" presId="urn:microsoft.com/office/officeart/2009/3/layout/DescendingProcess"/>
    <dgm:cxn modelId="{D50DC335-4864-4C09-9254-CF2377A6CAD2}" type="presOf" srcId="{4CD6FD06-870E-4F92-894E-86534190460A}" destId="{99F63458-DDC8-48E2-9A86-64C97CF77187}" srcOrd="0" destOrd="0" presId="urn:microsoft.com/office/officeart/2009/3/layout/DescendingProcess"/>
    <dgm:cxn modelId="{8ED02037-6AAC-466B-9701-D79F3F46C884}" srcId="{2E6CBC6C-1847-4979-BAE2-8E0D2E2A23DD}" destId="{14C802DE-4BEE-4934-A80D-D73B9455BCE8}" srcOrd="0" destOrd="0" parTransId="{AB11A1EE-F98A-45EB-8499-D07CA2EC39F6}" sibTransId="{25E994F6-571D-4262-99FE-3DC3F59FC098}"/>
    <dgm:cxn modelId="{DC19055F-5BC2-4120-BFF2-99C35A1E4E24}" srcId="{2E6CBC6C-1847-4979-BAE2-8E0D2E2A23DD}" destId="{22F0BABD-EFB3-4CD9-A4A0-F11EA587C27C}" srcOrd="3" destOrd="0" parTransId="{450C7F8E-231C-4BBD-B964-8F8F876236CD}" sibTransId="{A6AC0A5E-C919-480B-ABA7-49F3BEEEBF77}"/>
    <dgm:cxn modelId="{4E43C67C-ECB9-48FB-96AA-838036B98CA2}" srcId="{2E6CBC6C-1847-4979-BAE2-8E0D2E2A23DD}" destId="{E66423A9-9C21-4266-BCF6-550ADDD539DF}" srcOrd="2" destOrd="0" parTransId="{EC285215-D916-4E9F-A30E-AA2A6DBB4C80}" sibTransId="{8C604290-DFA8-4B57-AB22-792DAE7E08A0}"/>
    <dgm:cxn modelId="{01312D94-1696-4BE1-990E-86B25738B7D6}" type="presOf" srcId="{14C802DE-4BEE-4934-A80D-D73B9455BCE8}" destId="{AF327509-CD76-486B-90FA-91D9EF50EB26}" srcOrd="0" destOrd="0" presId="urn:microsoft.com/office/officeart/2009/3/layout/DescendingProcess"/>
    <dgm:cxn modelId="{0032F697-B2B1-4E75-A219-93020075EC3E}" type="presOf" srcId="{A6AC0A5E-C919-480B-ABA7-49F3BEEEBF77}" destId="{0C819AA5-9FFD-4ACD-98A2-8498EDA13C6A}" srcOrd="0" destOrd="0" presId="urn:microsoft.com/office/officeart/2009/3/layout/DescendingProcess"/>
    <dgm:cxn modelId="{F2388FB4-7051-40DF-AAFE-819EE26D07DC}" type="presOf" srcId="{8C604290-DFA8-4B57-AB22-792DAE7E08A0}" destId="{C21365E1-F230-43B8-981C-B70A98FA41D5}" srcOrd="0" destOrd="0" presId="urn:microsoft.com/office/officeart/2009/3/layout/DescendingProcess"/>
    <dgm:cxn modelId="{F63E9DBE-3AF3-4252-ADB2-D4C0E78DD9D2}" type="presOf" srcId="{22F0BABD-EFB3-4CD9-A4A0-F11EA587C27C}" destId="{CFC8720A-2DEE-4010-94E2-6E47AFB8F7C9}" srcOrd="0" destOrd="0" presId="urn:microsoft.com/office/officeart/2009/3/layout/DescendingProcess"/>
    <dgm:cxn modelId="{7B2AFFCD-4674-4A8A-AFF9-B08F0EFA0FB4}" srcId="{2E6CBC6C-1847-4979-BAE2-8E0D2E2A23DD}" destId="{AEA291A1-6354-41B2-B8CE-99D2CA2E5C44}" srcOrd="1" destOrd="0" parTransId="{D2ADEFA1-679B-49DE-9834-2E8237571096}" sibTransId="{4CD6FD06-870E-4F92-894E-86534190460A}"/>
    <dgm:cxn modelId="{FD1BCCDE-8590-40C2-974F-02D8D2DF3147}" srcId="{2E6CBC6C-1847-4979-BAE2-8E0D2E2A23DD}" destId="{D773CB94-2E80-42EB-8567-67421B0C811F}" srcOrd="4" destOrd="0" parTransId="{1C204B9D-4102-4129-AF3A-AD43FBA881C1}" sibTransId="{04E1A59B-EB0F-433F-AE9B-2007BACFA095}"/>
    <dgm:cxn modelId="{46CB01E9-BA79-4C3F-96BE-85A4F437A72B}" type="presOf" srcId="{D773CB94-2E80-42EB-8567-67421B0C811F}" destId="{2AA2FB86-2435-4BD3-BAA0-0CC0F6310D8E}" srcOrd="0" destOrd="0" presId="urn:microsoft.com/office/officeart/2009/3/layout/DescendingProcess"/>
    <dgm:cxn modelId="{CB6FEDFA-E52A-48B6-A9E4-DA4668937142}" type="presOf" srcId="{2E6CBC6C-1847-4979-BAE2-8E0D2E2A23DD}" destId="{21B50E89-5220-41EC-ACCC-B7B6B40C39E9}" srcOrd="0" destOrd="0" presId="urn:microsoft.com/office/officeart/2009/3/layout/DescendingProcess"/>
    <dgm:cxn modelId="{A51DF0F5-BDFC-4B35-864E-42B4788126DB}" type="presParOf" srcId="{21B50E89-5220-41EC-ACCC-B7B6B40C39E9}" destId="{88CEB2B4-FAE6-4ADA-9824-66A2455DA3D8}" srcOrd="0" destOrd="0" presId="urn:microsoft.com/office/officeart/2009/3/layout/DescendingProcess"/>
    <dgm:cxn modelId="{EC6B2F79-FB3A-429C-AAC0-D6CA79FB8B06}" type="presParOf" srcId="{21B50E89-5220-41EC-ACCC-B7B6B40C39E9}" destId="{AF327509-CD76-486B-90FA-91D9EF50EB26}" srcOrd="1" destOrd="0" presId="urn:microsoft.com/office/officeart/2009/3/layout/DescendingProcess"/>
    <dgm:cxn modelId="{325F440D-415A-4B3E-A18D-47AA7EAF19A7}" type="presParOf" srcId="{21B50E89-5220-41EC-ACCC-B7B6B40C39E9}" destId="{AEB6FDE4-7DA8-4A77-BD5E-B02B0007E61B}" srcOrd="2" destOrd="0" presId="urn:microsoft.com/office/officeart/2009/3/layout/DescendingProcess"/>
    <dgm:cxn modelId="{402A99B3-E103-424E-A7E1-B9296DEEACA2}" type="presParOf" srcId="{21B50E89-5220-41EC-ACCC-B7B6B40C39E9}" destId="{2558ED39-DF40-4680-924A-72235CF7BFD5}" srcOrd="3" destOrd="0" presId="urn:microsoft.com/office/officeart/2009/3/layout/DescendingProcess"/>
    <dgm:cxn modelId="{77280188-0D1C-4550-9664-7CE34652BD6D}" type="presParOf" srcId="{2558ED39-DF40-4680-924A-72235CF7BFD5}" destId="{99F63458-DDC8-48E2-9A86-64C97CF77187}" srcOrd="0" destOrd="0" presId="urn:microsoft.com/office/officeart/2009/3/layout/DescendingProcess"/>
    <dgm:cxn modelId="{22E327D1-ADAF-4927-94E2-98011738DFDD}" type="presParOf" srcId="{21B50E89-5220-41EC-ACCC-B7B6B40C39E9}" destId="{1203DD06-382D-4495-BD3A-140D90F157D6}" srcOrd="4" destOrd="0" presId="urn:microsoft.com/office/officeart/2009/3/layout/DescendingProcess"/>
    <dgm:cxn modelId="{DD6EC88F-5C77-4F51-BD3F-7BEC62607378}" type="presParOf" srcId="{21B50E89-5220-41EC-ACCC-B7B6B40C39E9}" destId="{D6908A5D-D41B-447E-B0D9-AF918D8D837B}" srcOrd="5" destOrd="0" presId="urn:microsoft.com/office/officeart/2009/3/layout/DescendingProcess"/>
    <dgm:cxn modelId="{116B83E1-E254-4E21-B578-E37E30E3B84D}" type="presParOf" srcId="{D6908A5D-D41B-447E-B0D9-AF918D8D837B}" destId="{C21365E1-F230-43B8-981C-B70A98FA41D5}" srcOrd="0" destOrd="0" presId="urn:microsoft.com/office/officeart/2009/3/layout/DescendingProcess"/>
    <dgm:cxn modelId="{E1BDBB38-0544-4AEF-9308-EA084E8CA300}" type="presParOf" srcId="{21B50E89-5220-41EC-ACCC-B7B6B40C39E9}" destId="{CFC8720A-2DEE-4010-94E2-6E47AFB8F7C9}" srcOrd="6" destOrd="0" presId="urn:microsoft.com/office/officeart/2009/3/layout/DescendingProcess"/>
    <dgm:cxn modelId="{ECF61B2B-7785-4DCF-8E36-C4A8307B2065}" type="presParOf" srcId="{21B50E89-5220-41EC-ACCC-B7B6B40C39E9}" destId="{243357F4-C41C-4C67-9F59-7B35F48571E6}" srcOrd="7" destOrd="0" presId="urn:microsoft.com/office/officeart/2009/3/layout/DescendingProcess"/>
    <dgm:cxn modelId="{F855E532-FF4E-450B-811B-3F48A4D3FB97}" type="presParOf" srcId="{243357F4-C41C-4C67-9F59-7B35F48571E6}" destId="{0C819AA5-9FFD-4ACD-98A2-8498EDA13C6A}" srcOrd="0" destOrd="0" presId="urn:microsoft.com/office/officeart/2009/3/layout/DescendingProcess"/>
    <dgm:cxn modelId="{E6764A85-E5AD-4A53-AA7E-5889556989E1}" type="presParOf" srcId="{21B50E89-5220-41EC-ACCC-B7B6B40C39E9}" destId="{2AA2FB86-2435-4BD3-BAA0-0CC0F6310D8E}" srcOrd="8" destOrd="0" presId="urn:microsoft.com/office/officeart/2009/3/layout/DescendingProcess"/>
  </dgm:cxnLst>
  <dgm:bg>
    <a:noFill/>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B2B4-FAE6-4ADA-9824-66A2455DA3D8}">
      <dsp:nvSpPr>
        <dsp:cNvPr id="0" name=""/>
        <dsp:cNvSpPr/>
      </dsp:nvSpPr>
      <dsp:spPr>
        <a:xfrm rot="4396374">
          <a:off x="6117713" y="3068329"/>
          <a:ext cx="8945497" cy="4630536"/>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63458-DDC8-48E2-9A86-64C97CF77187}">
      <dsp:nvSpPr>
        <dsp:cNvPr id="0" name=""/>
        <dsp:cNvSpPr/>
      </dsp:nvSpPr>
      <dsp:spPr>
        <a:xfrm>
          <a:off x="9669251" y="3228286"/>
          <a:ext cx="251004" cy="251004"/>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365E1-F230-43B8-981C-B70A98FA41D5}">
      <dsp:nvSpPr>
        <dsp:cNvPr id="0" name=""/>
        <dsp:cNvSpPr/>
      </dsp:nvSpPr>
      <dsp:spPr>
        <a:xfrm>
          <a:off x="11007068" y="4734345"/>
          <a:ext cx="251004" cy="251004"/>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19AA5-9FFD-4ACD-98A2-8498EDA13C6A}">
      <dsp:nvSpPr>
        <dsp:cNvPr id="0" name=""/>
        <dsp:cNvSpPr/>
      </dsp:nvSpPr>
      <dsp:spPr>
        <a:xfrm>
          <a:off x="12112256" y="6582656"/>
          <a:ext cx="251004" cy="251004"/>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27509-CD76-486B-90FA-91D9EF50EB26}">
      <dsp:nvSpPr>
        <dsp:cNvPr id="0" name=""/>
        <dsp:cNvSpPr/>
      </dsp:nvSpPr>
      <dsp:spPr>
        <a:xfrm>
          <a:off x="4174920" y="100926"/>
          <a:ext cx="4686186"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ctr" defTabSz="2667000">
            <a:lnSpc>
              <a:spcPct val="90000"/>
            </a:lnSpc>
            <a:spcBef>
              <a:spcPct val="0"/>
            </a:spcBef>
            <a:spcAft>
              <a:spcPct val="35000"/>
            </a:spcAft>
            <a:buNone/>
          </a:pPr>
          <a:r>
            <a:rPr lang="es" sz="6000" b="1" i="0" strike="noStrike" kern="1200" cap="none" spc="0" baseline="0" dirty="0">
              <a:solidFill>
                <a:srgbClr val="496F63"/>
              </a:solidFill>
              <a:effectLst/>
              <a:latin typeface="Montserrat-Regular"/>
              <a:ea typeface="Montserrat-Regular"/>
              <a:cs typeface="Montserrat-Regular"/>
            </a:rPr>
            <a:t>1.  Empatía</a:t>
          </a:r>
        </a:p>
      </dsp:txBody>
      <dsp:txXfrm>
        <a:off x="4174920" y="100926"/>
        <a:ext cx="4686186" cy="1842235"/>
      </dsp:txXfrm>
    </dsp:sp>
    <dsp:sp modelId="{AEB6FDE4-7DA8-4A77-BD5E-B02B0007E61B}">
      <dsp:nvSpPr>
        <dsp:cNvPr id="0" name=""/>
        <dsp:cNvSpPr/>
      </dsp:nvSpPr>
      <dsp:spPr>
        <a:xfrm>
          <a:off x="10046324" y="1891994"/>
          <a:ext cx="6839299"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2667000">
            <a:lnSpc>
              <a:spcPct val="90000"/>
            </a:lnSpc>
            <a:spcBef>
              <a:spcPct val="0"/>
            </a:spcBef>
            <a:spcAft>
              <a:spcPct val="35000"/>
            </a:spcAft>
            <a:buNone/>
          </a:pPr>
          <a:r>
            <a:rPr lang="es" sz="6000" b="1" i="0" strike="noStrike" kern="1200" cap="none" spc="0" baseline="0" dirty="0">
              <a:solidFill>
                <a:srgbClr val="496F63"/>
              </a:solidFill>
              <a:effectLst/>
              <a:latin typeface="Montserrat-Regular"/>
              <a:ea typeface="Montserrat-Regular"/>
              <a:cs typeface="Montserrat-Regular"/>
            </a:rPr>
            <a:t>2.  Definición</a:t>
          </a:r>
          <a:endParaRPr lang="pl-PL" sz="5400" b="1" kern="1200" dirty="0">
            <a:solidFill>
              <a:srgbClr val="496F63"/>
            </a:solidFill>
          </a:endParaRPr>
        </a:p>
      </dsp:txBody>
      <dsp:txXfrm>
        <a:off x="10046324" y="1891994"/>
        <a:ext cx="6839299" cy="1842235"/>
      </dsp:txXfrm>
    </dsp:sp>
    <dsp:sp modelId="{1203DD06-382D-4495-BD3A-140D90F157D6}">
      <dsp:nvSpPr>
        <dsp:cNvPr id="0" name=""/>
        <dsp:cNvSpPr/>
      </dsp:nvSpPr>
      <dsp:spPr>
        <a:xfrm>
          <a:off x="4334578" y="4067011"/>
          <a:ext cx="5446108"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2667000">
            <a:lnSpc>
              <a:spcPct val="90000"/>
            </a:lnSpc>
            <a:spcBef>
              <a:spcPct val="0"/>
            </a:spcBef>
            <a:spcAft>
              <a:spcPct val="35000"/>
            </a:spcAft>
            <a:buNone/>
          </a:pPr>
          <a:r>
            <a:rPr lang="es" sz="6000" b="1" i="0" strike="noStrike" kern="1200" cap="none" spc="0" baseline="0" dirty="0">
              <a:solidFill>
                <a:srgbClr val="496F63"/>
              </a:solidFill>
              <a:effectLst/>
              <a:latin typeface="Montserrat-Regular"/>
              <a:ea typeface="Montserrat-Regular"/>
              <a:cs typeface="Montserrat-Regular"/>
            </a:rPr>
            <a:t>3.  Ideación</a:t>
          </a:r>
          <a:endParaRPr lang="pl-PL" sz="5400" b="1" kern="1200" dirty="0">
            <a:solidFill>
              <a:srgbClr val="496F63"/>
            </a:solidFill>
          </a:endParaRPr>
        </a:p>
      </dsp:txBody>
      <dsp:txXfrm>
        <a:off x="4334578" y="4067011"/>
        <a:ext cx="5446108" cy="1842235"/>
      </dsp:txXfrm>
    </dsp:sp>
    <dsp:sp modelId="{CFC8720A-2DEE-4010-94E2-6E47AFB8F7C9}">
      <dsp:nvSpPr>
        <dsp:cNvPr id="0" name=""/>
        <dsp:cNvSpPr/>
      </dsp:nvSpPr>
      <dsp:spPr>
        <a:xfrm>
          <a:off x="13186018" y="5497433"/>
          <a:ext cx="5825403"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2667000">
            <a:lnSpc>
              <a:spcPct val="90000"/>
            </a:lnSpc>
            <a:spcBef>
              <a:spcPct val="0"/>
            </a:spcBef>
            <a:spcAft>
              <a:spcPct val="35000"/>
            </a:spcAft>
            <a:buNone/>
          </a:pPr>
          <a:r>
            <a:rPr lang="es" sz="6000" b="1" i="0" strike="noStrike" kern="1200" cap="none" spc="0" baseline="0" dirty="0">
              <a:solidFill>
                <a:srgbClr val="496F63"/>
              </a:solidFill>
              <a:effectLst/>
              <a:latin typeface="Montserrat-Regular"/>
              <a:ea typeface="Montserrat-Regular"/>
              <a:cs typeface="Montserrat-Regular"/>
            </a:rPr>
            <a:t>4. Prototipado</a:t>
          </a:r>
          <a:endParaRPr lang="pl-PL" sz="6000" b="1" kern="1200" dirty="0">
            <a:solidFill>
              <a:srgbClr val="496F63"/>
            </a:solidFill>
          </a:endParaRPr>
        </a:p>
      </dsp:txBody>
      <dsp:txXfrm>
        <a:off x="13186018" y="5497433"/>
        <a:ext cx="5825403" cy="1842235"/>
      </dsp:txXfrm>
    </dsp:sp>
    <dsp:sp modelId="{2AA2FB86-2435-4BD3-BAA0-0CC0F6310D8E}">
      <dsp:nvSpPr>
        <dsp:cNvPr id="0" name=""/>
        <dsp:cNvSpPr/>
      </dsp:nvSpPr>
      <dsp:spPr>
        <a:xfrm>
          <a:off x="12844866" y="9058097"/>
          <a:ext cx="6332684" cy="152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2667000">
            <a:lnSpc>
              <a:spcPct val="90000"/>
            </a:lnSpc>
            <a:spcBef>
              <a:spcPct val="0"/>
            </a:spcBef>
            <a:spcAft>
              <a:spcPct val="35000"/>
            </a:spcAft>
            <a:buNone/>
          </a:pPr>
          <a:r>
            <a:rPr lang="es" sz="6000" b="1" i="0" strike="noStrike" kern="1200" cap="none" spc="0" baseline="0" dirty="0">
              <a:solidFill>
                <a:srgbClr val="496F63"/>
              </a:solidFill>
              <a:effectLst/>
              <a:latin typeface="Montserrat-Regular"/>
              <a:ea typeface="Montserrat-Regular"/>
              <a:cs typeface="Montserrat-Regular"/>
            </a:rPr>
            <a:t>5.  Testeo</a:t>
          </a:r>
        </a:p>
      </dsp:txBody>
      <dsp:txXfrm>
        <a:off x="12844866" y="9058097"/>
        <a:ext cx="6332684" cy="152717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ct val="0"/>
              </a:spcBef>
              <a:spcAft>
                <a:spcPct val="0"/>
              </a:spcAft>
              <a:buClrTx/>
              <a:buSzTx/>
              <a:buFontTx/>
              <a:buNone/>
              <a:defRPr/>
            </a:pPr>
            <a:endParaRPr lang="pl-PL"/>
          </a:p>
        </p:txBody>
      </p:sp>
    </p:spTree>
    <p:extLst>
      <p:ext uri="{BB962C8B-B14F-4D97-AF65-F5344CB8AC3E}">
        <p14:creationId xmlns:p14="http://schemas.microsoft.com/office/powerpoint/2010/main" val="667033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13511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6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7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01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46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49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22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33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ct val="0"/>
              </a:spcBef>
              <a:spcAft>
                <a:spcPct val="0"/>
              </a:spcAft>
              <a:buClrTx/>
              <a:buSzTx/>
              <a:buFontTx/>
              <a:buNone/>
              <a:defRPr/>
            </a:pPr>
            <a:endParaRPr lang="pl-PL" sz="2400" b="0" kern="1200">
              <a:solidFill>
                <a:srgbClr val="000000"/>
              </a:solidFill>
            </a:endParaRPr>
          </a:p>
        </p:txBody>
      </p:sp>
    </p:spTree>
    <p:extLst>
      <p:ext uri="{BB962C8B-B14F-4D97-AF65-F5344CB8AC3E}">
        <p14:creationId xmlns:p14="http://schemas.microsoft.com/office/powerpoint/2010/main" val="297919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solidFill>
                <a:srgbClr val="000000"/>
              </a:solidFill>
            </a:endParaRPr>
          </a:p>
        </p:txBody>
      </p:sp>
    </p:spTree>
    <p:extLst>
      <p:ext uri="{BB962C8B-B14F-4D97-AF65-F5344CB8AC3E}">
        <p14:creationId xmlns:p14="http://schemas.microsoft.com/office/powerpoint/2010/main" val="207988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437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98056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p>
        </p:txBody>
      </p:sp>
    </p:spTree>
    <p:extLst>
      <p:ext uri="{BB962C8B-B14F-4D97-AF65-F5344CB8AC3E}">
        <p14:creationId xmlns:p14="http://schemas.microsoft.com/office/powerpoint/2010/main" val="81118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ct val="0"/>
              </a:spcBef>
              <a:spcAft>
                <a:spcPct val="0"/>
              </a:spcAft>
              <a:buClrTx/>
              <a:buSzTx/>
              <a:buFontTx/>
              <a:buNone/>
              <a:defRPr/>
            </a:pPr>
            <a:endParaRPr lang="pl-PL"/>
          </a:p>
        </p:txBody>
      </p:sp>
    </p:spTree>
    <p:extLst>
      <p:ext uri="{BB962C8B-B14F-4D97-AF65-F5344CB8AC3E}">
        <p14:creationId xmlns:p14="http://schemas.microsoft.com/office/powerpoint/2010/main" val="315056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ct val="0"/>
              </a:spcBef>
              <a:spcAft>
                <a:spcPct val="0"/>
              </a:spcAft>
              <a:buClrTx/>
              <a:buSzTx/>
              <a:buFontTx/>
              <a:buNone/>
              <a:defRPr/>
            </a:pPr>
            <a:endParaRPr lang="pl-PL"/>
          </a:p>
        </p:txBody>
      </p:sp>
    </p:spTree>
    <p:extLst>
      <p:ext uri="{BB962C8B-B14F-4D97-AF65-F5344CB8AC3E}">
        <p14:creationId xmlns:p14="http://schemas.microsoft.com/office/powerpoint/2010/main" val="5874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ct val="0"/>
              </a:spcBef>
              <a:spcAft>
                <a:spcPct val="0"/>
              </a:spcAft>
              <a:buClrTx/>
              <a:buSzTx/>
              <a:buFontTx/>
              <a:buNone/>
              <a:defRPr/>
            </a:pPr>
            <a:endParaRPr lang="pl-PL"/>
          </a:p>
        </p:txBody>
      </p:sp>
    </p:spTree>
    <p:extLst>
      <p:ext uri="{BB962C8B-B14F-4D97-AF65-F5344CB8AC3E}">
        <p14:creationId xmlns:p14="http://schemas.microsoft.com/office/powerpoint/2010/main" val="258078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07373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95965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6"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6"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19" cy="2176835"/>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xStyles>
    <p:title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ontentsolutions.pl/5-krokow-do-tworzenia-lepszego-contentu-design-thinking/" TargetMode="External"/><Relationship Id="rId5" Type="http://schemas.openxmlformats.org/officeDocument/2006/relationships/hyperlink" Target="https://play.google.com/books/reader?id=2yyDDwAAQBAJ&amp;hl=pl&amp;pg=GBS.PT10"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https://www.innovationtraining.org/empathy-map-template-trai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www.youtube.com/watch?v=2iYae8zCMAI" TargetMode="External"/><Relationship Id="rId4" Type="http://schemas.openxmlformats.org/officeDocument/2006/relationships/hyperlink" Target="https://conceptboard.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www.interaction-design.org/literature/article/design-thinking-getting-started-with-empath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www.ideo.com/case-study/this-startup-revolutionized-an-industry-through-desig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s://firstround.com/review/How-design-thinking-transformed-Airbnb-from-failing-startup-to-billion-dollar-busin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voltagecontrol.com/blog/8-great-design-thinking-exampl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med.stanford.edu/news/all-news/2016/06/design-thinking-as-a-way-to-improve-patient-experienc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www.youtube.com/watch?v=vQytKCT563I" TargetMode="Externa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youtube.com/watch?v=GPXeeyL4tE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www.youtube.com/watch?v=_r0VX-aU_T8" TargetMode="External"/><Relationship Id="rId3" Type="http://schemas.openxmlformats.org/officeDocument/2006/relationships/image" Target="../media/image2.emf"/><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notesSlide" Target="../notesSlides/notesSlide5.xml"/><Relationship Id="rId16"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ontentsolutions.pl/5-krokow-do-tworzenia-lepszego-contentu-design-thinking/" TargetMode="External"/><Relationship Id="rId4" Type="http://schemas.openxmlformats.org/officeDocument/2006/relationships/hyperlink" Target="https://play.google.com/books/reader?id=2yyDDwAAQBAJ&amp;hl=pl&amp;pg=GBS.PT1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contentsolutions.pl/5-krokow-do-tworzenia-lepszego-contentu-design-thin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2824064" y="5840701"/>
            <a:ext cx="18735869" cy="5668930"/>
          </a:xfrm>
          <a:prstGeom prst="rect">
            <a:avLst/>
          </a:prstGeom>
          <a:solidFill>
            <a:srgbClr val="FFFFFF"/>
          </a:solidFill>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r>
              <a:rPr lang="es" sz="9600" b="1" i="0" strike="noStrike" cap="none" spc="0" baseline="0" dirty="0">
                <a:solidFill>
                  <a:srgbClr val="496F63"/>
                </a:solidFill>
                <a:effectLst/>
                <a:latin typeface="Arial"/>
                <a:ea typeface="Arial"/>
                <a:cs typeface="Arial"/>
              </a:rPr>
              <a:t>Módulo 4</a:t>
            </a:r>
            <a:endParaRPr lang="en-GB" sz="9600" dirty="0">
              <a:solidFill>
                <a:srgbClr val="496F63"/>
              </a:solidFill>
              <a:latin typeface="Arial" panose="020B0604020202020204" pitchFamily="34" charset="0"/>
              <a:cs typeface="Arial" panose="020B0604020202020204" pitchFamily="34" charset="0"/>
            </a:endParaRPr>
          </a:p>
          <a:p>
            <a:endParaRPr lang="pl-PL" sz="9600" dirty="0">
              <a:solidFill>
                <a:srgbClr val="496F63"/>
              </a:solidFill>
              <a:latin typeface="Arial" panose="020B0604020202020204" pitchFamily="34" charset="0"/>
              <a:cs typeface="Arial" panose="020B0604020202020204" pitchFamily="34" charset="0"/>
            </a:endParaRPr>
          </a:p>
          <a:p>
            <a:r>
              <a:rPr lang="es" sz="9600" b="1" i="0" strike="noStrike" cap="none" spc="0" baseline="0" dirty="0">
                <a:solidFill>
                  <a:srgbClr val="496F63"/>
                </a:solidFill>
                <a:effectLst/>
                <a:latin typeface="Arial"/>
                <a:ea typeface="Arial"/>
                <a:cs typeface="Arial"/>
              </a:rPr>
              <a:t>Design Thinking</a:t>
            </a:r>
            <a:endParaRPr lang="en-GB" sz="9600" dirty="0">
              <a:solidFill>
                <a:srgbClr val="496F63"/>
              </a:solidFill>
              <a:latin typeface="Arial" panose="020B0604020202020204" pitchFamily="34" charset="0"/>
              <a:cs typeface="Arial" panose="020B0604020202020204" pitchFamily="34" charset="0"/>
            </a:endParaRPr>
          </a:p>
          <a:p>
            <a:endParaRPr lang="en-GB" sz="9600" dirty="0">
              <a:solidFill>
                <a:srgbClr val="496F63"/>
              </a:solidFill>
              <a:latin typeface="Arial" panose="020B0604020202020204" pitchFamily="34" charset="0"/>
              <a:cs typeface="Arial" panose="020B0604020202020204" pitchFamily="34" charset="0"/>
            </a:endParaRPr>
          </a:p>
          <a:p>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468" y="766105"/>
            <a:ext cx="12426556" cy="3837095"/>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pic>
        <p:nvPicPr>
          <p:cNvPr id="6" name="Picture 5">
            <a:extLst>
              <a:ext uri="{FF2B5EF4-FFF2-40B4-BE49-F238E27FC236}">
                <a16:creationId xmlns:a16="http://schemas.microsoft.com/office/drawing/2014/main" id="{80477AC6-080A-4481-9864-88D67373A6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06220" y="12660273"/>
            <a:ext cx="8577780" cy="1055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10</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269973" y="10793039"/>
            <a:ext cx="8963437" cy="296953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00000"/>
              </a:lnSpc>
            </a:pPr>
            <a:r>
              <a:rPr lang="es" sz="7200" b="1" i="0" strike="noStrike" cap="none" spc="0" baseline="0" dirty="0">
                <a:solidFill>
                  <a:srgbClr val="FFFFFF"/>
                </a:solidFill>
                <a:effectLst/>
                <a:latin typeface="Arial"/>
                <a:ea typeface="Arial"/>
                <a:cs typeface="Arial"/>
              </a:rPr>
              <a:t>4. Prototipado</a:t>
            </a:r>
            <a:endParaRPr sz="7200" dirty="0">
              <a:solidFill>
                <a:srgbClr val="FFFFFF"/>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81F7F825-B52D-4150-8112-A180C2DE0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09" y="4266136"/>
            <a:ext cx="5200997" cy="5200997"/>
          </a:xfrm>
          <a:prstGeom prst="rect">
            <a:avLst/>
          </a:prstGeom>
        </p:spPr>
      </p:pic>
      <p:sp>
        <p:nvSpPr>
          <p:cNvPr id="13" name="Prostokąt 12">
            <a:extLst>
              <a:ext uri="{FF2B5EF4-FFF2-40B4-BE49-F238E27FC236}">
                <a16:creationId xmlns:a16="http://schemas.microsoft.com/office/drawing/2014/main" id="{2C21EB9E-D28B-4E74-8DE8-64BCB57EE433}"/>
              </a:ext>
            </a:extLst>
          </p:cNvPr>
          <p:cNvSpPr/>
          <p:nvPr/>
        </p:nvSpPr>
        <p:spPr>
          <a:xfrm>
            <a:off x="9762813" y="4883979"/>
            <a:ext cx="13999781" cy="822960"/>
          </a:xfrm>
          <a:prstGeom prst="rect">
            <a:avLst/>
          </a:prstGeom>
        </p:spPr>
        <p:txBody>
          <a:bodyPr wrap="square">
            <a:spAutoFit/>
          </a:bodyPr>
          <a:lstStyle/>
          <a:p>
            <a:pPr algn="l"/>
            <a:r>
              <a:rPr lang="es" sz="4800" b="1" i="0" strike="noStrike" cap="none" spc="0" baseline="0">
                <a:solidFill>
                  <a:srgbClr val="496F63"/>
                </a:solidFill>
                <a:effectLst/>
                <a:latin typeface="PT Sans"/>
                <a:ea typeface="PT Sans"/>
                <a:cs typeface="PT Sans"/>
              </a:rPr>
              <a:t>Objetivo - </a:t>
            </a:r>
            <a:r>
              <a:rPr lang="es" sz="4800" b="0" i="0" strike="noStrike" cap="none" spc="0" baseline="0">
                <a:solidFill>
                  <a:srgbClr val="496F63"/>
                </a:solidFill>
                <a:effectLst/>
                <a:latin typeface="PT Sans"/>
                <a:ea typeface="PT Sans"/>
                <a:cs typeface="PT Sans"/>
              </a:rPr>
              <a:t>crear, al menos, un prototipo</a:t>
            </a:r>
            <a:endParaRPr lang="pl-PL" sz="4800" b="1">
              <a:solidFill>
                <a:srgbClr val="496F63"/>
              </a:solidFill>
            </a:endParaRPr>
          </a:p>
        </p:txBody>
      </p:sp>
      <p:sp>
        <p:nvSpPr>
          <p:cNvPr id="16" name="Shape 72">
            <a:extLst>
              <a:ext uri="{FF2B5EF4-FFF2-40B4-BE49-F238E27FC236}">
                <a16:creationId xmlns:a16="http://schemas.microsoft.com/office/drawing/2014/main" id="{BB24FC54-65F7-4182-A5AE-7F2BBE8EE780}"/>
              </a:ext>
            </a:extLst>
          </p:cNvPr>
          <p:cNvSpPr/>
          <p:nvPr/>
        </p:nvSpPr>
        <p:spPr>
          <a:xfrm>
            <a:off x="9728115" y="6325907"/>
            <a:ext cx="11492753" cy="5794229"/>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3A20920C-3787-41C3-B5E6-B7B8C832C6CD}"/>
              </a:ext>
            </a:extLst>
          </p:cNvPr>
          <p:cNvSpPr/>
          <p:nvPr/>
        </p:nvSpPr>
        <p:spPr>
          <a:xfrm>
            <a:off x="9961418" y="6442222"/>
            <a:ext cx="11051853" cy="5509200"/>
          </a:xfrm>
          <a:prstGeom prst="rect">
            <a:avLst/>
          </a:prstGeom>
        </p:spPr>
        <p:txBody>
          <a:bodyPr wrap="square">
            <a:spAutoFit/>
          </a:bodyPr>
          <a:lstStyle/>
          <a:p>
            <a:pPr algn="l"/>
            <a:r>
              <a:rPr lang="es" sz="4800" b="1" i="0" strike="noStrike" cap="none" spc="0" baseline="0" dirty="0">
                <a:solidFill>
                  <a:srgbClr val="496F63"/>
                </a:solidFill>
                <a:effectLst/>
                <a:latin typeface="PT Sans"/>
                <a:ea typeface="PT Sans"/>
                <a:cs typeface="PT Sans"/>
              </a:rPr>
              <a:t>Esta fase se utiliza para construir prototipos simples como objetos visuales para mostrar el efecto de la innovación.</a:t>
            </a:r>
          </a:p>
          <a:p>
            <a:pPr algn="l"/>
            <a:endParaRPr lang="en-US" sz="800" b="1" dirty="0">
              <a:solidFill>
                <a:srgbClr val="496F63"/>
              </a:solidFill>
            </a:endParaRPr>
          </a:p>
          <a:p>
            <a:pPr algn="l"/>
            <a:r>
              <a:rPr lang="es" sz="4800" b="1" i="0" strike="noStrike" cap="none" spc="0" baseline="0" dirty="0">
                <a:solidFill>
                  <a:srgbClr val="496F63"/>
                </a:solidFill>
                <a:effectLst/>
                <a:latin typeface="PT Sans"/>
                <a:ea typeface="PT Sans"/>
                <a:cs typeface="PT Sans"/>
              </a:rPr>
              <a:t>No hay que complicarse demasiado.</a:t>
            </a:r>
          </a:p>
          <a:p>
            <a:pPr algn="l"/>
            <a:endParaRPr lang="en-US" sz="800" b="1" dirty="0">
              <a:solidFill>
                <a:srgbClr val="496F63"/>
              </a:solidFill>
            </a:endParaRPr>
          </a:p>
          <a:p>
            <a:pPr algn="l"/>
            <a:r>
              <a:rPr lang="es" sz="4800" b="1" i="0" strike="noStrike" cap="none" spc="0" baseline="0" dirty="0">
                <a:solidFill>
                  <a:srgbClr val="496F63"/>
                </a:solidFill>
                <a:effectLst/>
              </a:rPr>
              <a:t>Crea un Producto Mínimo Viable (</a:t>
            </a:r>
            <a:r>
              <a:rPr lang="es" sz="4800" b="1" dirty="0">
                <a:solidFill>
                  <a:srgbClr val="496F63"/>
                </a:solidFill>
              </a:rPr>
              <a:t>PMV</a:t>
            </a:r>
            <a:r>
              <a:rPr lang="es" sz="4800" b="1" i="0" strike="noStrike" cap="none" spc="0" baseline="0" dirty="0">
                <a:solidFill>
                  <a:srgbClr val="496F63"/>
                </a:solidFill>
                <a:effectLst/>
              </a:rPr>
              <a:t>) lo más rápidamente posible.</a:t>
            </a:r>
            <a:endParaRPr lang="pl-PL" sz="4800" b="1" dirty="0">
              <a:solidFill>
                <a:srgbClr val="496F63"/>
              </a:solidFill>
            </a:endParaRPr>
          </a:p>
        </p:txBody>
      </p:sp>
      <p:sp>
        <p:nvSpPr>
          <p:cNvPr id="4" name="Prostokąt 3">
            <a:extLst>
              <a:ext uri="{FF2B5EF4-FFF2-40B4-BE49-F238E27FC236}">
                <a16:creationId xmlns:a16="http://schemas.microsoft.com/office/drawing/2014/main" id="{6F5557A7-F11B-41AD-8023-AC0B5CFFC9D7}"/>
              </a:ext>
            </a:extLst>
          </p:cNvPr>
          <p:cNvSpPr/>
          <p:nvPr/>
        </p:nvSpPr>
        <p:spPr>
          <a:xfrm>
            <a:off x="7036258" y="2025286"/>
            <a:ext cx="15776918" cy="2377440"/>
          </a:xfrm>
          <a:prstGeom prst="rect">
            <a:avLst/>
          </a:prstGeom>
        </p:spPr>
        <p:txBody>
          <a:bodyPr wrap="square">
            <a:spAutoFit/>
          </a:bodyPr>
          <a:lstStyle/>
          <a:p>
            <a:pPr algn="ctr"/>
            <a:r>
              <a:rPr lang="es" sz="5000" b="1" i="0" strike="noStrike" cap="none" spc="0" baseline="0">
                <a:solidFill>
                  <a:srgbClr val="71BB9A"/>
                </a:solidFill>
                <a:effectLst/>
                <a:latin typeface="PT Sans"/>
                <a:ea typeface="PT Sans"/>
                <a:cs typeface="PT Sans"/>
              </a:rPr>
              <a:t>¡Es momento para elegir las mejores ideas!</a:t>
            </a:r>
          </a:p>
          <a:p>
            <a:pPr algn="ctr"/>
            <a:r>
              <a:rPr lang="es" sz="5000" b="1" i="0" strike="noStrike" cap="none" spc="0" baseline="0">
                <a:solidFill>
                  <a:srgbClr val="71BB9A"/>
                </a:solidFill>
                <a:effectLst/>
                <a:latin typeface="PT Sans"/>
                <a:ea typeface="PT Sans"/>
                <a:cs typeface="PT Sans"/>
              </a:rPr>
              <a:t>Limita las soluciones creadas a un máximo de distintas variantes</a:t>
            </a:r>
          </a:p>
        </p:txBody>
      </p:sp>
      <p:sp>
        <p:nvSpPr>
          <p:cNvPr id="12" name="Rectangle 1">
            <a:extLst>
              <a:ext uri="{FF2B5EF4-FFF2-40B4-BE49-F238E27FC236}">
                <a16:creationId xmlns:a16="http://schemas.microsoft.com/office/drawing/2014/main" id="{A5AA5145-3692-4FAE-9C29-1A7B43DD1102}"/>
              </a:ext>
            </a:extLst>
          </p:cNvPr>
          <p:cNvSpPr/>
          <p:nvPr/>
        </p:nvSpPr>
        <p:spPr>
          <a:xfrm>
            <a:off x="9498866" y="12894289"/>
            <a:ext cx="15273268" cy="701040"/>
          </a:xfrm>
          <a:prstGeom prst="rect">
            <a:avLst/>
          </a:prstGeom>
        </p:spPr>
        <p:txBody>
          <a:bodyPr wrap="square">
            <a:spAutoFit/>
          </a:bodyPr>
          <a:lstStyle/>
          <a:p>
            <a:pPr algn="ctr" fontAlgn="base"/>
            <a:r>
              <a:rPr lang="es" sz="2000" b="1" i="0" strike="noStrike" cap="none" spc="0" baseline="0">
                <a:solidFill>
                  <a:srgbClr val="A6A7AC"/>
                </a:solidFill>
                <a:effectLst/>
                <a:latin typeface="Arial"/>
                <a:ea typeface="Arial"/>
                <a:cs typeface="Arial"/>
              </a:rPr>
              <a:t>Fuente: https://play.google.com/books/reader?id=2yyDDwAAQBAJ&amp;hl=pl&amp;pg=GBS.PT10</a:t>
            </a:r>
          </a:p>
          <a:p>
            <a:pPr algn="ctr" fontAlgn="base"/>
            <a:r>
              <a:rPr lang="es" sz="2000" b="1" i="0" strike="noStrike" cap="none" spc="0" baseline="0">
                <a:solidFill>
                  <a:srgbClr val="A6A7AC"/>
                </a:solidFill>
                <a:effectLst/>
                <a:latin typeface="Arial"/>
                <a:ea typeface="Arial"/>
                <a:cs typeface="Arial"/>
              </a:rPr>
              <a:t>https://contentsolutions.pl/5-krokow-do-tworzenia-lepszego-contentu-design-thinking/</a:t>
            </a:r>
            <a:endParaRPr lang="en-IE" sz="2000" b="1" kern="1200">
              <a:solidFill>
                <a:schemeClr val="tx1"/>
              </a:solidFill>
              <a:latin typeface="Arial" panose="020B0604020202020204" pitchFamily="34" charset="0"/>
              <a:cs typeface="Arial" panose="020B0604020202020204" pitchFamily="34" charset="0"/>
              <a:sym typeface="Quattrocento Sans"/>
            </a:endParaRPr>
          </a:p>
        </p:txBody>
      </p:sp>
      <p:sp>
        <p:nvSpPr>
          <p:cNvPr id="14" name="Prostokąt 13">
            <a:extLst>
              <a:ext uri="{FF2B5EF4-FFF2-40B4-BE49-F238E27FC236}">
                <a16:creationId xmlns:a16="http://schemas.microsoft.com/office/drawing/2014/main" id="{12D0A6CC-9F04-4D4B-815F-D5B23363C0C9}"/>
              </a:ext>
            </a:extLst>
          </p:cNvPr>
          <p:cNvSpPr/>
          <p:nvPr/>
        </p:nvSpPr>
        <p:spPr>
          <a:xfrm>
            <a:off x="7040831" y="616035"/>
            <a:ext cx="15102204" cy="1097280"/>
          </a:xfrm>
          <a:prstGeom prst="rect">
            <a:avLst/>
          </a:prstGeom>
        </p:spPr>
        <p:txBody>
          <a:bodyPr wrap="none">
            <a:spAutoFit/>
          </a:bodyPr>
          <a:lstStyle/>
          <a:p>
            <a:r>
              <a:rPr lang="es" sz="6600" b="0" i="0" strike="noStrike" cap="none" spc="0" baseline="0">
                <a:solidFill>
                  <a:srgbClr val="496F63"/>
                </a:solidFill>
                <a:effectLst/>
                <a:latin typeface="PT Sans"/>
                <a:ea typeface="PT Sans"/>
                <a:cs typeface="PT Sans"/>
              </a:rPr>
              <a:t>Comprobar las soluciones en la práctica</a:t>
            </a:r>
            <a:endParaRPr lang="pl-PL" sz="6600">
              <a:solidFill>
                <a:srgbClr val="496F63"/>
              </a:solidFill>
            </a:endParaRPr>
          </a:p>
        </p:txBody>
      </p:sp>
      <p:pic>
        <p:nvPicPr>
          <p:cNvPr id="15" name="Obraz 14">
            <a:extLst>
              <a:ext uri="{FF2B5EF4-FFF2-40B4-BE49-F238E27FC236}">
                <a16:creationId xmlns:a16="http://schemas.microsoft.com/office/drawing/2014/main" id="{ED175C6A-B15E-40E2-85FE-704550AE3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6867" y="6872571"/>
            <a:ext cx="3132616" cy="5105645"/>
          </a:xfrm>
          <a:prstGeom prst="rect">
            <a:avLst/>
          </a:prstGeom>
        </p:spPr>
      </p:pic>
    </p:spTree>
    <p:extLst>
      <p:ext uri="{BB962C8B-B14F-4D97-AF65-F5344CB8AC3E}">
        <p14:creationId xmlns:p14="http://schemas.microsoft.com/office/powerpoint/2010/main" val="319916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1000"/>
                                        <p:tgtEl>
                                          <p:spTgt spid="4">
                                            <p:txEl>
                                              <p:pRg st="0" end="0"/>
                                            </p:txEl>
                                          </p:spTgt>
                                        </p:tgtEl>
                                      </p:cBhvr>
                                    </p:animEffec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up)">
                                      <p:cBhvr>
                                        <p:cTn id="18" dur="1000"/>
                                        <p:tgtEl>
                                          <p:spTgt spid="4">
                                            <p:txEl>
                                              <p:pRg st="1" end="1"/>
                                            </p:txEl>
                                          </p:spTgt>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par>
                          <p:cTn id="33" fill="hold" nodeType="afterGroup">
                            <p:stCondLst>
                              <p:cond delay="500"/>
                            </p:stCondLst>
                            <p:childTnLst>
                              <p:par>
                                <p:cTn id="34" presetID="2" presetClass="entr" presetSubtype="2" fill="hold" nodeType="after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500"/>
                                        <p:tgtEl>
                                          <p:spTgt spid="2">
                                            <p:txEl>
                                              <p:pRg st="2" end="2"/>
                                            </p:txEl>
                                          </p:spTgt>
                                        </p:tgtEl>
                                      </p:cBhvr>
                                    </p:animEffect>
                                  </p:childTnLst>
                                </p:cTn>
                              </p:par>
                            </p:childTnLst>
                          </p:cTn>
                        </p:par>
                      </p:childTnLst>
                    </p:cTn>
                  </p:par>
                  <p:par>
                    <p:cTn id="43" fill="hold" nodeType="clickPar">
                      <p:stCondLst>
                        <p:cond delay="indefinite"/>
                        <p:cond evt="onBegin" delay="0">
                          <p:tn val="42"/>
                        </p:cond>
                      </p:stCondLst>
                      <p:childTnLst>
                        <p:par>
                          <p:cTn id="44" fill="hold" nodeType="after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 grpId="0" uiExpand="1" build="p"/>
      <p:bldP spid="4" grpId="0" uiExpand="1" build="p"/>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11</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201855" y="11294596"/>
            <a:ext cx="9099673" cy="296953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8800" b="1" i="0" strike="noStrike" cap="none" spc="0" baseline="0" dirty="0">
                <a:solidFill>
                  <a:srgbClr val="FFFFFF"/>
                </a:solidFill>
                <a:effectLst/>
                <a:latin typeface="Arial"/>
                <a:ea typeface="Arial"/>
                <a:cs typeface="Arial"/>
              </a:rPr>
              <a:t>5.  Testeo</a:t>
            </a:r>
            <a:endParaRPr sz="8800" dirty="0">
              <a:solidFill>
                <a:srgbClr val="FFFFFF"/>
              </a:solidFill>
              <a:latin typeface="Arial" panose="020B0604020202020204" pitchFamily="34" charset="0"/>
              <a:cs typeface="Arial" panose="020B0604020202020204" pitchFamily="34" charset="0"/>
            </a:endParaRPr>
          </a:p>
        </p:txBody>
      </p:sp>
      <p:pic>
        <p:nvPicPr>
          <p:cNvPr id="10" name="Obraz 9">
            <a:extLst>
              <a:ext uri="{FF2B5EF4-FFF2-40B4-BE49-F238E27FC236}">
                <a16:creationId xmlns:a16="http://schemas.microsoft.com/office/drawing/2014/main" id="{7650AFF0-8C9E-4DF4-BC0E-174EFE394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09" y="3635808"/>
            <a:ext cx="5011185" cy="6357214"/>
          </a:xfrm>
          <a:prstGeom prst="rect">
            <a:avLst/>
          </a:prstGeom>
        </p:spPr>
      </p:pic>
      <p:sp>
        <p:nvSpPr>
          <p:cNvPr id="11" name="Prostokąt 10">
            <a:extLst>
              <a:ext uri="{FF2B5EF4-FFF2-40B4-BE49-F238E27FC236}">
                <a16:creationId xmlns:a16="http://schemas.microsoft.com/office/drawing/2014/main" id="{D88184E2-AA11-40B7-88E4-C289DB612E33}"/>
              </a:ext>
            </a:extLst>
          </p:cNvPr>
          <p:cNvSpPr/>
          <p:nvPr/>
        </p:nvSpPr>
        <p:spPr>
          <a:xfrm>
            <a:off x="4580653" y="274900"/>
            <a:ext cx="17843064" cy="2308324"/>
          </a:xfrm>
          <a:prstGeom prst="rect">
            <a:avLst/>
          </a:prstGeom>
        </p:spPr>
        <p:txBody>
          <a:bodyPr wrap="square">
            <a:spAutoFit/>
          </a:bodyPr>
          <a:lstStyle/>
          <a:p>
            <a:pPr algn="l"/>
            <a:r>
              <a:rPr lang="es" sz="4800" b="1" i="0" strike="noStrike" cap="none" spc="0" baseline="0" dirty="0">
                <a:solidFill>
                  <a:srgbClr val="496F63"/>
                </a:solidFill>
                <a:effectLst/>
              </a:rPr>
              <a:t>Objetivo - </a:t>
            </a:r>
            <a:r>
              <a:rPr lang="es" sz="4800" b="0" i="0" strike="noStrike" cap="none" spc="0" baseline="0" dirty="0">
                <a:solidFill>
                  <a:srgbClr val="496F63"/>
                </a:solidFill>
                <a:effectLst/>
              </a:rPr>
              <a:t>Conseguir feedback por parte de los usuarios sobre el prototipo, para luego tomar decisiones sobre los pasos siguientes. </a:t>
            </a:r>
            <a:endParaRPr lang="pl-PL" sz="4800" b="1" dirty="0">
              <a:solidFill>
                <a:srgbClr val="496F63"/>
              </a:solidFill>
            </a:endParaRPr>
          </a:p>
        </p:txBody>
      </p:sp>
      <p:sp>
        <p:nvSpPr>
          <p:cNvPr id="2" name="Prostokąt 1">
            <a:extLst>
              <a:ext uri="{FF2B5EF4-FFF2-40B4-BE49-F238E27FC236}">
                <a16:creationId xmlns:a16="http://schemas.microsoft.com/office/drawing/2014/main" id="{29404277-8975-4630-871B-B7768D340C1D}"/>
              </a:ext>
            </a:extLst>
          </p:cNvPr>
          <p:cNvSpPr/>
          <p:nvPr/>
        </p:nvSpPr>
        <p:spPr>
          <a:xfrm>
            <a:off x="10636650" y="2219112"/>
            <a:ext cx="12629750" cy="1920240"/>
          </a:xfrm>
          <a:prstGeom prst="rect">
            <a:avLst/>
          </a:prstGeom>
        </p:spPr>
        <p:txBody>
          <a:bodyPr wrap="square">
            <a:spAutoFit/>
          </a:bodyPr>
          <a:lstStyle/>
          <a:p>
            <a:pPr marL="571500" indent="-571500">
              <a:buFont typeface="Arial" panose="020B0604020202020204" pitchFamily="34" charset="0"/>
              <a:buChar char="•"/>
            </a:pPr>
            <a:r>
              <a:rPr lang="es" sz="4000" b="0" i="0" strike="noStrike" cap="none" spc="0" baseline="0" dirty="0">
                <a:solidFill>
                  <a:srgbClr val="496F63"/>
                </a:solidFill>
                <a:effectLst/>
                <a:latin typeface="PT Sans"/>
                <a:ea typeface="PT Sans"/>
                <a:cs typeface="PT Sans"/>
              </a:rPr>
              <a:t>La oportunidad de evaluar prototipos en condiciones reales</a:t>
            </a:r>
          </a:p>
          <a:p>
            <a:pPr marL="571500" indent="-571500">
              <a:buFont typeface="Arial" panose="020B0604020202020204" pitchFamily="34" charset="0"/>
              <a:buChar char="•"/>
            </a:pPr>
            <a:r>
              <a:rPr lang="es" sz="4000" b="0" i="0" strike="noStrike" cap="none" spc="0" baseline="0" dirty="0">
                <a:solidFill>
                  <a:srgbClr val="496F63"/>
                </a:solidFill>
                <a:effectLst/>
                <a:latin typeface="PT Sans"/>
                <a:ea typeface="PT Sans"/>
                <a:cs typeface="PT Sans"/>
              </a:rPr>
              <a:t>Recoger opiniones por medio de entrevistas</a:t>
            </a:r>
          </a:p>
        </p:txBody>
      </p:sp>
      <p:sp>
        <p:nvSpPr>
          <p:cNvPr id="6" name="Prostokąt 5">
            <a:extLst>
              <a:ext uri="{FF2B5EF4-FFF2-40B4-BE49-F238E27FC236}">
                <a16:creationId xmlns:a16="http://schemas.microsoft.com/office/drawing/2014/main" id="{04192485-6F35-4589-8F9F-381C9B10F7D9}"/>
              </a:ext>
            </a:extLst>
          </p:cNvPr>
          <p:cNvSpPr/>
          <p:nvPr/>
        </p:nvSpPr>
        <p:spPr>
          <a:xfrm>
            <a:off x="9759592" y="8984881"/>
            <a:ext cx="10211538" cy="3139440"/>
          </a:xfrm>
          <a:prstGeom prst="rect">
            <a:avLst/>
          </a:prstGeom>
        </p:spPr>
        <p:txBody>
          <a:bodyPr wrap="square">
            <a:spAutoFit/>
          </a:bodyPr>
          <a:lstStyle/>
          <a:p>
            <a:r>
              <a:rPr lang="es" sz="4000" b="0" i="0" strike="noStrike" cap="none" spc="0" baseline="0">
                <a:solidFill>
                  <a:srgbClr val="496F63"/>
                </a:solidFill>
                <a:effectLst/>
                <a:latin typeface="PT Sans"/>
                <a:ea typeface="PT Sans"/>
                <a:cs typeface="PT Sans"/>
              </a:rPr>
              <a:t>El proceso del Design Thinkins es repetitivo. Para adaptar, de manera adecuada, el prototipo a las necesidades de sus futuros usuarios y así perfeccionarlo, las tres fases anteriores tendrán que repetirse. </a:t>
            </a:r>
          </a:p>
        </p:txBody>
      </p:sp>
      <p:pic>
        <p:nvPicPr>
          <p:cNvPr id="8" name="Obraz 7">
            <a:extLst>
              <a:ext uri="{FF2B5EF4-FFF2-40B4-BE49-F238E27FC236}">
                <a16:creationId xmlns:a16="http://schemas.microsoft.com/office/drawing/2014/main" id="{0C7A30CF-436E-40E8-B35D-E2FBF1C331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5767" y="8950648"/>
            <a:ext cx="3691890" cy="3691890"/>
          </a:xfrm>
          <a:prstGeom prst="rect">
            <a:avLst/>
          </a:prstGeom>
        </p:spPr>
      </p:pic>
      <p:grpSp>
        <p:nvGrpSpPr>
          <p:cNvPr id="4" name="Group 3"/>
          <p:cNvGrpSpPr/>
          <p:nvPr/>
        </p:nvGrpSpPr>
        <p:grpSpPr>
          <a:xfrm>
            <a:off x="13367720" y="4636118"/>
            <a:ext cx="9668744" cy="3691891"/>
            <a:chOff x="14630398" y="4412653"/>
            <a:chExt cx="7498225" cy="3969347"/>
          </a:xfrm>
        </p:grpSpPr>
        <p:sp>
          <p:nvSpPr>
            <p:cNvPr id="13" name="Shape 72">
              <a:extLst>
                <a:ext uri="{FF2B5EF4-FFF2-40B4-BE49-F238E27FC236}">
                  <a16:creationId xmlns:a16="http://schemas.microsoft.com/office/drawing/2014/main" id="{4925B0F4-85B4-48EB-A7CA-A96260F459F2}"/>
                </a:ext>
              </a:extLst>
            </p:cNvPr>
            <p:cNvSpPr/>
            <p:nvPr/>
          </p:nvSpPr>
          <p:spPr>
            <a:xfrm>
              <a:off x="14630398" y="4412653"/>
              <a:ext cx="7498225" cy="396934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 name="Prostokąt 2">
              <a:extLst>
                <a:ext uri="{FF2B5EF4-FFF2-40B4-BE49-F238E27FC236}">
                  <a16:creationId xmlns:a16="http://schemas.microsoft.com/office/drawing/2014/main" id="{89B73D78-3AEF-4735-AEFF-E40F7A590D2E}"/>
                </a:ext>
              </a:extLst>
            </p:cNvPr>
            <p:cNvSpPr/>
            <p:nvPr/>
          </p:nvSpPr>
          <p:spPr>
            <a:xfrm>
              <a:off x="14874239" y="4534286"/>
              <a:ext cx="7041025" cy="3739247"/>
            </a:xfrm>
            <a:prstGeom prst="rect">
              <a:avLst/>
            </a:prstGeom>
          </p:spPr>
          <p:txBody>
            <a:bodyPr wrap="square">
              <a:spAutoFit/>
            </a:bodyPr>
            <a:lstStyle/>
            <a:p>
              <a:r>
                <a:rPr lang="es" sz="4400" b="0" i="0" strike="noStrike" cap="none" spc="0" baseline="0" dirty="0">
                  <a:solidFill>
                    <a:srgbClr val="496F63"/>
                  </a:solidFill>
                  <a:effectLst/>
                  <a:latin typeface="PT Sans"/>
                  <a:ea typeface="PT Sans"/>
                  <a:cs typeface="PT Sans"/>
                </a:rPr>
                <a:t>Debemos comprobar si las soluciones propuestas tienen sentido y si resuelven las necesidades de nuestro grupo de clientes objetivo.</a:t>
              </a:r>
            </a:p>
          </p:txBody>
        </p:sp>
      </p:grpSp>
      <p:sp>
        <p:nvSpPr>
          <p:cNvPr id="14" name="Rectangle 1">
            <a:extLst>
              <a:ext uri="{FF2B5EF4-FFF2-40B4-BE49-F238E27FC236}">
                <a16:creationId xmlns:a16="http://schemas.microsoft.com/office/drawing/2014/main" id="{8E1C28BB-49F6-45FB-B7F8-841AFB88A34B}"/>
              </a:ext>
            </a:extLst>
          </p:cNvPr>
          <p:cNvSpPr/>
          <p:nvPr/>
        </p:nvSpPr>
        <p:spPr>
          <a:xfrm>
            <a:off x="9498866" y="12865832"/>
            <a:ext cx="15273268" cy="701040"/>
          </a:xfrm>
          <a:prstGeom prst="rect">
            <a:avLst/>
          </a:prstGeom>
        </p:spPr>
        <p:txBody>
          <a:bodyPr wrap="square">
            <a:spAutoFit/>
          </a:bodyPr>
          <a:lstStyle/>
          <a:p>
            <a:pPr algn="ctr" fontAlgn="base"/>
            <a:r>
              <a:rPr lang="es" sz="2000" b="1" i="0" strike="noStrike" cap="none" spc="0" baseline="0" dirty="0">
                <a:solidFill>
                  <a:srgbClr val="A6A7AC"/>
                </a:solidFill>
                <a:effectLst/>
                <a:latin typeface="Arial"/>
                <a:ea typeface="Arial"/>
                <a:cs typeface="Arial"/>
              </a:rPr>
              <a:t>Fuente: </a:t>
            </a:r>
            <a:r>
              <a:rPr lang="es" sz="2000" b="1" i="0" strike="noStrike" cap="none" spc="0" baseline="0" dirty="0">
                <a:solidFill>
                  <a:srgbClr val="A6A7AC"/>
                </a:solidFill>
                <a:effectLst/>
                <a:latin typeface="Arial"/>
                <a:ea typeface="Arial"/>
                <a:cs typeface="Arial"/>
                <a:hlinkClick r:id="rId5"/>
              </a:rPr>
              <a:t>https://play.google.com/books/reader?id=2yyDDwAAQBAJ&amp;hl=pl&amp;pg=GBS.PT10</a:t>
            </a:r>
            <a:endParaRPr lang="es" sz="2000" b="1" i="0" strike="noStrike" cap="none" spc="0" baseline="0" dirty="0">
              <a:solidFill>
                <a:srgbClr val="A6A7AC"/>
              </a:solidFill>
              <a:effectLst/>
              <a:latin typeface="Arial"/>
              <a:ea typeface="Arial"/>
              <a:cs typeface="Arial"/>
            </a:endParaRPr>
          </a:p>
          <a:p>
            <a:pPr algn="ctr" fontAlgn="base"/>
            <a:r>
              <a:rPr lang="es" sz="2000" b="1" i="0" strike="noStrike" cap="none" spc="0" baseline="0" dirty="0">
                <a:solidFill>
                  <a:srgbClr val="A6A7AC"/>
                </a:solidFill>
                <a:effectLst/>
                <a:latin typeface="Arial"/>
                <a:ea typeface="Arial"/>
                <a:cs typeface="Arial"/>
                <a:hlinkClick r:id="rId6"/>
              </a:rPr>
              <a:t>https://contentsolutions.pl/5-krokow-do-tworzenia-lepszego-contentu-design-thinking/</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pic>
        <p:nvPicPr>
          <p:cNvPr id="15" name="Obraz 14">
            <a:extLst>
              <a:ext uri="{FF2B5EF4-FFF2-40B4-BE49-F238E27FC236}">
                <a16:creationId xmlns:a16="http://schemas.microsoft.com/office/drawing/2014/main" id="{1000A88C-88BE-440A-BAB0-CA8B256C6C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9012" y="4387997"/>
            <a:ext cx="4913662" cy="3603352"/>
          </a:xfrm>
          <a:prstGeom prst="rect">
            <a:avLst/>
          </a:prstGeom>
        </p:spPr>
      </p:pic>
    </p:spTree>
    <p:extLst>
      <p:ext uri="{BB962C8B-B14F-4D97-AF65-F5344CB8AC3E}">
        <p14:creationId xmlns:p14="http://schemas.microsoft.com/office/powerpoint/2010/main" val="62601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000"/>
                                        <p:tgtEl>
                                          <p:spTgt spid="6"/>
                                        </p:tgtEl>
                                      </p:cBhvr>
                                    </p:animEffect>
                                  </p:childTnLst>
                                </p:cTn>
                              </p:par>
                            </p:childTnLst>
                          </p:cTn>
                        </p:par>
                        <p:par>
                          <p:cTn id="35" fill="hold" nodeType="afterGroup">
                            <p:stCondLst>
                              <p:cond delay="1000"/>
                            </p:stCondLst>
                            <p:childTnLst>
                              <p:par>
                                <p:cTn id="36" presetID="21" presetClass="entr" presetSubtype="1" repeatCount="300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uiExpand="1" build="p"/>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1511228" y="2042432"/>
            <a:ext cx="17779055" cy="9768682"/>
          </a:xfrm>
          <a:prstGeom prst="rect">
            <a:avLst/>
          </a:prstGeom>
          <a:solidFill>
            <a:srgbClr val="FFFFFF"/>
          </a:solidFill>
          <a:ln w="3175" cap="flat">
            <a:noFill/>
            <a:miter lim="400000"/>
          </a:ln>
          <a:effectLst/>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38100" tIns="38100" rIns="38100" bIns="38100" numCol="1" anchor="t">
            <a:noAutofit/>
          </a:bodyPr>
          <a:lstStyle/>
          <a:p>
            <a:r>
              <a:rPr lang="es" sz="3800" b="1" i="0" strike="noStrike" cap="none" spc="0" baseline="0" dirty="0">
                <a:solidFill>
                  <a:srgbClr val="496F63"/>
                </a:solidFill>
                <a:effectLst/>
                <a:latin typeface="Arial"/>
                <a:ea typeface="Arial"/>
                <a:cs typeface="Arial"/>
              </a:rPr>
              <a:t>1.  La Regla Humana: Toda Actividad de Diseño es, en última instancia, Social por Naturaleza</a:t>
            </a:r>
          </a:p>
          <a:p>
            <a:pPr>
              <a:lnSpc>
                <a:spcPct val="150000"/>
              </a:lnSpc>
            </a:pPr>
            <a:r>
              <a:rPr lang="es" sz="3000" b="0" i="0" strike="noStrike" cap="none" spc="0" baseline="0" dirty="0">
                <a:solidFill>
                  <a:srgbClr val="496F63"/>
                </a:solidFill>
                <a:effectLst/>
                <a:latin typeface="Arial"/>
                <a:ea typeface="Arial"/>
                <a:cs typeface="Arial"/>
              </a:rPr>
              <a:t>Implementar soluciones debería tener el objetivo de satisfacer necesidades humanas.</a:t>
            </a: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r>
              <a:rPr lang="es" sz="3800" b="1" i="0" strike="noStrike" cap="none" spc="0" baseline="0" dirty="0">
                <a:solidFill>
                  <a:srgbClr val="496F63"/>
                </a:solidFill>
                <a:effectLst/>
                <a:latin typeface="Arial"/>
                <a:ea typeface="Arial"/>
                <a:cs typeface="Arial"/>
              </a:rPr>
              <a:t>2.  La Regla de la Ambigüedad: Los </a:t>
            </a:r>
            <a:r>
              <a:rPr lang="es" sz="3800" b="1" dirty="0">
                <a:solidFill>
                  <a:srgbClr val="496F63"/>
                </a:solidFill>
                <a:latin typeface="Arial"/>
                <a:ea typeface="Arial"/>
                <a:cs typeface="Arial"/>
              </a:rPr>
              <a:t>encargados del D</a:t>
            </a:r>
            <a:r>
              <a:rPr lang="es-ES" sz="3800" b="1" dirty="0">
                <a:solidFill>
                  <a:srgbClr val="496F63"/>
                </a:solidFill>
                <a:latin typeface="Arial"/>
                <a:ea typeface="Arial"/>
                <a:cs typeface="Arial"/>
              </a:rPr>
              <a:t>e</a:t>
            </a:r>
            <a:r>
              <a:rPr lang="es" sz="3800" b="1" dirty="0">
                <a:solidFill>
                  <a:srgbClr val="496F63"/>
                </a:solidFill>
                <a:latin typeface="Arial"/>
                <a:ea typeface="Arial"/>
                <a:cs typeface="Arial"/>
              </a:rPr>
              <a:t>sign Thinking </a:t>
            </a:r>
            <a:r>
              <a:rPr lang="es" sz="3800" b="1" i="0" strike="noStrike" cap="none" spc="0" baseline="0" dirty="0">
                <a:solidFill>
                  <a:srgbClr val="496F63"/>
                </a:solidFill>
                <a:effectLst/>
                <a:latin typeface="Arial"/>
                <a:ea typeface="Arial"/>
                <a:cs typeface="Arial"/>
              </a:rPr>
              <a:t>deben Preservar la Ambigüedad</a:t>
            </a:r>
          </a:p>
          <a:p>
            <a:r>
              <a:rPr lang="es" sz="3000" b="0" i="0" strike="noStrike" cap="none" spc="0" baseline="0" dirty="0">
                <a:solidFill>
                  <a:srgbClr val="496F63"/>
                </a:solidFill>
                <a:effectLst/>
                <a:latin typeface="Arial"/>
                <a:ea typeface="Arial"/>
                <a:cs typeface="Arial"/>
              </a:rPr>
              <a:t>Tendrán que alejarse de las restricciones y crear las condiciones idóneas para experimentar en la frontera entre el conocimiento y la imaginación. Buscar soluciones que parezcan inadecuadas.</a:t>
            </a:r>
          </a:p>
          <a:p>
            <a:endParaRPr lang="es" sz="3000" b="0" i="0" strike="noStrike" cap="none" spc="0" baseline="0" dirty="0">
              <a:solidFill>
                <a:srgbClr val="496F63"/>
              </a:solidFill>
              <a:effectLst/>
              <a:latin typeface="Arial"/>
              <a:ea typeface="Arial"/>
              <a:cs typeface="Arial"/>
            </a:endParaRP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pPr>
              <a:lnSpc>
                <a:spcPct val="150000"/>
              </a:lnSpc>
            </a:pPr>
            <a:r>
              <a:rPr lang="es" sz="3800" b="1" i="0" strike="noStrike" cap="none" spc="0" baseline="0" dirty="0">
                <a:solidFill>
                  <a:srgbClr val="496F63"/>
                </a:solidFill>
                <a:effectLst/>
                <a:latin typeface="Arial"/>
                <a:ea typeface="Arial"/>
                <a:cs typeface="Arial"/>
              </a:rPr>
              <a:t>3.  La Regla del Reajuste: Todo Diseño se Rediseña</a:t>
            </a:r>
          </a:p>
          <a:p>
            <a:r>
              <a:rPr lang="es" sz="3000" b="0" i="0" strike="noStrike" cap="none" spc="0" baseline="0" dirty="0">
                <a:solidFill>
                  <a:srgbClr val="496F63"/>
                </a:solidFill>
                <a:effectLst/>
                <a:latin typeface="Arial"/>
                <a:ea typeface="Arial"/>
                <a:cs typeface="Arial"/>
              </a:rPr>
              <a:t>Hay que diseñar las condiciones técnicas y sociales futuras, basándose en soluciones antiguas, para así analizar y solucionar el problema lo mejor posible.</a:t>
            </a:r>
          </a:p>
          <a:p>
            <a:pPr>
              <a:lnSpc>
                <a:spcPct val="150000"/>
              </a:lnSpc>
            </a:pPr>
            <a:endParaRPr lang="es" sz="3000" b="0" i="0" strike="noStrike" cap="none" spc="0" baseline="0" dirty="0">
              <a:solidFill>
                <a:srgbClr val="496F63"/>
              </a:solidFill>
              <a:effectLst/>
              <a:latin typeface="Arial"/>
              <a:ea typeface="Arial"/>
              <a:cs typeface="Arial"/>
            </a:endParaRP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r>
              <a:rPr lang="es" sz="3800" b="1" i="0" strike="noStrike" cap="none" spc="0" baseline="0" dirty="0">
                <a:solidFill>
                  <a:srgbClr val="496F63"/>
                </a:solidFill>
                <a:effectLst/>
                <a:latin typeface="Arial"/>
                <a:ea typeface="Arial"/>
                <a:cs typeface="Arial"/>
              </a:rPr>
              <a:t>4. La Regla de la Tangibilidad: Hacer las Ideas Tangibles Siempre Facilita la Comunicación</a:t>
            </a:r>
          </a:p>
          <a:p>
            <a:r>
              <a:rPr lang="es" sz="3000" b="0" i="0" strike="noStrike" cap="none" spc="0" baseline="0" dirty="0">
                <a:solidFill>
                  <a:srgbClr val="496F63"/>
                </a:solidFill>
                <a:effectLst/>
                <a:latin typeface="Arial"/>
                <a:ea typeface="Arial"/>
                <a:cs typeface="Arial"/>
              </a:rPr>
              <a:t>Hacemos las ideas realidad visualizando y prototipando ya que mejora la comunicación entre los miembros del equipo de proyecto.</a:t>
            </a:r>
          </a:p>
        </p:txBody>
      </p:sp>
      <p:sp>
        <p:nvSpPr>
          <p:cNvPr id="81" name="Shape 81"/>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12</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 sz="10000" b="1" i="0" strike="noStrike" cap="none" spc="0" baseline="0">
                <a:solidFill>
                  <a:srgbClr val="496F63"/>
                </a:solidFill>
                <a:effectLst/>
                <a:latin typeface="Arial"/>
                <a:ea typeface="Arial"/>
                <a:cs typeface="Arial"/>
              </a:rPr>
              <a:t>Reglas del Design Thinking</a:t>
            </a:r>
            <a:endParaRPr>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2854195" y="12959184"/>
            <a:ext cx="16191161" cy="441960"/>
          </a:xfrm>
          <a:prstGeom prst="rect">
            <a:avLst/>
          </a:prstGeom>
          <a:noFill/>
          <a:ln w="3175" cap="flat">
            <a:noFill/>
            <a:miter lim="400000"/>
          </a:ln>
          <a:effectLst/>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3000" b="0" i="0" strike="noStrike" cap="none" spc="0" baseline="0">
                <a:solidFill>
                  <a:srgbClr val="A6A7AC"/>
                </a:solidFill>
                <a:effectLst/>
                <a:latin typeface="Montserrat-SemiBold"/>
                <a:ea typeface="Montserrat-SemiBold"/>
                <a:cs typeface="Montserrat-SemiBold"/>
              </a:rPr>
              <a:t>Fuente: H. Plattner, C.  Meinel, L. Leifer, pensamiento del diseño: Entender - Mejorar - Aplicar</a:t>
            </a:r>
            <a:endParaRPr>
              <a:solidFill>
                <a:schemeClr val="tx1"/>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8342730" y="-1333440"/>
            <a:ext cx="14041665" cy="15049440"/>
          </a:xfrm>
          <a:prstGeom prst="rect">
            <a:avLst/>
          </a:prstGeom>
        </p:spPr>
      </p:pic>
      <p:pic>
        <p:nvPicPr>
          <p:cNvPr id="3" name="Obraz 2">
            <a:extLst>
              <a:ext uri="{FF2B5EF4-FFF2-40B4-BE49-F238E27FC236}">
                <a16:creationId xmlns:a16="http://schemas.microsoft.com/office/drawing/2014/main" id="{71E2C652-E033-419A-8738-4D92DA823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4691" y="8506691"/>
            <a:ext cx="5209309" cy="5209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5">
                                            <p:bg/>
                                          </p:spTgt>
                                        </p:tgtEl>
                                        <p:attrNameLst>
                                          <p:attrName>style.visibility</p:attrName>
                                        </p:attrNameLst>
                                      </p:cBhvr>
                                      <p:to>
                                        <p:strVal val="visible"/>
                                      </p:to>
                                    </p:set>
                                    <p:animEffect transition="in" filter="wipe(up)">
                                      <p:cBhvr>
                                        <p:cTn id="17" dur="1000"/>
                                        <p:tgtEl>
                                          <p:spTgt spid="85">
                                            <p:bg/>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5">
                                            <p:txEl>
                                              <p:pRg st="0" end="0"/>
                                            </p:txEl>
                                          </p:spTgt>
                                        </p:tgtEl>
                                        <p:attrNameLst>
                                          <p:attrName>style.visibility</p:attrName>
                                        </p:attrNameLst>
                                      </p:cBhvr>
                                      <p:to>
                                        <p:strVal val="visible"/>
                                      </p:to>
                                    </p:set>
                                    <p:animEffect transition="in" filter="wipe(up)">
                                      <p:cBhvr>
                                        <p:cTn id="22" dur="1000"/>
                                        <p:tgtEl>
                                          <p:spTgt spid="85">
                                            <p:txEl>
                                              <p:pRg st="0" end="0"/>
                                            </p:txEl>
                                          </p:spTgt>
                                        </p:tgtEl>
                                      </p:cBhvr>
                                    </p:animEffect>
                                  </p:childTnLst>
                                </p:cTn>
                              </p:par>
                            </p:childTnLst>
                          </p:cTn>
                        </p:par>
                        <p:par>
                          <p:cTn id="23" fill="hold" nodeType="afterGroup">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85">
                                            <p:txEl>
                                              <p:pRg st="1" end="1"/>
                                            </p:txEl>
                                          </p:spTgt>
                                        </p:tgtEl>
                                        <p:attrNameLst>
                                          <p:attrName>style.visibility</p:attrName>
                                        </p:attrNameLst>
                                      </p:cBhvr>
                                      <p:to>
                                        <p:strVal val="visible"/>
                                      </p:to>
                                    </p:set>
                                    <p:animEffect transition="in" filter="wipe(up)">
                                      <p:cBhvr>
                                        <p:cTn id="26" dur="1000"/>
                                        <p:tgtEl>
                                          <p:spTgt spid="85">
                                            <p:txEl>
                                              <p:pRg st="1" end="1"/>
                                            </p:txEl>
                                          </p:spTgt>
                                        </p:tgtEl>
                                      </p:cBhvr>
                                    </p:animEffect>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5">
                                            <p:txEl>
                                              <p:pRg st="4" end="4"/>
                                            </p:txEl>
                                          </p:spTgt>
                                        </p:tgtEl>
                                        <p:attrNameLst>
                                          <p:attrName>style.visibility</p:attrName>
                                        </p:attrNameLst>
                                      </p:cBhvr>
                                      <p:to>
                                        <p:strVal val="visible"/>
                                      </p:to>
                                    </p:set>
                                    <p:animEffect transition="in" filter="wipe(up)">
                                      <p:cBhvr>
                                        <p:cTn id="31" dur="1000"/>
                                        <p:tgtEl>
                                          <p:spTgt spid="85">
                                            <p:txEl>
                                              <p:pRg st="4" end="4"/>
                                            </p:txEl>
                                          </p:spTgt>
                                        </p:tgtEl>
                                      </p:cBhvr>
                                    </p:animEffect>
                                  </p:childTnLst>
                                </p:cTn>
                              </p:par>
                            </p:childTnLst>
                          </p:cTn>
                        </p:par>
                        <p:par>
                          <p:cTn id="32" fill="hold" nodeType="afterGroup">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85">
                                            <p:txEl>
                                              <p:pRg st="5" end="5"/>
                                            </p:txEl>
                                          </p:spTgt>
                                        </p:tgtEl>
                                        <p:attrNameLst>
                                          <p:attrName>style.visibility</p:attrName>
                                        </p:attrNameLst>
                                      </p:cBhvr>
                                      <p:to>
                                        <p:strVal val="visible"/>
                                      </p:to>
                                    </p:set>
                                    <p:animEffect transition="in" filter="wipe(up)">
                                      <p:cBhvr>
                                        <p:cTn id="35" dur="1000"/>
                                        <p:tgtEl>
                                          <p:spTgt spid="85">
                                            <p:txEl>
                                              <p:pRg st="5" end="5"/>
                                            </p:txEl>
                                          </p:spTgt>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5">
                                            <p:txEl>
                                              <p:pRg st="8" end="8"/>
                                            </p:txEl>
                                          </p:spTgt>
                                        </p:tgtEl>
                                        <p:attrNameLst>
                                          <p:attrName>style.visibility</p:attrName>
                                        </p:attrNameLst>
                                      </p:cBhvr>
                                      <p:to>
                                        <p:strVal val="visible"/>
                                      </p:to>
                                    </p:set>
                                    <p:animEffect transition="in" filter="wipe(up)">
                                      <p:cBhvr>
                                        <p:cTn id="40" dur="1000"/>
                                        <p:tgtEl>
                                          <p:spTgt spid="85">
                                            <p:txEl>
                                              <p:pRg st="8" end="8"/>
                                            </p:txEl>
                                          </p:spTgt>
                                        </p:tgtEl>
                                      </p:cBhvr>
                                    </p:animEffect>
                                  </p:childTnLst>
                                </p:cTn>
                              </p:par>
                            </p:childTnLst>
                          </p:cTn>
                        </p:par>
                        <p:par>
                          <p:cTn id="41" fill="hold" nodeType="afterGroup">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85">
                                            <p:txEl>
                                              <p:pRg st="9" end="9"/>
                                            </p:txEl>
                                          </p:spTgt>
                                        </p:tgtEl>
                                        <p:attrNameLst>
                                          <p:attrName>style.visibility</p:attrName>
                                        </p:attrNameLst>
                                      </p:cBhvr>
                                      <p:to>
                                        <p:strVal val="visible"/>
                                      </p:to>
                                    </p:set>
                                    <p:animEffect transition="in" filter="wipe(up)">
                                      <p:cBhvr>
                                        <p:cTn id="44" dur="1000"/>
                                        <p:tgtEl>
                                          <p:spTgt spid="85">
                                            <p:txEl>
                                              <p:pRg st="9" end="9"/>
                                            </p:txEl>
                                          </p:spTgt>
                                        </p:tgtEl>
                                      </p:cBhvr>
                                    </p:animEffect>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5">
                                            <p:txEl>
                                              <p:pRg st="12" end="12"/>
                                            </p:txEl>
                                          </p:spTgt>
                                        </p:tgtEl>
                                        <p:attrNameLst>
                                          <p:attrName>style.visibility</p:attrName>
                                        </p:attrNameLst>
                                      </p:cBhvr>
                                      <p:to>
                                        <p:strVal val="visible"/>
                                      </p:to>
                                    </p:set>
                                    <p:animEffect transition="in" filter="wipe(up)">
                                      <p:cBhvr>
                                        <p:cTn id="49" dur="1000"/>
                                        <p:tgtEl>
                                          <p:spTgt spid="85">
                                            <p:txEl>
                                              <p:pRg st="12" end="12"/>
                                            </p:txEl>
                                          </p:spTgt>
                                        </p:tgtEl>
                                      </p:cBhvr>
                                    </p:animEffect>
                                  </p:childTnLst>
                                </p:cTn>
                              </p:par>
                            </p:childTnLst>
                          </p:cTn>
                        </p:par>
                        <p:par>
                          <p:cTn id="50" fill="hold" nodeType="afterGroup">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85">
                                            <p:txEl>
                                              <p:pRg st="13" end="13"/>
                                            </p:txEl>
                                          </p:spTgt>
                                        </p:tgtEl>
                                        <p:attrNameLst>
                                          <p:attrName>style.visibility</p:attrName>
                                        </p:attrNameLst>
                                      </p:cBhvr>
                                      <p:to>
                                        <p:strVal val="visible"/>
                                      </p:to>
                                    </p:set>
                                    <p:animEffect transition="in" filter="wipe(up)">
                                      <p:cBhvr>
                                        <p:cTn id="53" dur="1000"/>
                                        <p:tgtEl>
                                          <p:spTgt spid="85">
                                            <p:txEl>
                                              <p:pRg st="13" end="13"/>
                                            </p:txEl>
                                          </p:spTgt>
                                        </p:tgtEl>
                                      </p:cBhvr>
                                    </p:animEffect>
                                  </p:childTnLst>
                                </p:cTn>
                              </p:par>
                            </p:childTnLst>
                          </p:cTn>
                        </p:par>
                        <p:par>
                          <p:cTn id="54" fill="hold" nodeType="afterGroup">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82" grpId="0" animBg="1"/>
      <p:bldP spid="84" grpId="0" animBg="1"/>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3E88B1A-5C2B-D140-B6D3-6C785609996B}"/>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34" name="Shape 134"/>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13</a:t>
            </a:fld>
            <a:endParaRPr/>
          </a:p>
        </p:txBody>
      </p:sp>
      <p:sp>
        <p:nvSpPr>
          <p:cNvPr id="25" name="Shape 118">
            <a:extLst>
              <a:ext uri="{FF2B5EF4-FFF2-40B4-BE49-F238E27FC236}">
                <a16:creationId xmlns:a16="http://schemas.microsoft.com/office/drawing/2014/main" id="{D3FE02C2-8074-4664-B19E-7A5FEA8E39CF}"/>
              </a:ext>
            </a:extLst>
          </p:cNvPr>
          <p:cNvSpPr/>
          <p:nvPr/>
        </p:nvSpPr>
        <p:spPr>
          <a:xfrm>
            <a:off x="903043" y="15148"/>
            <a:ext cx="22437375" cy="3623192"/>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7000" b="1" i="0" strike="noStrike" cap="none" spc="0" baseline="0">
                <a:solidFill>
                  <a:srgbClr val="496F63"/>
                </a:solidFill>
                <a:effectLst/>
                <a:latin typeface="Arial"/>
                <a:ea typeface="Arial"/>
                <a:cs typeface="Arial"/>
              </a:rPr>
              <a:t>Ventajas y desventajas </a:t>
            </a:r>
          </a:p>
          <a:p>
            <a:pPr>
              <a:lnSpc>
                <a:spcPct val="120000"/>
              </a:lnSpc>
            </a:pPr>
            <a:r>
              <a:rPr lang="es" sz="7000" b="1" i="0" strike="noStrike" cap="none" spc="0" baseline="0">
                <a:solidFill>
                  <a:srgbClr val="496F63"/>
                </a:solidFill>
                <a:effectLst/>
                <a:latin typeface="Arial"/>
                <a:ea typeface="Arial"/>
                <a:cs typeface="Arial"/>
              </a:rPr>
              <a:t>del Design Thinking</a:t>
            </a:r>
            <a:endParaRPr sz="7000">
              <a:solidFill>
                <a:srgbClr val="496F63"/>
              </a:solidFill>
              <a:latin typeface="Arial" panose="020B0604020202020204" pitchFamily="34" charset="0"/>
              <a:cs typeface="Arial" panose="020B0604020202020204" pitchFamily="34" charset="0"/>
            </a:endParaRPr>
          </a:p>
        </p:txBody>
      </p:sp>
      <p:sp>
        <p:nvSpPr>
          <p:cNvPr id="43" name="Shape 88">
            <a:extLst>
              <a:ext uri="{FF2B5EF4-FFF2-40B4-BE49-F238E27FC236}">
                <a16:creationId xmlns:a16="http://schemas.microsoft.com/office/drawing/2014/main" id="{504BB3AF-0CC9-4471-85C5-A049508B7DCC}"/>
              </a:ext>
            </a:extLst>
          </p:cNvPr>
          <p:cNvSpPr/>
          <p:nvPr/>
        </p:nvSpPr>
        <p:spPr>
          <a:xfrm>
            <a:off x="4485640" y="12533417"/>
            <a:ext cx="15412720" cy="661416"/>
          </a:xfrm>
          <a:prstGeom prst="rect">
            <a:avLst/>
          </a:prstGeom>
          <a:noFill/>
          <a:ln w="3175" cap="flat">
            <a:noFill/>
            <a:miter lim="400000"/>
          </a:ln>
          <a:effectLst/>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2400" b="0" i="0" strike="noStrike" cap="none" spc="0" baseline="0">
                <a:solidFill>
                  <a:srgbClr val="A6A7AC"/>
                </a:solidFill>
                <a:effectLst/>
                <a:latin typeface="Montserrat-SemiBold"/>
                <a:ea typeface="Montserrat-SemiBold"/>
                <a:cs typeface="Montserrat-SemiBold"/>
              </a:rPr>
              <a:t>Fuente: U. Schleinkofer, T. Herrmann, I. Maier, T. Bauernhansl, D. Roth, D. Spath, Development and Evaluation of a Design Thinking Process Adapted to Frugal Production Systems for Emerging Markets</a:t>
            </a:r>
            <a:endParaRPr sz="2400">
              <a:solidFill>
                <a:schemeClr val="tx1"/>
              </a:solidFill>
            </a:endParaRPr>
          </a:p>
        </p:txBody>
      </p:sp>
      <p:graphicFrame>
        <p:nvGraphicFramePr>
          <p:cNvPr id="2" name="Tabela 2">
            <a:extLst>
              <a:ext uri="{FF2B5EF4-FFF2-40B4-BE49-F238E27FC236}">
                <a16:creationId xmlns:a16="http://schemas.microsoft.com/office/drawing/2014/main" id="{906D2FE3-C582-4150-AC64-581DD233647E}"/>
              </a:ext>
            </a:extLst>
          </p:cNvPr>
          <p:cNvGraphicFramePr>
            <a:graphicFrameLocks noGrp="1"/>
          </p:cNvGraphicFramePr>
          <p:nvPr>
            <p:extLst>
              <p:ext uri="{D42A27DB-BD31-4B8C-83A1-F6EECF244321}">
                <p14:modId xmlns:p14="http://schemas.microsoft.com/office/powerpoint/2010/main" val="2614226191"/>
              </p:ext>
            </p:extLst>
          </p:nvPr>
        </p:nvGraphicFramePr>
        <p:xfrm>
          <a:off x="2255520" y="3563243"/>
          <a:ext cx="20360640" cy="8939479"/>
        </p:xfrm>
        <a:graphic>
          <a:graphicData uri="http://schemas.openxmlformats.org/drawingml/2006/table">
            <a:tbl>
              <a:tblPr firstRow="1" bandRow="1">
                <a:tableStyleId>{C7B018BB-80A7-4F77-B60F-C8B233D01FF8}</a:tableStyleId>
              </a:tblPr>
              <a:tblGrid>
                <a:gridCol w="10180320">
                  <a:extLst>
                    <a:ext uri="{9D8B030D-6E8A-4147-A177-3AD203B41FA5}">
                      <a16:colId xmlns:a16="http://schemas.microsoft.com/office/drawing/2014/main" val="2058418015"/>
                    </a:ext>
                  </a:extLst>
                </a:gridCol>
                <a:gridCol w="10180320">
                  <a:extLst>
                    <a:ext uri="{9D8B030D-6E8A-4147-A177-3AD203B41FA5}">
                      <a16:colId xmlns:a16="http://schemas.microsoft.com/office/drawing/2014/main" val="4145792102"/>
                    </a:ext>
                  </a:extLst>
                </a:gridCol>
              </a:tblGrid>
              <a:tr h="923239">
                <a:tc>
                  <a:txBody>
                    <a:bodyPr/>
                    <a:lstStyle/>
                    <a:p>
                      <a:pPr algn="ctr"/>
                      <a:r>
                        <a:rPr lang="es" sz="4000" b="1" i="0" strike="noStrike" cap="none" spc="400" baseline="0">
                          <a:solidFill>
                            <a:srgbClr val="EDEDEE"/>
                          </a:solidFill>
                          <a:effectLst/>
                          <a:latin typeface="Montserrat-Regular"/>
                          <a:ea typeface="Montserrat-Regular"/>
                          <a:cs typeface="Montserrat-Regular"/>
                        </a:rPr>
                        <a:t>Ventajas</a:t>
                      </a:r>
                      <a:endParaRPr lang="pl-PL" sz="4000" cap="none" baseline="0">
                        <a:solidFill>
                          <a:schemeClr val="tx1">
                            <a:lumMod val="20000"/>
                            <a:lumOff val="80000"/>
                          </a:schemeClr>
                        </a:solidFill>
                        <a:latin typeface="PT Sans"/>
                      </a:endParaRPr>
                    </a:p>
                  </a:txBody>
                  <a:tcPr anchor="ctr"/>
                </a:tc>
                <a:tc>
                  <a:txBody>
                    <a:bodyPr/>
                    <a:lstStyle/>
                    <a:p>
                      <a:pPr algn="ctr"/>
                      <a:r>
                        <a:rPr lang="es" sz="4000" b="1" i="0" strike="noStrike" cap="none" spc="400" baseline="0">
                          <a:solidFill>
                            <a:srgbClr val="EDEDEE"/>
                          </a:solidFill>
                          <a:effectLst/>
                          <a:latin typeface="Montserrat-Regular"/>
                          <a:ea typeface="Montserrat-Regular"/>
                          <a:cs typeface="Montserrat-Regular"/>
                        </a:rPr>
                        <a:t>Desventajas</a:t>
                      </a:r>
                      <a:endParaRPr lang="pl-PL" sz="4000" cap="none" baseline="0">
                        <a:solidFill>
                          <a:schemeClr val="tx1">
                            <a:lumMod val="20000"/>
                            <a:lumOff val="80000"/>
                          </a:schemeClr>
                        </a:solidFill>
                        <a:latin typeface="PT Sans"/>
                      </a:endParaRPr>
                    </a:p>
                  </a:txBody>
                  <a:tcPr anchor="ctr"/>
                </a:tc>
                <a:extLst>
                  <a:ext uri="{0D108BD9-81ED-4DB2-BD59-A6C34878D82A}">
                    <a16:rowId xmlns:a16="http://schemas.microsoft.com/office/drawing/2014/main" val="3280699887"/>
                  </a:ext>
                </a:extLst>
              </a:tr>
              <a:tr h="6462672">
                <a:tc>
                  <a:txBody>
                    <a:bodyPr/>
                    <a:lstStyle/>
                    <a:p>
                      <a:pPr marL="457200" indent="-4572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Contacto frecuente con los clientes</a:t>
                      </a:r>
                    </a:p>
                    <a:p>
                      <a:pPr marL="457200" indent="-457200" algn="l">
                        <a:buFont typeface="Arial" panose="020B0604020202020204" pitchFamily="34" charset="0"/>
                        <a:buChar char="•"/>
                      </a:pPr>
                      <a:r>
                        <a:rPr lang="es-ES" sz="4000" b="0" i="0" strike="noStrike" cap="none" spc="400" baseline="0" dirty="0">
                          <a:solidFill>
                            <a:srgbClr val="496F63"/>
                          </a:solidFill>
                          <a:effectLst/>
                          <a:latin typeface="Montserrat-Regular"/>
                          <a:ea typeface="Montserrat-Regular"/>
                          <a:cs typeface="Montserrat-Regular"/>
                        </a:rPr>
                        <a:t>Una gran orientación al cliente</a:t>
                      </a:r>
                    </a:p>
                    <a:p>
                      <a:pPr marL="457200" indent="-4572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Eliminación las hipótesis incorrectas al monitorizar todo el proceso</a:t>
                      </a:r>
                    </a:p>
                    <a:p>
                      <a:pPr marL="457200" indent="-4572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Puesta en práctica de las funciones básicas</a:t>
                      </a:r>
                    </a:p>
                    <a:p>
                      <a:pPr marL="457200" indent="-4572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Ahorro gracias a las revisiones constantes por parte del usuario</a:t>
                      </a:r>
                    </a:p>
                    <a:p>
                      <a:pPr marL="457200" indent="-4572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Ahorro en los costes dada la omisión de algunos componentes</a:t>
                      </a:r>
                      <a:endParaRPr lang="pl-PL" sz="4000" cap="none" baseline="0" dirty="0">
                        <a:solidFill>
                          <a:srgbClr val="496F63"/>
                        </a:solidFill>
                        <a:latin typeface="PT Sans"/>
                      </a:endParaRPr>
                    </a:p>
                  </a:txBody>
                  <a:tcPr/>
                </a:tc>
                <a:tc>
                  <a:txBody>
                    <a:bodyPr/>
                    <a:lstStyle/>
                    <a:p>
                      <a:pPr marL="571500" indent="-5715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Dependencia del usuario</a:t>
                      </a:r>
                    </a:p>
                    <a:p>
                      <a:pPr marL="571500" indent="-5715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Dificultad al estimar el tiempo de ensayo o de prueba</a:t>
                      </a:r>
                    </a:p>
                    <a:p>
                      <a:pPr marL="571500" indent="-5715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La comunicación con el usuario es difícil</a:t>
                      </a:r>
                    </a:p>
                    <a:p>
                      <a:pPr marL="571500" indent="-5715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Distancia física y cultural con el usuario</a:t>
                      </a:r>
                    </a:p>
                    <a:p>
                      <a:pPr marL="571500" indent="-5715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Las necesidades del usuario pueden no ser identificadas</a:t>
                      </a:r>
                    </a:p>
                    <a:p>
                      <a:pPr marL="571500" indent="-571500" algn="l">
                        <a:buFont typeface="Arial" panose="020B0604020202020204" pitchFamily="34" charset="0"/>
                        <a:buChar char="•"/>
                      </a:pPr>
                      <a:r>
                        <a:rPr lang="es" sz="4000" b="0" i="0" strike="noStrike" cap="none" spc="400" baseline="0" dirty="0">
                          <a:solidFill>
                            <a:srgbClr val="496F63"/>
                          </a:solidFill>
                          <a:effectLst/>
                          <a:latin typeface="Montserrat-Regular"/>
                          <a:ea typeface="Montserrat-Regular"/>
                          <a:cs typeface="Montserrat-Regular"/>
                        </a:rPr>
                        <a:t>Alto impacto del usuario, que puede dar lugar a soluciones que no se correspondan con las capacidades de la compañía</a:t>
                      </a:r>
                      <a:endParaRPr lang="pl-PL" sz="4000" cap="none" baseline="0" dirty="0">
                        <a:solidFill>
                          <a:srgbClr val="496F63"/>
                        </a:solidFill>
                        <a:latin typeface="PT Sans"/>
                      </a:endParaRPr>
                    </a:p>
                  </a:txBody>
                  <a:tcPr/>
                </a:tc>
                <a:extLst>
                  <a:ext uri="{0D108BD9-81ED-4DB2-BD59-A6C34878D82A}">
                    <a16:rowId xmlns:a16="http://schemas.microsoft.com/office/drawing/2014/main" val="51546596"/>
                  </a:ext>
                </a:extLst>
              </a:tr>
            </a:tbl>
          </a:graphicData>
        </a:graphic>
      </p:graphicFrame>
      <p:pic>
        <p:nvPicPr>
          <p:cNvPr id="5" name="Obraz 4">
            <a:extLst>
              <a:ext uri="{FF2B5EF4-FFF2-40B4-BE49-F238E27FC236}">
                <a16:creationId xmlns:a16="http://schemas.microsoft.com/office/drawing/2014/main" id="{43203A0D-B363-4801-8CEB-6D5C9D04C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093" y="305349"/>
            <a:ext cx="2857899" cy="2648320"/>
          </a:xfrm>
          <a:prstGeom prst="rect">
            <a:avLst/>
          </a:prstGeom>
        </p:spPr>
      </p:pic>
      <p:pic>
        <p:nvPicPr>
          <p:cNvPr id="7" name="Obraz 6">
            <a:extLst>
              <a:ext uri="{FF2B5EF4-FFF2-40B4-BE49-F238E27FC236}">
                <a16:creationId xmlns:a16="http://schemas.microsoft.com/office/drawing/2014/main" id="{B07AC47B-8692-41E3-913E-4B94F66DC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7787" y="257718"/>
            <a:ext cx="2848373" cy="2695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0"/>
                                        <p:tgtEl>
                                          <p:spTgt spid="2"/>
                                        </p:tgtEl>
                                      </p:cBhvr>
                                    </p:animEffect>
                                  </p:childTnLst>
                                </p:cTn>
                              </p:par>
                            </p:childTnLst>
                          </p:cTn>
                        </p:par>
                        <p:par>
                          <p:cTn id="23" fill="hold" nodeType="afterGroup">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0909964" y="-3607488"/>
            <a:ext cx="14041665" cy="15049440"/>
          </a:xfrm>
          <a:prstGeom prst="rect">
            <a:avLst/>
          </a:prstGeom>
        </p:spPr>
      </p:pic>
      <p:sp>
        <p:nvSpPr>
          <p:cNvPr id="104" name="Shape 104"/>
          <p:cNvSpPr/>
          <p:nvPr/>
        </p:nvSpPr>
        <p:spPr>
          <a:xfrm>
            <a:off x="739629" y="347891"/>
            <a:ext cx="21690066" cy="2276806"/>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6000" b="1" i="0" strike="noStrike" cap="none" spc="0" baseline="0" dirty="0">
                <a:solidFill>
                  <a:srgbClr val="496F63"/>
                </a:solidFill>
                <a:effectLst/>
                <a:latin typeface="Arial"/>
                <a:ea typeface="Arial"/>
                <a:cs typeface="Arial"/>
              </a:rPr>
              <a:t>Para visualizar las necesidades y deseos de tus usuarios, a través de diversas dimensiones, puedes utilizar </a:t>
            </a:r>
            <a:r>
              <a:rPr lang="es" sz="6000" b="1" i="0" strike="noStrike" cap="none" spc="0" baseline="0" dirty="0">
                <a:solidFill>
                  <a:srgbClr val="FF0000"/>
                </a:solidFill>
                <a:effectLst/>
                <a:latin typeface="Arial"/>
                <a:ea typeface="Arial"/>
                <a:cs typeface="Arial"/>
              </a:rPr>
              <a:t>la Plantilla de </a:t>
            </a:r>
            <a:r>
              <a:rPr lang="es" sz="6000" dirty="0">
                <a:solidFill>
                  <a:srgbClr val="FF0000"/>
                </a:solidFill>
                <a:latin typeface="Arial"/>
                <a:ea typeface="Arial"/>
                <a:cs typeface="Arial"/>
              </a:rPr>
              <a:t>Construcción </a:t>
            </a:r>
            <a:r>
              <a:rPr lang="es" sz="6000" b="1" i="0" strike="noStrike" cap="none" spc="0" baseline="0" dirty="0">
                <a:solidFill>
                  <a:srgbClr val="FF0000"/>
                </a:solidFill>
                <a:effectLst/>
                <a:latin typeface="Arial"/>
                <a:ea typeface="Arial"/>
                <a:cs typeface="Arial"/>
              </a:rPr>
              <a:t>de Mapas de Empatía</a:t>
            </a:r>
            <a:r>
              <a:rPr lang="es" sz="6000" b="1" i="0" strike="noStrike" cap="none" spc="0" baseline="0" dirty="0">
                <a:solidFill>
                  <a:srgbClr val="496F63"/>
                </a:solidFill>
                <a:effectLst/>
                <a:latin typeface="Arial"/>
                <a:ea typeface="Arial"/>
                <a:cs typeface="Arial"/>
              </a:rPr>
              <a:t> </a:t>
            </a: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14</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953323" y="2959330"/>
            <a:ext cx="12192000" cy="701040"/>
          </a:xfrm>
          <a:prstGeom prst="rect">
            <a:avLst/>
          </a:prstGeom>
        </p:spPr>
        <p:txBody>
          <a:bodyPr>
            <a:spAutoFit/>
          </a:bodyPr>
          <a:lstStyle/>
          <a:p>
            <a:r>
              <a:rPr lang="es" sz="4000" b="0" i="0" u="sng" strike="noStrike" cap="none" spc="0" baseline="0" dirty="0">
                <a:solidFill>
                  <a:srgbClr val="496F63"/>
                </a:solidFill>
                <a:effectLst/>
                <a:uFill>
                  <a:solidFill>
                    <a:srgbClr val="496F63"/>
                  </a:solidFill>
                </a:uFill>
                <a:latin typeface="PT Sans"/>
                <a:ea typeface="PT Sans"/>
                <a:cs typeface="PT Sans"/>
              </a:rPr>
              <a:t>¿Qué es eso?</a:t>
            </a:r>
          </a:p>
        </p:txBody>
      </p:sp>
      <p:sp>
        <p:nvSpPr>
          <p:cNvPr id="5" name="Prostokąt 4">
            <a:extLst>
              <a:ext uri="{FF2B5EF4-FFF2-40B4-BE49-F238E27FC236}">
                <a16:creationId xmlns:a16="http://schemas.microsoft.com/office/drawing/2014/main" id="{D203B85F-3250-44CF-AAE1-CFCA94B8C497}"/>
              </a:ext>
            </a:extLst>
          </p:cNvPr>
          <p:cNvSpPr/>
          <p:nvPr/>
        </p:nvSpPr>
        <p:spPr>
          <a:xfrm>
            <a:off x="9083041" y="4185177"/>
            <a:ext cx="14917530" cy="9325630"/>
          </a:xfrm>
          <a:prstGeom prst="rect">
            <a:avLst/>
          </a:prstGeom>
        </p:spPr>
        <p:txBody>
          <a:bodyPr wrap="square">
            <a:spAutoFit/>
          </a:bodyPr>
          <a:lstStyle/>
          <a:p>
            <a:r>
              <a:rPr lang="es" sz="4000" b="1" i="0" strike="noStrike" cap="none" spc="0" baseline="0" dirty="0">
                <a:solidFill>
                  <a:srgbClr val="496F63"/>
                </a:solidFill>
                <a:effectLst/>
              </a:rPr>
              <a:t>Es un acercamiento colaborativo para ganar un conocimiento más profundo de tus clientes o usuarios finales; para aprender lo que ellos: </a:t>
            </a:r>
            <a:endParaRPr lang="pl-PL" sz="4000" b="1" dirty="0">
              <a:solidFill>
                <a:srgbClr val="496F63"/>
              </a:solidFill>
            </a:endParaRPr>
          </a:p>
          <a:p>
            <a:pPr marL="685800" indent="-685800">
              <a:buFont typeface="Arial" panose="020B0604020202020204" pitchFamily="34" charset="0"/>
              <a:buChar char="•"/>
            </a:pPr>
            <a:r>
              <a:rPr lang="es" sz="4000" b="1" i="0" strike="noStrike" cap="none" spc="0" baseline="0" dirty="0">
                <a:solidFill>
                  <a:srgbClr val="FF0000"/>
                </a:solidFill>
                <a:effectLst/>
              </a:rPr>
              <a:t>DICEN</a:t>
            </a:r>
            <a:r>
              <a:rPr lang="es" sz="4000" b="1" i="0" strike="noStrike" cap="none" spc="0" baseline="0" dirty="0">
                <a:solidFill>
                  <a:srgbClr val="496F63"/>
                </a:solidFill>
                <a:effectLst/>
              </a:rPr>
              <a:t> -¿Qué mensajes principales te transmite tu usuario? ¿Cómo están hablando de tu producto/servicio?</a:t>
            </a:r>
          </a:p>
          <a:p>
            <a:pPr marL="685800" indent="-685800">
              <a:buFont typeface="Arial" panose="020B0604020202020204" pitchFamily="34" charset="0"/>
              <a:buChar char="•"/>
            </a:pPr>
            <a:endParaRPr lang="pl-PL" sz="4000" b="1" dirty="0">
              <a:solidFill>
                <a:srgbClr val="496F63"/>
              </a:solidFill>
            </a:endParaRPr>
          </a:p>
          <a:p>
            <a:pPr marL="685800" indent="-685800">
              <a:buFont typeface="Arial" panose="020B0604020202020204" pitchFamily="34" charset="0"/>
              <a:buChar char="•"/>
            </a:pPr>
            <a:r>
              <a:rPr lang="es" sz="4000" b="1" i="0" strike="noStrike" cap="none" spc="0" baseline="0" dirty="0">
                <a:solidFill>
                  <a:srgbClr val="FF0000"/>
                </a:solidFill>
                <a:effectLst/>
              </a:rPr>
              <a:t>PIENSAN</a:t>
            </a:r>
            <a:r>
              <a:rPr lang="es" sz="4000" b="1" dirty="0">
                <a:solidFill>
                  <a:srgbClr val="496F63"/>
                </a:solidFill>
              </a:rPr>
              <a:t> -</a:t>
            </a:r>
            <a:r>
              <a:rPr lang="es" sz="4000" b="1" i="0" strike="noStrike" cap="none" spc="0" baseline="0" dirty="0">
                <a:solidFill>
                  <a:srgbClr val="496F63"/>
                </a:solidFill>
                <a:effectLst/>
              </a:rPr>
              <a:t>¿Qué pensamientos o creencias pudieron influir en el comportamiento del usuario?</a:t>
            </a:r>
          </a:p>
          <a:p>
            <a:pPr marL="685800" indent="-685800">
              <a:buFont typeface="Arial" panose="020B0604020202020204" pitchFamily="34" charset="0"/>
              <a:buChar char="•"/>
            </a:pPr>
            <a:endParaRPr lang="pl-PL" sz="4000" b="1" dirty="0">
              <a:solidFill>
                <a:srgbClr val="496F63"/>
              </a:solidFill>
            </a:endParaRPr>
          </a:p>
          <a:p>
            <a:pPr marL="685800" indent="-685800">
              <a:buFont typeface="Arial" panose="020B0604020202020204" pitchFamily="34" charset="0"/>
              <a:buChar char="•"/>
            </a:pPr>
            <a:r>
              <a:rPr lang="es" sz="4000" b="1" i="0" strike="noStrike" cap="none" spc="0" baseline="0" dirty="0">
                <a:solidFill>
                  <a:srgbClr val="FF0000"/>
                </a:solidFill>
                <a:effectLst/>
                <a:latin typeface="PT Sans"/>
                <a:ea typeface="PT Sans"/>
                <a:cs typeface="PT Sans"/>
              </a:rPr>
              <a:t>SIENTEN</a:t>
            </a:r>
            <a:r>
              <a:rPr lang="es" sz="4000" b="1" dirty="0">
                <a:solidFill>
                  <a:srgbClr val="496F63"/>
                </a:solidFill>
              </a:rPr>
              <a:t> -</a:t>
            </a:r>
            <a:r>
              <a:rPr lang="es" sz="4000" b="1" i="0" strike="noStrike" cap="none" spc="0" baseline="0" dirty="0">
                <a:solidFill>
                  <a:srgbClr val="496F63"/>
                </a:solidFill>
                <a:effectLst/>
                <a:latin typeface="PT Sans"/>
                <a:ea typeface="PT Sans"/>
                <a:cs typeface="PT Sans"/>
              </a:rPr>
              <a:t>¿Qué señales no verbales te dan pistas sobre las emociones de tus usuarios? </a:t>
            </a:r>
          </a:p>
          <a:p>
            <a:pPr marL="685800" indent="-685800">
              <a:buFont typeface="Arial" panose="020B0604020202020204" pitchFamily="34" charset="0"/>
              <a:buChar char="•"/>
            </a:pPr>
            <a:endParaRPr lang="es" sz="4000" b="1" i="0" strike="noStrike" cap="none" spc="0" baseline="0" dirty="0">
              <a:solidFill>
                <a:srgbClr val="496F63"/>
              </a:solidFill>
              <a:effectLst/>
              <a:latin typeface="PT Sans"/>
              <a:ea typeface="PT Sans"/>
              <a:cs typeface="PT Sans"/>
            </a:endParaRPr>
          </a:p>
          <a:p>
            <a:pPr marL="685800" indent="-685800">
              <a:buFont typeface="Arial" panose="020B0604020202020204" pitchFamily="34" charset="0"/>
              <a:buChar char="•"/>
            </a:pPr>
            <a:r>
              <a:rPr lang="es" sz="4000" b="1" i="0" strike="noStrike" cap="none" spc="0" baseline="0" dirty="0">
                <a:solidFill>
                  <a:srgbClr val="FF0000"/>
                </a:solidFill>
                <a:effectLst/>
                <a:latin typeface="PT Sans"/>
                <a:ea typeface="PT Sans"/>
                <a:cs typeface="PT Sans"/>
              </a:rPr>
              <a:t>HACEN </a:t>
            </a:r>
            <a:r>
              <a:rPr lang="es" sz="4000" b="1" dirty="0">
                <a:solidFill>
                  <a:srgbClr val="496F63"/>
                </a:solidFill>
              </a:rPr>
              <a:t>-¿Qué acciones y comportamientos has observado? Basándose </a:t>
            </a:r>
            <a:r>
              <a:rPr lang="es" sz="4000" b="1" i="0" strike="noStrike" cap="none" spc="0" baseline="0" dirty="0">
                <a:solidFill>
                  <a:srgbClr val="496F63"/>
                </a:solidFill>
                <a:effectLst/>
              </a:rPr>
              <a:t>siempre en tus entrevistas, observaciones y otras maneras de adquirir empatía.</a:t>
            </a:r>
            <a:endParaRPr lang="pl-PL" sz="40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704193" y="12761817"/>
            <a:ext cx="7164703" cy="792480"/>
          </a:xfrm>
          <a:prstGeom prst="rect">
            <a:avLst/>
          </a:prstGeom>
        </p:spPr>
        <p:txBody>
          <a:bodyPr wrap="square">
            <a:spAutoFit/>
          </a:bodyPr>
          <a:lstStyle/>
          <a:p>
            <a:r>
              <a:rPr lang="es" sz="2300" b="0" i="0" strike="noStrike" cap="none" spc="0" baseline="0" dirty="0">
                <a:solidFill>
                  <a:srgbClr val="496F63"/>
                </a:solidFill>
                <a:effectLst/>
                <a:latin typeface="PT Sans"/>
                <a:ea typeface="PT Sans"/>
                <a:cs typeface="PT Sans"/>
              </a:rPr>
              <a:t>Fuente: </a:t>
            </a:r>
            <a:r>
              <a:rPr lang="es" sz="2300" b="0" i="0" strike="noStrike" cap="none" spc="0" baseline="0" dirty="0">
                <a:solidFill>
                  <a:srgbClr val="496F63"/>
                </a:solidFill>
                <a:effectLst/>
                <a:latin typeface="PT Sans"/>
                <a:ea typeface="PT Sans"/>
                <a:cs typeface="PT Sans"/>
                <a:hlinkClick r:id="rId4"/>
              </a:rPr>
              <a:t>https://www.innovationtraining.org/empathy-map-template-training/</a:t>
            </a:r>
            <a:endParaRPr lang="pl-PL" sz="2400" dirty="0">
              <a:solidFill>
                <a:srgbClr val="496F63"/>
              </a:solidFill>
              <a:latin typeface="Arial" panose="020B0604020202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0CD76455-641A-451E-83C7-DCEF6FF8AF85}"/>
              </a:ext>
            </a:extLst>
          </p:cNvPr>
          <p:cNvSpPr txBox="1"/>
          <p:nvPr/>
        </p:nvSpPr>
        <p:spPr>
          <a:xfrm>
            <a:off x="990496" y="9833279"/>
            <a:ext cx="7164703" cy="19202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4000" b="1" i="0" strike="noStrike" cap="none" spc="0" baseline="0" dirty="0">
                <a:solidFill>
                  <a:srgbClr val="71BB9A"/>
                </a:solidFill>
                <a:effectLst/>
                <a:latin typeface="PT Sans"/>
                <a:ea typeface="PT Sans"/>
                <a:cs typeface="PT Sans"/>
              </a:rPr>
              <a:t>Puedes hacer este mapa en formato digital o utilizar un papel con notas adhesivas</a:t>
            </a:r>
          </a:p>
        </p:txBody>
      </p:sp>
      <p:pic>
        <p:nvPicPr>
          <p:cNvPr id="8" name="Obraz 7">
            <a:extLst>
              <a:ext uri="{FF2B5EF4-FFF2-40B4-BE49-F238E27FC236}">
                <a16:creationId xmlns:a16="http://schemas.microsoft.com/office/drawing/2014/main" id="{D2872E3D-C85A-4477-A43E-FC53C4CA2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26" y="3784299"/>
            <a:ext cx="7989610" cy="5659307"/>
          </a:xfrm>
          <a:prstGeom prst="rect">
            <a:avLst/>
          </a:prstGeom>
        </p:spPr>
      </p:pic>
      <p:cxnSp>
        <p:nvCxnSpPr>
          <p:cNvPr id="10" name="Łącznik prosty ze strzałką 9">
            <a:extLst>
              <a:ext uri="{FF2B5EF4-FFF2-40B4-BE49-F238E27FC236}">
                <a16:creationId xmlns:a16="http://schemas.microsoft.com/office/drawing/2014/main" id="{67A74ED1-684D-4A84-BBC4-D439F63DFC90}"/>
              </a:ext>
            </a:extLst>
          </p:cNvPr>
          <p:cNvCxnSpPr/>
          <p:nvPr/>
        </p:nvCxnSpPr>
        <p:spPr>
          <a:xfrm flipH="1">
            <a:off x="9430876" y="2362166"/>
            <a:ext cx="0" cy="597164"/>
          </a:xfrm>
          <a:prstGeom prst="straightConnector1">
            <a:avLst/>
          </a:prstGeom>
          <a:noFill/>
          <a:ln w="76200" cap="flat">
            <a:solidFill>
              <a:srgbClr val="496F63"/>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7" name="Łącznik prosty ze strzałką 16">
            <a:extLst>
              <a:ext uri="{FF2B5EF4-FFF2-40B4-BE49-F238E27FC236}">
                <a16:creationId xmlns:a16="http://schemas.microsoft.com/office/drawing/2014/main" id="{6359264C-82C4-487D-A642-AA2CE8954735}"/>
              </a:ext>
            </a:extLst>
          </p:cNvPr>
          <p:cNvCxnSpPr/>
          <p:nvPr/>
        </p:nvCxnSpPr>
        <p:spPr>
          <a:xfrm flipH="1">
            <a:off x="9461356" y="3667216"/>
            <a:ext cx="0" cy="597164"/>
          </a:xfrm>
          <a:prstGeom prst="straightConnector1">
            <a:avLst/>
          </a:prstGeom>
          <a:noFill/>
          <a:ln w="76200" cap="flat">
            <a:solidFill>
              <a:srgbClr val="496F63"/>
            </a:solidFill>
            <a:prstDash val="solid"/>
            <a:miter lim="400000"/>
            <a:tailEnd type="triangle"/>
          </a:ln>
          <a:effectLst/>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par>
                          <p:cTn id="17" fill="hold" nodeType="afterGroup">
                            <p:stCondLst>
                              <p:cond delay="15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1000"/>
                                        <p:tgtEl>
                                          <p:spTgt spid="5">
                                            <p:txEl>
                                              <p:pRg st="5" end="5"/>
                                            </p:txEl>
                                          </p:spTgt>
                                        </p:tgtEl>
                                      </p:cBhvr>
                                    </p:animEffect>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childTnLst>
                                </p:cTn>
                              </p:par>
                            </p:childTnLst>
                          </p:cTn>
                        </p:par>
                        <p:par>
                          <p:cTn id="50" fill="hold" nodeType="afterGroup">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par>
                          <p:cTn id="54" fill="hold" nodeType="afterGroup">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p:bldP spid="5" grpId="0" uiExpand="1" build="p"/>
      <p:bldP spid="2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848063" y="-1031469"/>
            <a:ext cx="14041665" cy="15049440"/>
          </a:xfrm>
          <a:prstGeom prst="rect">
            <a:avLst/>
          </a:prstGeom>
        </p:spPr>
      </p:pic>
      <p:sp>
        <p:nvSpPr>
          <p:cNvPr id="104" name="Shape 104"/>
          <p:cNvSpPr/>
          <p:nvPr/>
        </p:nvSpPr>
        <p:spPr>
          <a:xfrm>
            <a:off x="704193" y="762695"/>
            <a:ext cx="21025014" cy="1727727"/>
          </a:xfrm>
          <a:prstGeom prst="rect">
            <a:avLst/>
          </a:prstGeom>
          <a:ln w="3175">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00000"/>
              </a:lnSpc>
            </a:pPr>
            <a:r>
              <a:rPr lang="es" sz="6000" b="1" i="0" strike="noStrike" cap="none" spc="0" baseline="0" dirty="0">
                <a:solidFill>
                  <a:srgbClr val="496F63"/>
                </a:solidFill>
                <a:effectLst/>
                <a:latin typeface="Arial"/>
                <a:ea typeface="Arial"/>
                <a:cs typeface="Arial"/>
              </a:rPr>
              <a:t>¿Quieres utilizar herramientas de colaboración, espacios de trabajo digitales en la nube?</a:t>
            </a:r>
            <a:endParaRPr lang="pl-PL" sz="6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15</a:t>
            </a:fld>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273117" y="4493700"/>
            <a:ext cx="13383223" cy="8032968"/>
          </a:xfrm>
          <a:prstGeom prst="rect">
            <a:avLst/>
          </a:prstGeom>
        </p:spPr>
        <p:txBody>
          <a:bodyPr wrap="square">
            <a:spAutoFit/>
          </a:bodyPr>
          <a:lstStyle/>
          <a:p>
            <a:r>
              <a:rPr lang="es" sz="4000" b="1" dirty="0">
                <a:solidFill>
                  <a:srgbClr val="496F63"/>
                </a:solidFill>
              </a:rPr>
              <a:t>Funciona </a:t>
            </a:r>
            <a:r>
              <a:rPr lang="es" sz="4000" b="1" i="0" strike="noStrike" cap="none" spc="0" baseline="0" dirty="0">
                <a:solidFill>
                  <a:srgbClr val="496F63"/>
                </a:solidFill>
                <a:effectLst/>
              </a:rPr>
              <a:t>como espacio de trabajo compartido donde centralizar todos los contenidos e ideas que afecten a tus proyectos visuales </a:t>
            </a:r>
            <a:endParaRPr lang="pl-PL" sz="4000" b="1" dirty="0">
              <a:solidFill>
                <a:srgbClr val="496F63"/>
              </a:solidFill>
            </a:endParaRPr>
          </a:p>
          <a:p>
            <a:pPr marL="685800" indent="-685800">
              <a:buFont typeface="Arial" panose="020B0604020202020204" pitchFamily="34" charset="0"/>
              <a:buChar char="•"/>
            </a:pPr>
            <a:r>
              <a:rPr lang="es" sz="3600" b="1" i="0" strike="noStrike" cap="none" spc="0" baseline="0" dirty="0">
                <a:solidFill>
                  <a:srgbClr val="496F63"/>
                </a:solidFill>
                <a:effectLst/>
                <a:latin typeface="PT Sans"/>
                <a:ea typeface="PT Sans"/>
                <a:cs typeface="PT Sans"/>
              </a:rPr>
              <a:t>Mantiene a los equipos organizados para que los proyectos puedan seguir avanzando </a:t>
            </a:r>
          </a:p>
          <a:p>
            <a:pPr marL="685800" indent="-685800">
              <a:buFont typeface="Arial" panose="020B0604020202020204" pitchFamily="34" charset="0"/>
              <a:buChar char="•"/>
            </a:pPr>
            <a:endParaRPr lang="es" sz="3600" b="1" i="0" strike="noStrike" cap="none" spc="0" baseline="0" dirty="0">
              <a:solidFill>
                <a:srgbClr val="496F63"/>
              </a:solidFill>
              <a:effectLst/>
              <a:latin typeface="PT Sans"/>
              <a:ea typeface="PT Sans"/>
              <a:cs typeface="PT Sans"/>
            </a:endParaRPr>
          </a:p>
          <a:p>
            <a:pPr marL="685800" indent="-685800">
              <a:buFont typeface="Arial" panose="020B0604020202020204" pitchFamily="34" charset="0"/>
              <a:buChar char="•"/>
            </a:pPr>
            <a:r>
              <a:rPr lang="es" sz="3600" b="1" i="0" strike="noStrike" cap="none" spc="0" baseline="0" dirty="0">
                <a:solidFill>
                  <a:srgbClr val="496F63"/>
                </a:solidFill>
                <a:effectLst/>
                <a:latin typeface="PT Sans"/>
                <a:ea typeface="PT Sans"/>
                <a:cs typeface="PT Sans"/>
              </a:rPr>
              <a:t>Este espacio de trabajo permite a los equipos agregar ideas, archivos, notas, y cualquier tipo de feedback en tiempo real </a:t>
            </a:r>
          </a:p>
          <a:p>
            <a:pPr marL="685800" indent="-685800">
              <a:buFont typeface="Arial" panose="020B0604020202020204" pitchFamily="34" charset="0"/>
              <a:buChar char="•"/>
            </a:pPr>
            <a:endParaRPr lang="es" sz="3600" b="1" i="0" strike="noStrike" cap="none" spc="0" baseline="0" dirty="0">
              <a:solidFill>
                <a:srgbClr val="496F63"/>
              </a:solidFill>
              <a:effectLst/>
              <a:latin typeface="PT Sans"/>
              <a:ea typeface="PT Sans"/>
              <a:cs typeface="PT Sans"/>
            </a:endParaRPr>
          </a:p>
          <a:p>
            <a:pPr marL="685800" indent="-685800">
              <a:buFont typeface="Arial" panose="020B0604020202020204" pitchFamily="34" charset="0"/>
              <a:buChar char="•"/>
            </a:pPr>
            <a:r>
              <a:rPr lang="es" sz="3600" b="1" i="0" strike="noStrike" cap="none" spc="0" baseline="0" dirty="0">
                <a:solidFill>
                  <a:srgbClr val="496F63"/>
                </a:solidFill>
                <a:effectLst/>
                <a:latin typeface="PT Sans"/>
                <a:ea typeface="PT Sans"/>
                <a:cs typeface="PT Sans"/>
              </a:rPr>
              <a:t>Aumentará la productividad de equipos remotos</a:t>
            </a:r>
          </a:p>
          <a:p>
            <a:pPr marL="685800" indent="-685800">
              <a:buFont typeface="Arial" panose="020B0604020202020204" pitchFamily="34" charset="0"/>
              <a:buChar char="•"/>
            </a:pPr>
            <a:endParaRPr lang="es" sz="3600" b="1" i="0" strike="noStrike" cap="none" spc="0" baseline="0" dirty="0">
              <a:solidFill>
                <a:srgbClr val="496F63"/>
              </a:solidFill>
              <a:effectLst/>
              <a:latin typeface="PT Sans"/>
              <a:ea typeface="PT Sans"/>
              <a:cs typeface="PT Sans"/>
            </a:endParaRPr>
          </a:p>
          <a:p>
            <a:pPr marL="685800" indent="-685800">
              <a:buFont typeface="Arial" panose="020B0604020202020204" pitchFamily="34" charset="0"/>
              <a:buChar char="•"/>
            </a:pPr>
            <a:r>
              <a:rPr lang="es" sz="3600" b="1" i="0" strike="noStrike" cap="none" spc="0" baseline="0" dirty="0">
                <a:solidFill>
                  <a:srgbClr val="496F63"/>
                </a:solidFill>
                <a:effectLst/>
              </a:rPr>
              <a:t>Es una herramienta útil para colaborar virtualmente y potenciar la colaboración </a:t>
            </a:r>
            <a:r>
              <a:rPr lang="es" sz="3600" b="1" dirty="0">
                <a:solidFill>
                  <a:srgbClr val="496F63"/>
                </a:solidFill>
              </a:rPr>
              <a:t>de tus</a:t>
            </a:r>
            <a:r>
              <a:rPr lang="es" sz="3600" b="1" i="0" strike="noStrike" cap="none" spc="0" baseline="0" dirty="0">
                <a:solidFill>
                  <a:srgbClr val="496F63"/>
                </a:solidFill>
                <a:effectLst/>
              </a:rPr>
              <a:t> equipos</a:t>
            </a:r>
            <a:endParaRPr lang="pl-PL" sz="36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704193" y="12761817"/>
            <a:ext cx="7164703" cy="441960"/>
          </a:xfrm>
          <a:prstGeom prst="rect">
            <a:avLst/>
          </a:prstGeom>
        </p:spPr>
        <p:txBody>
          <a:bodyPr wrap="square">
            <a:spAutoFit/>
          </a:bodyPr>
          <a:lstStyle/>
          <a:p>
            <a:r>
              <a:rPr lang="es" sz="2300" b="0" i="0" strike="noStrike" cap="none" spc="0" baseline="0" dirty="0">
                <a:solidFill>
                  <a:srgbClr val="496F63"/>
                </a:solidFill>
                <a:effectLst/>
                <a:latin typeface="PT Sans"/>
                <a:ea typeface="PT Sans"/>
                <a:cs typeface="PT Sans"/>
              </a:rPr>
              <a:t>Fuente</a:t>
            </a:r>
            <a:r>
              <a:rPr lang="es" sz="2300" b="0" i="0" strike="noStrike" cap="none" spc="0" baseline="0" dirty="0">
                <a:solidFill>
                  <a:srgbClr val="496F63"/>
                </a:solidFill>
                <a:effectLst/>
                <a:latin typeface="PT Sans"/>
                <a:ea typeface="PT Sans"/>
                <a:cs typeface="PT Sans"/>
                <a:hlinkClick r:id="rId4"/>
              </a:rPr>
              <a:t>: https://conceptboard.com/</a:t>
            </a:r>
            <a:endParaRPr lang="pl-PL" sz="2400" dirty="0">
              <a:solidFill>
                <a:srgbClr val="496F63"/>
              </a:solidFill>
              <a:latin typeface="Arial" panose="020B0604020202020204" pitchFamily="34" charset="0"/>
              <a:cs typeface="Arial" panose="020B0604020202020204" pitchFamily="34" charset="0"/>
            </a:endParaRPr>
          </a:p>
        </p:txBody>
      </p:sp>
      <p:grpSp>
        <p:nvGrpSpPr>
          <p:cNvPr id="6" name="Group 5"/>
          <p:cNvGrpSpPr/>
          <p:nvPr/>
        </p:nvGrpSpPr>
        <p:grpSpPr>
          <a:xfrm>
            <a:off x="16698393" y="3812291"/>
            <a:ext cx="5866022" cy="3714374"/>
            <a:chOff x="15683698" y="2760274"/>
            <a:chExt cx="8456459" cy="5759665"/>
          </a:xfrm>
        </p:grpSpPr>
        <p:sp>
          <p:nvSpPr>
            <p:cNvPr id="4" name="Shape 72">
              <a:extLst>
                <a:ext uri="{FF2B5EF4-FFF2-40B4-BE49-F238E27FC236}">
                  <a16:creationId xmlns:a16="http://schemas.microsoft.com/office/drawing/2014/main" id="{C2C17C47-2019-477F-9FFE-68FB6829A0EC}"/>
                </a:ext>
              </a:extLst>
            </p:cNvPr>
            <p:cNvSpPr/>
            <p:nvPr/>
          </p:nvSpPr>
          <p:spPr>
            <a:xfrm>
              <a:off x="15683698" y="2760274"/>
              <a:ext cx="8456459" cy="5759665"/>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9" name="Obraz 8">
              <a:hlinkClick r:id="rId5"/>
              <a:extLst>
                <a:ext uri="{FF2B5EF4-FFF2-40B4-BE49-F238E27FC236}">
                  <a16:creationId xmlns:a16="http://schemas.microsoft.com/office/drawing/2014/main" id="{AC9C1C52-4C6E-4BE7-A950-BE4D963E3783}"/>
                </a:ext>
              </a:extLst>
            </p:cNvPr>
            <p:cNvPicPr>
              <a:picLocks noChangeAspect="1"/>
            </p:cNvPicPr>
            <p:nvPr/>
          </p:nvPicPr>
          <p:blipFill>
            <a:blip r:embed="rId6"/>
            <a:stretch>
              <a:fillRect/>
            </a:stretch>
          </p:blipFill>
          <p:spPr>
            <a:xfrm>
              <a:off x="15960009" y="3039501"/>
              <a:ext cx="7903843" cy="4443742"/>
            </a:xfrm>
            <a:prstGeom prst="rect">
              <a:avLst/>
            </a:prstGeom>
          </p:spPr>
        </p:pic>
      </p:grpSp>
      <p:sp>
        <p:nvSpPr>
          <p:cNvPr id="12" name="Shape 104"/>
          <p:cNvSpPr/>
          <p:nvPr/>
        </p:nvSpPr>
        <p:spPr>
          <a:xfrm>
            <a:off x="1362635" y="3346952"/>
            <a:ext cx="10291301" cy="939966"/>
          </a:xfrm>
          <a:prstGeom prst="rect">
            <a:avLst/>
          </a:prstGeom>
          <a:ln w="3175">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6000" b="1" i="0" strike="noStrike" cap="none" spc="0" baseline="0" dirty="0">
                <a:solidFill>
                  <a:srgbClr val="496F63"/>
                </a:solidFill>
                <a:effectLst/>
                <a:latin typeface="Arial"/>
                <a:ea typeface="Arial"/>
                <a:cs typeface="Arial"/>
              </a:rPr>
              <a:t>Conoce</a:t>
            </a:r>
            <a:r>
              <a:rPr lang="es" sz="6000" b="1" i="0" strike="noStrike" cap="none" spc="0" baseline="0" dirty="0">
                <a:solidFill>
                  <a:srgbClr val="FF0000"/>
                </a:solidFill>
                <a:effectLst/>
                <a:latin typeface="Arial"/>
                <a:ea typeface="Arial"/>
                <a:cs typeface="Arial"/>
              </a:rPr>
              <a:t> Conceptboard</a:t>
            </a:r>
            <a:endParaRPr lang="en-US" sz="6000" dirty="0">
              <a:solidFill>
                <a:srgbClr val="496F63"/>
              </a:solidFill>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id="{388AFD81-31AA-45ED-89D4-E194085279C4}"/>
              </a:ext>
            </a:extLst>
          </p:cNvPr>
          <p:cNvSpPr/>
          <p:nvPr/>
        </p:nvSpPr>
        <p:spPr>
          <a:xfrm>
            <a:off x="17812345" y="8312398"/>
            <a:ext cx="4258042" cy="1371600"/>
          </a:xfrm>
          <a:prstGeom prst="rect">
            <a:avLst/>
          </a:prstGeom>
        </p:spPr>
        <p:txBody>
          <a:bodyPr wrap="square" lIns="91440" tIns="45720" rIns="91440" bIns="45720" anchor="t">
            <a:spAutoFit/>
          </a:bodyPr>
          <a:lstStyle/>
          <a:p>
            <a:r>
              <a:rPr lang="es" sz="2800" b="0" i="0" strike="noStrike" cap="none" spc="0" baseline="0">
                <a:solidFill>
                  <a:srgbClr val="496F63"/>
                </a:solidFill>
                <a:effectLst/>
                <a:latin typeface="Arial"/>
                <a:ea typeface="Arial"/>
                <a:cs typeface="Arial"/>
              </a:rPr>
              <a:t>Fuente: </a:t>
            </a:r>
            <a:r>
              <a:rPr lang="es" sz="2800" b="0" i="0" strike="noStrike" cap="none" spc="0" baseline="0">
                <a:solidFill>
                  <a:srgbClr val="496F63"/>
                </a:solidFill>
                <a:effectLst/>
                <a:latin typeface="Arial"/>
                <a:ea typeface="Arial"/>
                <a:cs typeface="Arial"/>
                <a:hlinkClick r:id="rId5" history="0"/>
              </a:rPr>
              <a:t>https://www.youtube.com/watch?v=2iYae8zCMAI</a:t>
            </a:r>
            <a:endParaRPr lang="pl-PL" sz="2800">
              <a:solidFill>
                <a:srgbClr val="496F63"/>
              </a:solidFill>
              <a:latin typeface="Arial" panose="020B0604020202020204" pitchFamily="34" charset="0"/>
              <a:cs typeface="Arial" panose="020B0604020202020204" pitchFamily="34" charset="0"/>
            </a:endParaRPr>
          </a:p>
        </p:txBody>
      </p:sp>
      <p:sp>
        <p:nvSpPr>
          <p:cNvPr id="15" name="Prostokąt 2">
            <a:extLst>
              <a:ext uri="{FF2B5EF4-FFF2-40B4-BE49-F238E27FC236}">
                <a16:creationId xmlns:a16="http://schemas.microsoft.com/office/drawing/2014/main" id="{20F5FCC3-682F-7242-910B-C59F9578A10D}"/>
              </a:ext>
            </a:extLst>
          </p:cNvPr>
          <p:cNvSpPr/>
          <p:nvPr/>
        </p:nvSpPr>
        <p:spPr>
          <a:xfrm>
            <a:off x="18445383" y="10181239"/>
            <a:ext cx="2372042" cy="579120"/>
          </a:xfrm>
          <a:prstGeom prst="rect">
            <a:avLst/>
          </a:prstGeom>
        </p:spPr>
        <p:txBody>
          <a:bodyPr wrap="none">
            <a:spAutoFit/>
          </a:bodyPr>
          <a:lstStyle/>
          <a:p>
            <a:r>
              <a:rPr lang="es" sz="3200" b="0" i="0" strike="noStrike" cap="none" spc="0" baseline="0">
                <a:solidFill>
                  <a:srgbClr val="A6A7AC"/>
                </a:solidFill>
                <a:effectLst/>
                <a:latin typeface="Times New Roman"/>
                <a:ea typeface="Times New Roman"/>
                <a:cs typeface="Times New Roman"/>
              </a:rPr>
              <a:t>(2,5 minutos)</a:t>
            </a:r>
            <a:endParaRPr lang="pl-PL" sz="3200">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CCF24999-CF9C-4A6E-BE08-DBDA3A48DFD1}"/>
              </a:ext>
            </a:extLst>
          </p:cNvPr>
          <p:cNvSpPr txBox="1"/>
          <p:nvPr/>
        </p:nvSpPr>
        <p:spPr>
          <a:xfrm>
            <a:off x="18193868" y="2473786"/>
            <a:ext cx="3494996" cy="89916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ct val="0"/>
              </a:spcBef>
              <a:spcAft>
                <a:spcPct val="0"/>
              </a:spcAft>
              <a:buClrTx/>
              <a:buSzTx/>
              <a:buFontTx/>
              <a:buNone/>
            </a:pPr>
            <a:r>
              <a:rPr lang="es" sz="5400" b="0" i="0" strike="noStrike" cap="none" spc="0" baseline="0">
                <a:solidFill>
                  <a:srgbClr val="496F63"/>
                </a:solidFill>
                <a:effectLst/>
                <a:latin typeface="PT Sans"/>
                <a:ea typeface="PT Sans"/>
                <a:cs typeface="PT Sans"/>
              </a:rPr>
              <a:t>Ver</a:t>
            </a:r>
          </a:p>
        </p:txBody>
      </p:sp>
    </p:spTree>
    <p:extLst>
      <p:ext uri="{BB962C8B-B14F-4D97-AF65-F5344CB8AC3E}">
        <p14:creationId xmlns:p14="http://schemas.microsoft.com/office/powerpoint/2010/main" val="357010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1000"/>
                                        <p:tgtEl>
                                          <p:spTgt spid="5">
                                            <p:txEl>
                                              <p:pRg st="0" end="0"/>
                                            </p:txEl>
                                          </p:spTgt>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up)">
                                      <p:cBhvr>
                                        <p:cTn id="24" dur="1000"/>
                                        <p:tgtEl>
                                          <p:spTgt spid="5">
                                            <p:txEl>
                                              <p:pRg st="1" end="1"/>
                                            </p:txEl>
                                          </p:spTgt>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up)">
                                      <p:cBhvr>
                                        <p:cTn id="29" dur="1000"/>
                                        <p:tgtEl>
                                          <p:spTgt spid="5">
                                            <p:txEl>
                                              <p:pRg st="3" end="3"/>
                                            </p:txEl>
                                          </p:spTgt>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up)">
                                      <p:cBhvr>
                                        <p:cTn id="34" dur="1000"/>
                                        <p:tgtEl>
                                          <p:spTgt spid="5">
                                            <p:txEl>
                                              <p:pRg st="5" end="5"/>
                                            </p:txEl>
                                          </p:spTgt>
                                        </p:tgtEl>
                                      </p:cBhvr>
                                    </p:animEffect>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1000"/>
                                        <p:tgtEl>
                                          <p:spTgt spid="5">
                                            <p:txEl>
                                              <p:pRg st="7" end="7"/>
                                            </p:txEl>
                                          </p:spTgt>
                                        </p:tgtEl>
                                      </p:cBhvr>
                                    </p:animEffect>
                                  </p:childTnLst>
                                </p:cTn>
                              </p:par>
                            </p:childTnLst>
                          </p:cTn>
                        </p:par>
                        <p:par>
                          <p:cTn id="40" fill="hold" nodeType="afterGroup">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3000"/>
                                        <p:tgtEl>
                                          <p:spTgt spid="23"/>
                                        </p:tgtEl>
                                      </p:cBhvr>
                                    </p:animEffect>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childTnLst>
                                </p:cTn>
                              </p:par>
                            </p:childTnLst>
                          </p:cTn>
                        </p:par>
                        <p:par>
                          <p:cTn id="49" fill="hold" nodeType="afterGroup">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5" grpId="0" uiExpand="1" build="p"/>
      <p:bldP spid="23" grpId="0"/>
      <p:bldP spid="12" grpId="0" animBg="1"/>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04" name="Shape 104"/>
          <p:cNvSpPr/>
          <p:nvPr/>
        </p:nvSpPr>
        <p:spPr>
          <a:xfrm>
            <a:off x="1008993" y="411081"/>
            <a:ext cx="23679807" cy="2276806"/>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8000" b="1" i="0" strike="noStrike" cap="none" spc="0" baseline="0" dirty="0">
                <a:solidFill>
                  <a:srgbClr val="496F63"/>
                </a:solidFill>
                <a:effectLst/>
                <a:latin typeface="Arial"/>
                <a:ea typeface="Arial"/>
                <a:cs typeface="Arial"/>
              </a:rPr>
              <a:t>El Design Thinking en la práctica</a:t>
            </a:r>
            <a:endParaRPr sz="8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16</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288209" y="12465389"/>
            <a:ext cx="4552732" cy="1015663"/>
          </a:xfrm>
          <a:prstGeom prst="rect">
            <a:avLst/>
          </a:prstGeom>
        </p:spPr>
        <p:txBody>
          <a:bodyPr wrap="square">
            <a:spAutoFit/>
          </a:bodyPr>
          <a:lstStyle/>
          <a:p>
            <a:r>
              <a:rPr lang="es" sz="2000" b="0" i="0" strike="noStrike" cap="none" spc="0" baseline="0" dirty="0">
                <a:solidFill>
                  <a:srgbClr val="7A7C83"/>
                </a:solidFill>
                <a:effectLst/>
                <a:latin typeface="PT Sans"/>
                <a:ea typeface="PT Sans"/>
                <a:cs typeface="PT Sans"/>
              </a:rPr>
              <a:t>Fuente:</a:t>
            </a:r>
            <a:r>
              <a:rPr lang="es" sz="2000" b="0" i="0" strike="noStrike" cap="none" spc="0" dirty="0">
                <a:solidFill>
                  <a:srgbClr val="7A7C83"/>
                </a:solidFill>
                <a:effectLst/>
                <a:latin typeface="PT Sans"/>
                <a:ea typeface="PT Sans"/>
                <a:cs typeface="PT Sans"/>
              </a:rPr>
              <a:t> </a:t>
            </a:r>
            <a:r>
              <a:rPr lang="es" sz="2000" b="0" i="0" strike="noStrike" cap="none" spc="0" baseline="0" dirty="0">
                <a:solidFill>
                  <a:srgbClr val="7A7C83"/>
                </a:solidFill>
                <a:effectLst/>
                <a:latin typeface="PT Sans"/>
                <a:ea typeface="PT Sans"/>
                <a:cs typeface="PT Sans"/>
                <a:hlinkClick r:id="rId4"/>
              </a:rPr>
              <a:t>https://www.interaction-design.org/literature/article/design-thinking-getting-started-with-empathy</a:t>
            </a:r>
            <a:endParaRPr lang="pl-PL" sz="20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376161" y="1955271"/>
            <a:ext cx="16713992" cy="10248960"/>
          </a:xfrm>
          <a:prstGeom prst="rect">
            <a:avLst/>
          </a:prstGeom>
        </p:spPr>
        <p:txBody>
          <a:bodyPr wrap="square">
            <a:spAutoFit/>
          </a:bodyPr>
          <a:lstStyle/>
          <a:p>
            <a:pPr>
              <a:spcAft>
                <a:spcPts val="2400"/>
              </a:spcAft>
            </a:pPr>
            <a:r>
              <a:rPr lang="es" sz="3500" b="0" i="0" strike="noStrike" cap="none" spc="0" baseline="0" dirty="0">
                <a:solidFill>
                  <a:srgbClr val="496F63"/>
                </a:solidFill>
                <a:effectLst/>
              </a:rPr>
              <a:t>Se les pidió a un equipo de estudiantes graduados en Stanford desarrollar un nuevo tipo de incubadora para los países en vías de desarrollo. Su contacto directo con las madres de </a:t>
            </a:r>
            <a:r>
              <a:rPr lang="es" sz="3500" dirty="0">
                <a:solidFill>
                  <a:srgbClr val="496F63"/>
                </a:solidFill>
              </a:rPr>
              <a:t>aldeas </a:t>
            </a:r>
            <a:r>
              <a:rPr lang="es" sz="3500" b="0" i="0" strike="noStrike" cap="none" spc="0" baseline="0" dirty="0">
                <a:solidFill>
                  <a:srgbClr val="496F63"/>
                </a:solidFill>
                <a:effectLst/>
              </a:rPr>
              <a:t>alejadas, sin acceso a hospitales, les ayudó a replantear su proyecto y crear un aparato calefactor en vez de un nuevo tipo de incubadora. </a:t>
            </a:r>
          </a:p>
          <a:p>
            <a:pPr>
              <a:spcAft>
                <a:spcPts val="2400"/>
              </a:spcAft>
            </a:pPr>
            <a:r>
              <a:rPr lang="es" sz="3500" b="0" i="0" strike="noStrike" cap="none" spc="0" baseline="0" dirty="0">
                <a:solidFill>
                  <a:srgbClr val="496F63"/>
                </a:solidFill>
                <a:effectLst/>
              </a:rPr>
              <a:t>El resultado final fue </a:t>
            </a:r>
            <a:r>
              <a:rPr lang="es" sz="3500" b="1" i="0" strike="noStrike" cap="none" spc="0" baseline="0" dirty="0">
                <a:solidFill>
                  <a:srgbClr val="496F63"/>
                </a:solidFill>
                <a:effectLst/>
              </a:rPr>
              <a:t>El “Embrace Warmer”</a:t>
            </a:r>
            <a:r>
              <a:rPr lang="es" sz="3500" b="0" i="0" strike="noStrike" cap="none" spc="0" baseline="0" dirty="0">
                <a:solidFill>
                  <a:srgbClr val="496F63"/>
                </a:solidFill>
                <a:effectLst/>
              </a:rPr>
              <a:t>, con el potencial de salvar miles de vidas.</a:t>
            </a:r>
          </a:p>
          <a:p>
            <a:pPr>
              <a:spcAft>
                <a:spcPts val="2400"/>
              </a:spcAft>
            </a:pPr>
            <a:r>
              <a:rPr lang="es" sz="3500" b="0" i="0" strike="noStrike" cap="none" spc="0" baseline="0" dirty="0">
                <a:solidFill>
                  <a:srgbClr val="496F63"/>
                </a:solidFill>
                <a:effectLst/>
              </a:rPr>
              <a:t>El “Embrace Warmer” es capaz de ir donde ninguna incubadora podría ir, debido a su carácter portátil y costes de producción reducidos. Se trata de una incubadora ultraportátil que puede arropar a un bebe mientras su madre le coge en brazos.</a:t>
            </a:r>
          </a:p>
          <a:p>
            <a:pPr>
              <a:spcAft>
                <a:spcPts val="2400"/>
              </a:spcAft>
            </a:pPr>
            <a:r>
              <a:rPr lang="es" sz="3500" b="0" i="0" strike="noStrike" cap="none" spc="0" baseline="0" dirty="0">
                <a:solidFill>
                  <a:srgbClr val="496F63"/>
                </a:solidFill>
                <a:effectLst/>
              </a:rPr>
              <a:t>En vez de tener que depositar a sus bebés en hospitales remotos, las madres en aldeas alejadas pueden utilizar un este calefactor portátil con la misma función.</a:t>
            </a:r>
          </a:p>
          <a:p>
            <a:pPr>
              <a:spcAft>
                <a:spcPts val="2400"/>
              </a:spcAft>
            </a:pPr>
            <a:r>
              <a:rPr lang="es" sz="3500" b="0" i="0" strike="noStrike" cap="none" spc="0" baseline="0" dirty="0">
                <a:solidFill>
                  <a:srgbClr val="496F63"/>
                </a:solidFill>
                <a:effectLst/>
              </a:rPr>
              <a:t>Si el equipo solo se hubiese centrado en diseñar incubadoras, habrían podido desarrollar una semi portátil de menor coste,</a:t>
            </a:r>
            <a:r>
              <a:rPr lang="es" sz="3500" b="0" i="0" strike="noStrike" cap="none" spc="0" dirty="0">
                <a:solidFill>
                  <a:srgbClr val="496F63"/>
                </a:solidFill>
                <a:effectLst/>
              </a:rPr>
              <a:t> </a:t>
            </a:r>
            <a:r>
              <a:rPr lang="es-ES" sz="3500" dirty="0">
                <a:solidFill>
                  <a:srgbClr val="496F63"/>
                </a:solidFill>
              </a:rPr>
              <a:t>que seguiría sin llegar a las aldeas.</a:t>
            </a:r>
            <a:endParaRPr lang="es" sz="3500" b="0" i="0" strike="noStrike" cap="none" spc="0" baseline="0" dirty="0">
              <a:solidFill>
                <a:srgbClr val="496F63"/>
              </a:solidFill>
              <a:effectLst/>
            </a:endParaRPr>
          </a:p>
          <a:p>
            <a:pPr>
              <a:spcAft>
                <a:spcPts val="2400"/>
              </a:spcAft>
            </a:pPr>
            <a:r>
              <a:rPr lang="es" sz="3500" b="0" i="0" strike="noStrike" cap="none" spc="0" baseline="0" dirty="0">
                <a:solidFill>
                  <a:srgbClr val="496F63"/>
                </a:solidFill>
                <a:effectLst/>
              </a:rPr>
              <a:t>Sin embargo, con la ayuda de la empatía- como ha sido el entender los problemas de las madres en estas aldeas - el equipo de diseño ideó una solución más humana que demostró ser óptima para las madres en países en vías de desarrollo.</a:t>
            </a:r>
            <a:endParaRPr lang="pl-PL" sz="3500" dirty="0">
              <a:solidFill>
                <a:srgbClr val="496F63"/>
              </a:solidFill>
            </a:endParaRPr>
          </a:p>
        </p:txBody>
      </p:sp>
      <p:pic>
        <p:nvPicPr>
          <p:cNvPr id="6" name="Obraz 5">
            <a:extLst>
              <a:ext uri="{FF2B5EF4-FFF2-40B4-BE49-F238E27FC236}">
                <a16:creationId xmlns:a16="http://schemas.microsoft.com/office/drawing/2014/main" id="{EF3FD823-BDB7-4BAF-922C-DDCA62E2E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35" y="3871502"/>
            <a:ext cx="6429086" cy="78577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934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0"/>
                                        <p:tgtEl>
                                          <p:spTgt spid="2"/>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000" b="1" i="0" strike="noStrike" cap="none" spc="0" baseline="0">
                <a:solidFill>
                  <a:srgbClr val="496F63"/>
                </a:solidFill>
                <a:effectLst/>
                <a:latin typeface="Arial"/>
                <a:ea typeface="Arial"/>
                <a:cs typeface="Arial"/>
              </a:rPr>
              <a:t>El Design Thinking en la práctica</a:t>
            </a:r>
            <a:endParaRPr sz="900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17</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2189887" y="7290696"/>
            <a:ext cx="16213093" cy="446276"/>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a:t>
            </a:r>
            <a:r>
              <a:rPr lang="es" sz="2300" b="0" i="0" strike="noStrike" cap="none" spc="0" baseline="0" dirty="0">
                <a:solidFill>
                  <a:srgbClr val="7A7C83"/>
                </a:solidFill>
                <a:effectLst/>
                <a:latin typeface="PT Sans"/>
                <a:ea typeface="PT Sans"/>
                <a:cs typeface="PT Sans"/>
                <a:hlinkClick r:id="rId4"/>
              </a:rPr>
              <a:t>https://firstround.com/review/How-design-thinking-transformed-Airbnb-from-failing-startup-to-billion-dollar-business/</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8610243" y="2232060"/>
            <a:ext cx="12192000" cy="5139869"/>
          </a:xfrm>
          <a:prstGeom prst="rect">
            <a:avLst/>
          </a:prstGeom>
        </p:spPr>
        <p:txBody>
          <a:bodyPr>
            <a:spAutoFit/>
          </a:bodyPr>
          <a:lstStyle/>
          <a:p>
            <a:pPr>
              <a:spcAft>
                <a:spcPts val="2400"/>
              </a:spcAft>
            </a:pPr>
            <a:r>
              <a:rPr lang="es" sz="3600" b="0" i="0" strike="noStrike" cap="none" spc="0" baseline="0" dirty="0">
                <a:solidFill>
                  <a:srgbClr val="496F63"/>
                </a:solidFill>
                <a:effectLst/>
                <a:latin typeface="PT Sans"/>
                <a:ea typeface="PT Sans"/>
                <a:cs typeface="PT Sans"/>
              </a:rPr>
              <a:t>El Design Thinking es una de las razones del éxito de </a:t>
            </a:r>
            <a:r>
              <a:rPr lang="es" sz="3600" b="1" i="0" strike="noStrike" cap="none" spc="0" baseline="0" dirty="0">
                <a:solidFill>
                  <a:srgbClr val="496F63"/>
                </a:solidFill>
                <a:effectLst/>
                <a:latin typeface="PT Sans"/>
                <a:ea typeface="PT Sans"/>
                <a:cs typeface="PT Sans"/>
              </a:rPr>
              <a:t>Airbnb</a:t>
            </a:r>
            <a:r>
              <a:rPr lang="es" sz="3600" b="0" i="0" strike="noStrike" cap="none" spc="0" baseline="0" dirty="0">
                <a:solidFill>
                  <a:srgbClr val="496F63"/>
                </a:solidFill>
                <a:effectLst/>
                <a:latin typeface="PT Sans"/>
                <a:ea typeface="PT Sans"/>
                <a:cs typeface="PT Sans"/>
              </a:rPr>
              <a:t>.</a:t>
            </a:r>
          </a:p>
          <a:p>
            <a:pPr>
              <a:spcAft>
                <a:spcPts val="2400"/>
              </a:spcAft>
            </a:pPr>
            <a:r>
              <a:rPr lang="es" sz="3600" b="0" i="0" strike="noStrike" cap="none" spc="0" baseline="0" dirty="0">
                <a:solidFill>
                  <a:srgbClr val="496F63"/>
                </a:solidFill>
                <a:effectLst/>
                <a:latin typeface="PT Sans"/>
                <a:ea typeface="PT Sans"/>
                <a:cs typeface="PT Sans"/>
              </a:rPr>
              <a:t>Debido, en especial, a que construyeron una cultura de prueba y experimentación.</a:t>
            </a:r>
          </a:p>
          <a:p>
            <a:pPr>
              <a:spcAft>
                <a:spcPts val="2400"/>
              </a:spcAft>
            </a:pPr>
            <a:r>
              <a:rPr lang="es" sz="3600" b="0" i="0" strike="noStrike" cap="none" spc="0" baseline="0" dirty="0">
                <a:solidFill>
                  <a:srgbClr val="496F63"/>
                </a:solidFill>
                <a:effectLst/>
                <a:latin typeface="PT Sans"/>
                <a:ea typeface="PT Sans"/>
                <a:cs typeface="PT Sans"/>
              </a:rPr>
              <a:t>Solo consiguieron salir del</a:t>
            </a:r>
            <a:r>
              <a:rPr lang="es" sz="3600" b="0" i="0" strike="noStrike" cap="none" spc="0" dirty="0">
                <a:solidFill>
                  <a:srgbClr val="496F63"/>
                </a:solidFill>
                <a:effectLst/>
                <a:latin typeface="PT Sans"/>
                <a:ea typeface="PT Sans"/>
                <a:cs typeface="PT Sans"/>
              </a:rPr>
              <a:t> “valle de la muerte</a:t>
            </a:r>
            <a:r>
              <a:rPr lang="es" sz="3600" b="0" i="0" strike="noStrike" cap="none" spc="0" baseline="0" dirty="0">
                <a:solidFill>
                  <a:srgbClr val="496F63"/>
                </a:solidFill>
                <a:effectLst/>
                <a:latin typeface="PT Sans"/>
                <a:ea typeface="PT Sans"/>
                <a:cs typeface="PT Sans"/>
              </a:rPr>
              <a:t>” concepto acuñado en inglés como “trough of sorrow” cuando se permitieron experimentar con cambios no</a:t>
            </a:r>
            <a:r>
              <a:rPr lang="es" sz="3600" b="0" i="0" strike="noStrike" cap="none" spc="0" dirty="0">
                <a:solidFill>
                  <a:srgbClr val="496F63"/>
                </a:solidFill>
                <a:effectLst/>
                <a:latin typeface="PT Sans"/>
                <a:ea typeface="PT Sans"/>
                <a:cs typeface="PT Sans"/>
              </a:rPr>
              <a:t> cuantificables </a:t>
            </a:r>
            <a:r>
              <a:rPr lang="es" sz="3600" b="0" i="0" strike="noStrike" cap="none" spc="0" baseline="0" dirty="0">
                <a:solidFill>
                  <a:srgbClr val="496F63"/>
                </a:solidFill>
                <a:effectLst/>
                <a:latin typeface="PT Sans"/>
                <a:ea typeface="PT Sans"/>
                <a:cs typeface="PT Sans"/>
              </a:rPr>
              <a:t>dentro del negocio.  </a:t>
            </a:r>
          </a:p>
        </p:txBody>
      </p:sp>
      <p:pic>
        <p:nvPicPr>
          <p:cNvPr id="4" name="Obraz 3">
            <a:extLst>
              <a:ext uri="{FF2B5EF4-FFF2-40B4-BE49-F238E27FC236}">
                <a16:creationId xmlns:a16="http://schemas.microsoft.com/office/drawing/2014/main" id="{53C984C0-6246-4395-9158-82763501F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7638" y="3030626"/>
            <a:ext cx="6876144" cy="34380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Prostokąt 4">
            <a:extLst>
              <a:ext uri="{FF2B5EF4-FFF2-40B4-BE49-F238E27FC236}">
                <a16:creationId xmlns:a16="http://schemas.microsoft.com/office/drawing/2014/main" id="{D203B85F-3250-44CF-AAE1-CFCA94B8C497}"/>
              </a:ext>
            </a:extLst>
          </p:cNvPr>
          <p:cNvSpPr/>
          <p:nvPr/>
        </p:nvSpPr>
        <p:spPr>
          <a:xfrm>
            <a:off x="959762" y="8223869"/>
            <a:ext cx="15300961" cy="4031873"/>
          </a:xfrm>
          <a:prstGeom prst="rect">
            <a:avLst/>
          </a:prstGeom>
        </p:spPr>
        <p:txBody>
          <a:bodyPr wrap="square">
            <a:spAutoFit/>
          </a:bodyPr>
          <a:lstStyle/>
          <a:p>
            <a:pPr>
              <a:spcAft>
                <a:spcPts val="2400"/>
              </a:spcAft>
            </a:pPr>
            <a:r>
              <a:rPr lang="es" sz="3600" b="1" i="0" strike="noStrike" cap="none" spc="0" baseline="0" dirty="0">
                <a:solidFill>
                  <a:srgbClr val="496F63"/>
                </a:solidFill>
                <a:effectLst/>
              </a:rPr>
              <a:t>PillPack</a:t>
            </a:r>
            <a:r>
              <a:rPr lang="es" sz="3600" b="0" i="0" strike="noStrike" cap="none" spc="0" baseline="0" dirty="0">
                <a:solidFill>
                  <a:srgbClr val="496F63"/>
                </a:solidFill>
                <a:effectLst/>
              </a:rPr>
              <a:t> comenzó como una startup dentro de IDEO Cambridge. Al trabajar con diseñadores y</a:t>
            </a:r>
            <a:r>
              <a:rPr lang="es" sz="3600" b="0" i="0" strike="noStrike" cap="none" spc="0" dirty="0">
                <a:solidFill>
                  <a:srgbClr val="496F63"/>
                </a:solidFill>
                <a:effectLst/>
              </a:rPr>
              <a:t> un enfoque</a:t>
            </a:r>
            <a:r>
              <a:rPr lang="es" sz="3600" b="0" i="0" strike="noStrike" cap="none" spc="0" baseline="0" dirty="0">
                <a:solidFill>
                  <a:srgbClr val="496F63"/>
                </a:solidFill>
                <a:effectLst/>
              </a:rPr>
              <a:t> centrado en el ser humano, PillPack refinó su visión, estrategia e identidad como marca.</a:t>
            </a:r>
            <a:endParaRPr lang="pl-PL" sz="3600" dirty="0">
              <a:solidFill>
                <a:srgbClr val="496F63"/>
              </a:solidFill>
            </a:endParaRPr>
          </a:p>
          <a:p>
            <a:pPr>
              <a:spcAft>
                <a:spcPts val="2400"/>
              </a:spcAft>
            </a:pPr>
            <a:r>
              <a:rPr lang="es" sz="3600" b="0" i="0" strike="noStrike" cap="none" spc="0" baseline="0" dirty="0">
                <a:solidFill>
                  <a:srgbClr val="496F63"/>
                </a:solidFill>
                <a:effectLst/>
              </a:rPr>
              <a:t>PillPack fue nombrada una de las mejores invenciones de 2014 por Time Magazine y Amazon la compró en 2018 por mil millones de dólares. </a:t>
            </a:r>
          </a:p>
          <a:p>
            <a:pPr>
              <a:spcAft>
                <a:spcPts val="2400"/>
              </a:spcAft>
            </a:pPr>
            <a:r>
              <a:rPr lang="es" sz="3600" b="0" i="0" strike="noStrike" cap="none" spc="0" baseline="0" dirty="0">
                <a:solidFill>
                  <a:srgbClr val="496F63"/>
                </a:solidFill>
                <a:effectLst/>
              </a:rPr>
              <a:t>Su visión guiada por el Design Thinking fue todo un acierto.</a:t>
            </a:r>
          </a:p>
        </p:txBody>
      </p:sp>
      <p:pic>
        <p:nvPicPr>
          <p:cNvPr id="7" name="Obraz 6">
            <a:extLst>
              <a:ext uri="{FF2B5EF4-FFF2-40B4-BE49-F238E27FC236}">
                <a16:creationId xmlns:a16="http://schemas.microsoft.com/office/drawing/2014/main" id="{FA7352B4-1C69-4024-9E1F-74FE0C8955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75342" y="7555293"/>
            <a:ext cx="6583680" cy="4937760"/>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
        <p:nvSpPr>
          <p:cNvPr id="23" name="Prostokąt 22">
            <a:extLst>
              <a:ext uri="{FF2B5EF4-FFF2-40B4-BE49-F238E27FC236}">
                <a16:creationId xmlns:a16="http://schemas.microsoft.com/office/drawing/2014/main" id="{DFDBAA70-727D-4636-A1E4-B7E77E864217}"/>
              </a:ext>
            </a:extLst>
          </p:cNvPr>
          <p:cNvSpPr/>
          <p:nvPr/>
        </p:nvSpPr>
        <p:spPr>
          <a:xfrm>
            <a:off x="1065229" y="12899132"/>
            <a:ext cx="12509818" cy="441960"/>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a:t>
            </a:r>
            <a:r>
              <a:rPr lang="es" sz="2300" b="0" i="0" strike="noStrike" cap="none" spc="0" baseline="0" dirty="0">
                <a:solidFill>
                  <a:srgbClr val="7A7C83"/>
                </a:solidFill>
                <a:effectLst/>
                <a:latin typeface="PT Sans"/>
                <a:ea typeface="PT Sans"/>
                <a:cs typeface="PT Sans"/>
                <a:hlinkClick r:id="rId7"/>
              </a:rPr>
              <a:t>https://www.ideo.com/case-study/this-startup-revolutionized-an-industry-through-design</a:t>
            </a:r>
            <a:endParaRPr lang="pl-PL" sz="24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0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2000"/>
                                        <p:tgtEl>
                                          <p:spTgt spid="2"/>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3000"/>
                                        <p:tgtEl>
                                          <p:spTgt spid="16"/>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000"/>
                                        <p:tgtEl>
                                          <p:spTgt spid="5"/>
                                        </p:tgtEl>
                                      </p:cBhvr>
                                    </p:animEffect>
                                  </p:childTnLst>
                                </p:cTn>
                              </p:par>
                            </p:childTnLst>
                          </p:cTn>
                        </p:par>
                        <p:par>
                          <p:cTn id="30" fill="hold" nodeType="after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000" b="1" i="0" strike="noStrike" cap="none" spc="0" baseline="0">
                <a:solidFill>
                  <a:srgbClr val="496F63"/>
                </a:solidFill>
                <a:effectLst/>
                <a:latin typeface="Arial"/>
                <a:ea typeface="Arial"/>
                <a:cs typeface="Arial"/>
              </a:rPr>
              <a:t>El Design Thinking en la práctica</a:t>
            </a:r>
            <a:endParaRPr sz="900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18</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619809" y="12488419"/>
            <a:ext cx="9690418" cy="441960"/>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a:t>
            </a:r>
            <a:r>
              <a:rPr lang="es" sz="2300" b="0" i="0" strike="noStrike" cap="none" spc="0" baseline="0" dirty="0">
                <a:solidFill>
                  <a:srgbClr val="7A7C83"/>
                </a:solidFill>
                <a:effectLst/>
                <a:latin typeface="PT Sans"/>
                <a:ea typeface="PT Sans"/>
                <a:cs typeface="PT Sans"/>
                <a:hlinkClick r:id="rId4"/>
              </a:rPr>
              <a:t>https://voltagecontrol.com/blog/8-great-design-thinking-examples/</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498080" y="2042830"/>
            <a:ext cx="16592071" cy="6001643"/>
          </a:xfrm>
          <a:prstGeom prst="rect">
            <a:avLst/>
          </a:prstGeom>
        </p:spPr>
        <p:txBody>
          <a:bodyPr wrap="square">
            <a:spAutoFit/>
          </a:bodyPr>
          <a:lstStyle/>
          <a:p>
            <a:pPr>
              <a:spcAft>
                <a:spcPts val="2400"/>
              </a:spcAft>
            </a:pPr>
            <a:r>
              <a:rPr lang="es" sz="3200" b="0" i="0" strike="noStrike" cap="none" spc="0" baseline="0" dirty="0">
                <a:solidFill>
                  <a:srgbClr val="496F63"/>
                </a:solidFill>
                <a:effectLst/>
                <a:latin typeface="PT Sans"/>
                <a:ea typeface="PT Sans"/>
                <a:cs typeface="PT Sans"/>
              </a:rPr>
              <a:t>El pensamiento de diseño lo puso en práctica </a:t>
            </a:r>
            <a:r>
              <a:rPr lang="es" sz="3200" b="1" i="0" strike="noStrike" cap="none" spc="0" baseline="0" dirty="0">
                <a:solidFill>
                  <a:srgbClr val="496F63"/>
                </a:solidFill>
                <a:effectLst/>
                <a:latin typeface="PT Sans"/>
                <a:ea typeface="PT Sans"/>
                <a:cs typeface="PT Sans"/>
              </a:rPr>
              <a:t>Clean Team</a:t>
            </a:r>
            <a:r>
              <a:rPr lang="es" sz="3200" b="0" i="0" strike="noStrike" cap="none" spc="0" baseline="0" dirty="0">
                <a:solidFill>
                  <a:srgbClr val="496F63"/>
                </a:solidFill>
                <a:effectLst/>
                <a:latin typeface="PT Sans"/>
                <a:ea typeface="PT Sans"/>
                <a:cs typeface="PT Sans"/>
              </a:rPr>
              <a:t> y se instalaron baños en las casas más pobres de las zonas urbanas de Ghana.</a:t>
            </a:r>
          </a:p>
          <a:p>
            <a:pPr>
              <a:spcAft>
                <a:spcPts val="2400"/>
              </a:spcAft>
            </a:pPr>
            <a:r>
              <a:rPr lang="es" sz="3200" b="0" i="0" strike="noStrike" cap="none" spc="0" baseline="0" dirty="0">
                <a:solidFill>
                  <a:srgbClr val="496F63"/>
                </a:solidFill>
                <a:effectLst/>
                <a:latin typeface="PT Sans"/>
                <a:ea typeface="PT Sans"/>
                <a:cs typeface="PT Sans"/>
              </a:rPr>
              <a:t>Para millones de Ghaneses sin letrinas en su casa, no había muchas “buenas” opciones en lo que se refería a las funciones más básicas del cuerpo humano.</a:t>
            </a:r>
          </a:p>
          <a:p>
            <a:pPr>
              <a:spcAft>
                <a:spcPts val="2400"/>
              </a:spcAft>
            </a:pPr>
            <a:r>
              <a:rPr lang="es" sz="3200" b="0" i="0" strike="noStrike" cap="none" spc="0" baseline="0" dirty="0">
                <a:solidFill>
                  <a:srgbClr val="496F63"/>
                </a:solidFill>
                <a:effectLst/>
                <a:latin typeface="PT Sans"/>
                <a:ea typeface="PT Sans"/>
                <a:cs typeface="PT Sans"/>
              </a:rPr>
              <a:t>Trabajando en colaboración con Unilever y WSUP (Water and Sanitation for the Urban Poor), IDEO.org utilizó el Design Thinking para desarrollar </a:t>
            </a:r>
            <a:r>
              <a:rPr lang="es" sz="3200" b="1" i="1" strike="noStrike" cap="none" spc="0" baseline="0" dirty="0">
                <a:solidFill>
                  <a:srgbClr val="496F63"/>
                </a:solidFill>
                <a:effectLst/>
                <a:latin typeface="PT Sans"/>
                <a:ea typeface="PT Sans"/>
                <a:cs typeface="PT Sans"/>
              </a:rPr>
              <a:t>Clean Team</a:t>
            </a:r>
            <a:r>
              <a:rPr lang="es" sz="3200" b="0" i="0" strike="noStrike" cap="none" spc="0" baseline="0" dirty="0">
                <a:solidFill>
                  <a:srgbClr val="496F63"/>
                </a:solidFill>
                <a:effectLst/>
                <a:latin typeface="PT Sans"/>
                <a:ea typeface="PT Sans"/>
                <a:cs typeface="PT Sans"/>
              </a:rPr>
              <a:t>, un sistema comprensivo de saneamiento que entrega y mantiene letrinas en los hogares de los suscriptores.</a:t>
            </a:r>
          </a:p>
          <a:p>
            <a:pPr>
              <a:spcAft>
                <a:spcPts val="2400"/>
              </a:spcAft>
            </a:pPr>
            <a:r>
              <a:rPr lang="es" sz="3200" b="0" i="0" strike="noStrike" cap="none" spc="0" baseline="0" dirty="0">
                <a:solidFill>
                  <a:srgbClr val="496F63"/>
                </a:solidFill>
                <a:effectLst/>
                <a:latin typeface="PT Sans"/>
                <a:ea typeface="PT Sans"/>
                <a:cs typeface="PT Sans"/>
              </a:rPr>
              <a:t>Ahora mismo, Clean Team da servicio a 5.000 personas en Kumasi y Ghana, haciendo sus vidas más limpias, sanas y</a:t>
            </a:r>
            <a:r>
              <a:rPr lang="es" sz="3600" b="0" i="0" strike="noStrike" cap="none" spc="0" baseline="0" dirty="0">
                <a:solidFill>
                  <a:srgbClr val="496F63"/>
                </a:solidFill>
                <a:effectLst/>
                <a:latin typeface="PT Sans"/>
                <a:ea typeface="PT Sans"/>
                <a:cs typeface="PT Sans"/>
              </a:rPr>
              <a:t> </a:t>
            </a:r>
            <a:r>
              <a:rPr lang="es" sz="3200" b="0" i="0" strike="noStrike" cap="none" spc="0" baseline="0" dirty="0">
                <a:solidFill>
                  <a:srgbClr val="496F63"/>
                </a:solidFill>
                <a:effectLst/>
                <a:latin typeface="PT Sans"/>
                <a:ea typeface="PT Sans"/>
                <a:cs typeface="PT Sans"/>
              </a:rPr>
              <a:t>dignas.</a:t>
            </a:r>
            <a:endParaRPr lang="pl-PL" sz="3600"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667264" y="9178052"/>
            <a:ext cx="13661631" cy="3170099"/>
          </a:xfrm>
          <a:prstGeom prst="rect">
            <a:avLst/>
          </a:prstGeom>
        </p:spPr>
        <p:txBody>
          <a:bodyPr wrap="square">
            <a:spAutoFit/>
          </a:bodyPr>
          <a:lstStyle/>
          <a:p>
            <a:pPr>
              <a:spcAft>
                <a:spcPts val="2400"/>
              </a:spcAft>
            </a:pPr>
            <a:r>
              <a:rPr lang="es" sz="3200" b="1" i="0" strike="noStrike" cap="none" spc="0" baseline="0" dirty="0">
                <a:solidFill>
                  <a:srgbClr val="496F63"/>
                </a:solidFill>
                <a:effectLst/>
              </a:rPr>
              <a:t>IBM </a:t>
            </a:r>
            <a:r>
              <a:rPr lang="es" sz="3200" b="0" i="0" strike="noStrike" cap="none" spc="0" baseline="0" dirty="0">
                <a:solidFill>
                  <a:srgbClr val="496F63"/>
                </a:solidFill>
                <a:effectLst/>
              </a:rPr>
              <a:t>es un ejemplo de un gigante que ha invertido intensamente en Design Thinking y ha terminado construyendo un gran equipo de diseño interno.</a:t>
            </a:r>
          </a:p>
          <a:p>
            <a:pPr>
              <a:spcAft>
                <a:spcPts val="2400"/>
              </a:spcAft>
            </a:pPr>
            <a:r>
              <a:rPr lang="es" sz="3200" b="0" i="0" strike="noStrike" cap="none" spc="0" baseline="0" dirty="0">
                <a:solidFill>
                  <a:srgbClr val="496F63"/>
                </a:solidFill>
                <a:effectLst/>
              </a:rPr>
              <a:t>(¡) Han visto su trabajo rentabilizado al 301% (!)</a:t>
            </a:r>
          </a:p>
          <a:p>
            <a:pPr>
              <a:spcAft>
                <a:spcPts val="2400"/>
              </a:spcAft>
            </a:pPr>
            <a:r>
              <a:rPr lang="es-ES" sz="3200" dirty="0">
                <a:solidFill>
                  <a:srgbClr val="496F63"/>
                </a:solidFill>
              </a:rPr>
              <a:t>Han puesto sus activos de </a:t>
            </a:r>
            <a:r>
              <a:rPr lang="es-ES" sz="3200" dirty="0" err="1">
                <a:solidFill>
                  <a:srgbClr val="496F63"/>
                </a:solidFill>
              </a:rPr>
              <a:t>Design</a:t>
            </a:r>
            <a:r>
              <a:rPr lang="es-ES" sz="3200" dirty="0">
                <a:solidFill>
                  <a:srgbClr val="496F63"/>
                </a:solidFill>
              </a:rPr>
              <a:t> </a:t>
            </a:r>
            <a:r>
              <a:rPr lang="es-ES" sz="3200" dirty="0" err="1">
                <a:solidFill>
                  <a:srgbClr val="496F63"/>
                </a:solidFill>
              </a:rPr>
              <a:t>Thinking</a:t>
            </a:r>
            <a:r>
              <a:rPr lang="es-ES" sz="3200" dirty="0">
                <a:solidFill>
                  <a:srgbClr val="496F63"/>
                </a:solidFill>
              </a:rPr>
              <a:t> empresarial a disposición de todos a través de este conjunto de herramientas “open </a:t>
            </a:r>
            <a:r>
              <a:rPr lang="es-ES" sz="3200" dirty="0" err="1">
                <a:solidFill>
                  <a:srgbClr val="496F63"/>
                </a:solidFill>
              </a:rPr>
              <a:t>source</a:t>
            </a:r>
            <a:r>
              <a:rPr lang="es-ES" sz="3200" dirty="0">
                <a:solidFill>
                  <a:srgbClr val="496F63"/>
                </a:solidFill>
              </a:rPr>
              <a:t>”.</a:t>
            </a:r>
            <a:endParaRPr lang="pl-PL" sz="3200" dirty="0">
              <a:solidFill>
                <a:srgbClr val="496F63"/>
              </a:solidFill>
            </a:endParaRPr>
          </a:p>
        </p:txBody>
      </p:sp>
      <p:pic>
        <p:nvPicPr>
          <p:cNvPr id="6" name="Obraz 5">
            <a:extLst>
              <a:ext uri="{FF2B5EF4-FFF2-40B4-BE49-F238E27FC236}">
                <a16:creationId xmlns:a16="http://schemas.microsoft.com/office/drawing/2014/main" id="{262DADBD-C410-44BE-BDFA-4110B0EA7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809" y="2697726"/>
            <a:ext cx="7267455" cy="36498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Prostokąt 13">
            <a:extLst>
              <a:ext uri="{FF2B5EF4-FFF2-40B4-BE49-F238E27FC236}">
                <a16:creationId xmlns:a16="http://schemas.microsoft.com/office/drawing/2014/main" id="{984757F1-F5BB-493E-9A80-78782152F350}"/>
              </a:ext>
            </a:extLst>
          </p:cNvPr>
          <p:cNvSpPr/>
          <p:nvPr/>
        </p:nvSpPr>
        <p:spPr>
          <a:xfrm>
            <a:off x="7498080" y="8228390"/>
            <a:ext cx="6453505" cy="441960"/>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https://www.designkit.org/case-studies/1</a:t>
            </a:r>
            <a:endParaRPr lang="pl-PL" sz="2400" dirty="0">
              <a:solidFill>
                <a:schemeClr val="tx1">
                  <a:lumMod val="75000"/>
                </a:schemeClr>
              </a:solidFill>
              <a:latin typeface="Arial" panose="020B0604020202020204" pitchFamily="34" charset="0"/>
              <a:cs typeface="Arial" panose="020B0604020202020204" pitchFamily="34" charset="0"/>
            </a:endParaRPr>
          </a:p>
        </p:txBody>
      </p:sp>
      <p:pic>
        <p:nvPicPr>
          <p:cNvPr id="3" name="Obraz 3" descr="Obraz zawierający zrzut ekranu, rysunek&#10;&#10;Opis wygenerowany automatycznie">
            <a:extLst>
              <a:ext uri="{FF2B5EF4-FFF2-40B4-BE49-F238E27FC236}">
                <a16:creationId xmlns:a16="http://schemas.microsoft.com/office/drawing/2014/main" id="{FE5860BC-2E22-4039-8AD0-E5BFCDDBF8F0}"/>
              </a:ext>
            </a:extLst>
          </p:cNvPr>
          <p:cNvPicPr>
            <a:picLocks noChangeAspect="1"/>
          </p:cNvPicPr>
          <p:nvPr/>
        </p:nvPicPr>
        <p:blipFill>
          <a:blip r:embed="rId6"/>
          <a:stretch>
            <a:fillRect/>
          </a:stretch>
        </p:blipFill>
        <p:spPr>
          <a:xfrm>
            <a:off x="15559312" y="7964037"/>
            <a:ext cx="7315200" cy="5517693"/>
          </a:xfrm>
          <a:prstGeom prst="rect">
            <a:avLst/>
          </a:prstGeom>
        </p:spPr>
      </p:pic>
    </p:spTree>
    <p:extLst>
      <p:ext uri="{BB962C8B-B14F-4D97-AF65-F5344CB8AC3E}">
        <p14:creationId xmlns:p14="http://schemas.microsoft.com/office/powerpoint/2010/main" val="406119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0"/>
                                        <p:tgtEl>
                                          <p:spTgt spid="14"/>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1+#ppt_w/2"/>
                                          </p:val>
                                        </p:tav>
                                        <p:tav tm="100000">
                                          <p:val>
                                            <p:strVal val="#ppt_x"/>
                                          </p:val>
                                        </p:tav>
                                      </p:tavLst>
                                    </p:anim>
                                    <p:anim calcmode="lin" valueType="num">
                                      <p:cBhvr additive="base">
                                        <p:cTn id="25" dur="1000" fill="hold"/>
                                        <p:tgtEl>
                                          <p:spTgt spid="3"/>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000"/>
                                        <p:tgtEl>
                                          <p:spTgt spid="5"/>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000" b="1" i="0" strike="noStrike" cap="none" spc="0" baseline="0">
                <a:solidFill>
                  <a:srgbClr val="496F63"/>
                </a:solidFill>
                <a:effectLst/>
                <a:latin typeface="Arial"/>
                <a:ea typeface="Arial"/>
                <a:cs typeface="Arial"/>
              </a:rPr>
              <a:t>El Design Thinking en la práctica</a:t>
            </a:r>
            <a:endParaRPr sz="900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19</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076265" y="13119478"/>
            <a:ext cx="11971655" cy="441960"/>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https://medium.com/uber-design/</a:t>
            </a:r>
            <a:r>
              <a:rPr lang="es" sz="2300" b="0" i="0" strike="noStrike" cap="none" spc="0" baseline="0" dirty="0">
                <a:solidFill>
                  <a:srgbClr val="7A7C83"/>
                </a:solidFill>
                <a:effectLst/>
                <a:latin typeface="PT Sans"/>
                <a:ea typeface="PT Sans"/>
                <a:cs typeface="PT Sans"/>
                <a:hlinkClick r:id="rId4"/>
              </a:rPr>
              <a:t>how-we-design-on-the-ubereats-team-ff7c41fffb76</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376161" y="2477098"/>
            <a:ext cx="16713992" cy="4893647"/>
          </a:xfrm>
          <a:prstGeom prst="rect">
            <a:avLst/>
          </a:prstGeom>
        </p:spPr>
        <p:txBody>
          <a:bodyPr wrap="square">
            <a:spAutoFit/>
          </a:bodyPr>
          <a:lstStyle/>
          <a:p>
            <a:pPr>
              <a:spcAft>
                <a:spcPts val="2400"/>
              </a:spcAft>
            </a:pPr>
            <a:r>
              <a:rPr lang="es" sz="3400" b="0" i="0" strike="noStrike" cap="none" spc="0" baseline="0" dirty="0">
                <a:solidFill>
                  <a:srgbClr val="496F63"/>
                </a:solidFill>
                <a:effectLst/>
              </a:rPr>
              <a:t>El Pensamiento de Diseño se ha hecho su hueco en el mundo de la medicina y se considera fundamental para el futuro de la salud.</a:t>
            </a:r>
            <a:endParaRPr lang="pl-PL" sz="3400" dirty="0">
              <a:solidFill>
                <a:srgbClr val="496F63"/>
              </a:solidFill>
            </a:endParaRPr>
          </a:p>
          <a:p>
            <a:pPr>
              <a:spcAft>
                <a:spcPts val="2400"/>
              </a:spcAft>
            </a:pPr>
            <a:r>
              <a:rPr lang="es" sz="3400" b="0" i="0" strike="noStrike" cap="none" spc="0" baseline="0" dirty="0">
                <a:solidFill>
                  <a:srgbClr val="496F63"/>
                </a:solidFill>
                <a:effectLst/>
              </a:rPr>
              <a:t>El</a:t>
            </a:r>
            <a:r>
              <a:rPr lang="es" sz="3400" b="1" i="0" strike="noStrike" cap="none" spc="0" baseline="0" dirty="0">
                <a:solidFill>
                  <a:srgbClr val="496F63"/>
                </a:solidFill>
                <a:effectLst/>
              </a:rPr>
              <a:t> Hospital de Stanford </a:t>
            </a:r>
            <a:r>
              <a:rPr lang="es" sz="3400" b="0" i="0" strike="noStrike" cap="none" spc="0" baseline="0" dirty="0">
                <a:solidFill>
                  <a:srgbClr val="496F63"/>
                </a:solidFill>
                <a:effectLst/>
              </a:rPr>
              <a:t>utiliza el Design Thinking para investigar sobre maneras de mejorar la experiencia del paciente de urgencias.</a:t>
            </a:r>
          </a:p>
          <a:p>
            <a:pPr>
              <a:spcAft>
                <a:spcPts val="2400"/>
              </a:spcAft>
            </a:pPr>
            <a:r>
              <a:rPr lang="es" sz="3400" b="0" i="0" strike="noStrike" cap="none" spc="0" baseline="0" dirty="0">
                <a:solidFill>
                  <a:srgbClr val="496F63"/>
                </a:solidFill>
                <a:effectLst/>
              </a:rPr>
              <a:t>Los gerentes de Stanford han estado utilizándolo también para visualizar otras nuevas experiencias para el hospital: “</a:t>
            </a:r>
            <a:r>
              <a:rPr lang="es" sz="3400" b="0" i="1" strike="noStrike" cap="none" spc="0" baseline="0" dirty="0">
                <a:solidFill>
                  <a:srgbClr val="496F63"/>
                </a:solidFill>
                <a:effectLst/>
              </a:rPr>
              <a:t>El personal del hospital utilizó el design thinking para llevar a cabo un plan de rediseño de dos unidades de enfermería del hospital y centrarlas solamente en el cuidado de pacientes con cáncer.”</a:t>
            </a:r>
            <a:endParaRPr lang="pl-PL" sz="3400" i="1"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467693" y="7745190"/>
            <a:ext cx="16713992" cy="5416868"/>
          </a:xfrm>
          <a:prstGeom prst="rect">
            <a:avLst/>
          </a:prstGeom>
        </p:spPr>
        <p:txBody>
          <a:bodyPr wrap="square">
            <a:spAutoFit/>
          </a:bodyPr>
          <a:lstStyle/>
          <a:p>
            <a:pPr>
              <a:spcAft>
                <a:spcPts val="2400"/>
              </a:spcAft>
            </a:pPr>
            <a:r>
              <a:rPr lang="es" sz="3400" b="1" i="0" strike="noStrike" cap="none" spc="0" baseline="0" dirty="0">
                <a:solidFill>
                  <a:srgbClr val="496F63"/>
                </a:solidFill>
                <a:effectLst/>
              </a:rPr>
              <a:t>Uber Eats </a:t>
            </a:r>
            <a:r>
              <a:rPr lang="es" sz="3400" b="0" i="0" strike="noStrike" cap="none" spc="0" baseline="0" dirty="0">
                <a:solidFill>
                  <a:srgbClr val="496F63"/>
                </a:solidFill>
                <a:effectLst/>
              </a:rPr>
              <a:t>es un empresa americana online de reparto de comida lanzada por Uber en 2014.</a:t>
            </a:r>
          </a:p>
          <a:p>
            <a:pPr>
              <a:spcAft>
                <a:spcPts val="2400"/>
              </a:spcAft>
            </a:pPr>
            <a:r>
              <a:rPr lang="es" sz="3400" b="0" i="0" strike="noStrike" cap="none" spc="0" baseline="0" dirty="0">
                <a:solidFill>
                  <a:srgbClr val="496F63"/>
                </a:solidFill>
                <a:effectLst/>
              </a:rPr>
              <a:t>Para Uber Eats, la fase más importante del proceso de pensamiento de diseño es la empatía: “Para entender todos nuestros diversos mercados y cómo nuestros productos se dan cabida en estos y en cada ciudad en la que trabajamos, nos sumergimos constantemente en los lugares en donde viven, trabajan y comen nuestros clientes.”</a:t>
            </a:r>
          </a:p>
          <a:p>
            <a:pPr>
              <a:spcAft>
                <a:spcPts val="2400"/>
              </a:spcAft>
            </a:pPr>
            <a:r>
              <a:rPr lang="es" sz="3400" b="0" i="0" strike="noStrike" cap="none" spc="0" baseline="0" dirty="0">
                <a:solidFill>
                  <a:srgbClr val="496F63"/>
                </a:solidFill>
                <a:effectLst/>
              </a:rPr>
              <a:t>“Sentados en nuestras oficinas de San Francisco o Nueva York, no podemos entender la realidad de una persona en las calles de Bangkok o Londres.”</a:t>
            </a:r>
            <a:endParaRPr lang="pl-PL" sz="3400" dirty="0">
              <a:solidFill>
                <a:srgbClr val="496F63"/>
              </a:solidFill>
            </a:endParaRPr>
          </a:p>
        </p:txBody>
      </p:sp>
      <p:sp>
        <p:nvSpPr>
          <p:cNvPr id="14" name="Prostokąt 13">
            <a:extLst>
              <a:ext uri="{FF2B5EF4-FFF2-40B4-BE49-F238E27FC236}">
                <a16:creationId xmlns:a16="http://schemas.microsoft.com/office/drawing/2014/main" id="{69325DF8-D7B3-4BB7-80B5-69CA6F05B52B}"/>
              </a:ext>
            </a:extLst>
          </p:cNvPr>
          <p:cNvSpPr/>
          <p:nvPr/>
        </p:nvSpPr>
        <p:spPr>
          <a:xfrm>
            <a:off x="7384979" y="7303230"/>
            <a:ext cx="15509374" cy="446276"/>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a:t>
            </a:r>
            <a:r>
              <a:rPr lang="es" sz="2300" b="0" i="0" strike="noStrike" cap="none" spc="0" baseline="0" dirty="0">
                <a:solidFill>
                  <a:srgbClr val="7A7C83"/>
                </a:solidFill>
                <a:effectLst/>
                <a:latin typeface="PT Sans"/>
                <a:ea typeface="PT Sans"/>
                <a:cs typeface="PT Sans"/>
                <a:hlinkClick r:id="rId4"/>
              </a:rPr>
              <a:t>https://med.stanford.edu/news/all-news/2016/06/design-thinking-as-a-way-to-improve-patient-experience.html</a:t>
            </a:r>
            <a:endParaRPr lang="pl-PL" sz="2400" dirty="0">
              <a:solidFill>
                <a:schemeClr val="tx1">
                  <a:lumMod val="75000"/>
                </a:schemeClr>
              </a:solidFill>
              <a:latin typeface="Arial" panose="020B0604020202020204" pitchFamily="34" charset="0"/>
              <a:cs typeface="Arial" panose="020B0604020202020204" pitchFamily="34" charset="0"/>
            </a:endParaRPr>
          </a:p>
        </p:txBody>
      </p:sp>
      <p:pic>
        <p:nvPicPr>
          <p:cNvPr id="7" name="Obraz 8" descr="Obraz zawierający wewnątrz, sufit, kuchnia, zlew&#10;&#10;Opis wygenerowany automatycznie">
            <a:extLst>
              <a:ext uri="{FF2B5EF4-FFF2-40B4-BE49-F238E27FC236}">
                <a16:creationId xmlns:a16="http://schemas.microsoft.com/office/drawing/2014/main" id="{E5077C3C-515C-420B-92D1-B425307A4E61}"/>
              </a:ext>
            </a:extLst>
          </p:cNvPr>
          <p:cNvPicPr>
            <a:picLocks noChangeAspect="1"/>
          </p:cNvPicPr>
          <p:nvPr/>
        </p:nvPicPr>
        <p:blipFill>
          <a:blip r:embed="rId5"/>
          <a:stretch>
            <a:fillRect/>
          </a:stretch>
        </p:blipFill>
        <p:spPr>
          <a:xfrm>
            <a:off x="229845" y="2424345"/>
            <a:ext cx="7056407" cy="4915026"/>
          </a:xfrm>
          <a:prstGeom prst="rect">
            <a:avLst/>
          </a:prstGeom>
        </p:spPr>
      </p:pic>
      <p:pic>
        <p:nvPicPr>
          <p:cNvPr id="9" name="Obraz 9" descr="Obraz zawierający budynek, zewnętrzne, samochód, chodnik&#10;&#10;Opis wygenerowany automatycznie">
            <a:extLst>
              <a:ext uri="{FF2B5EF4-FFF2-40B4-BE49-F238E27FC236}">
                <a16:creationId xmlns:a16="http://schemas.microsoft.com/office/drawing/2014/main" id="{62E4D47B-6F5E-4F33-8533-8E474AB2CCE0}"/>
              </a:ext>
            </a:extLst>
          </p:cNvPr>
          <p:cNvPicPr>
            <a:picLocks noChangeAspect="1"/>
          </p:cNvPicPr>
          <p:nvPr/>
        </p:nvPicPr>
        <p:blipFill>
          <a:blip r:embed="rId6"/>
          <a:srcRect l="10387" t="6449" r="9695"/>
          <a:stretch>
            <a:fillRect/>
          </a:stretch>
        </p:blipFill>
        <p:spPr>
          <a:xfrm>
            <a:off x="17873507" y="8494079"/>
            <a:ext cx="5501500" cy="4369193"/>
          </a:xfrm>
          <a:prstGeom prst="rect">
            <a:avLst/>
          </a:prstGeom>
        </p:spPr>
      </p:pic>
    </p:spTree>
    <p:extLst>
      <p:ext uri="{BB962C8B-B14F-4D97-AF65-F5344CB8AC3E}">
        <p14:creationId xmlns:p14="http://schemas.microsoft.com/office/powerpoint/2010/main" val="21027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0"/>
                                        <p:tgtEl>
                                          <p:spTgt spid="14"/>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000"/>
                                        <p:tgtEl>
                                          <p:spTgt spid="5"/>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824949" y="0"/>
            <a:ext cx="14041665" cy="15049440"/>
          </a:xfrm>
          <a:prstGeom prst="rect">
            <a:avLst/>
          </a:prstGeom>
        </p:spPr>
      </p:pic>
      <p:sp>
        <p:nvSpPr>
          <p:cNvPr id="68" name="Shape 68"/>
          <p:cNvSpPr/>
          <p:nvPr/>
        </p:nvSpPr>
        <p:spPr>
          <a:xfrm>
            <a:off x="14331500" y="865730"/>
            <a:ext cx="7688745" cy="9779177"/>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lnSpc>
                <a:spcPct val="120000"/>
              </a:lnSpc>
            </a:pPr>
            <a:r>
              <a:rPr lang="es-ES" sz="5400" dirty="0">
                <a:solidFill>
                  <a:srgbClr val="496F63"/>
                </a:solidFill>
              </a:rPr>
              <a:t>La solución que incita a las empresas a intensificar sus actividades de innovación y desarrollo permanente; el concepto de creación de innovación basado en el método de trabajo de diseño es...</a:t>
            </a:r>
          </a:p>
        </p:txBody>
      </p:sp>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10550877" y="10208486"/>
            <a:ext cx="13833123" cy="2308324"/>
          </a:xfrm>
          <a:prstGeom prst="rect">
            <a:avLst/>
          </a:prstGeom>
        </p:spPr>
        <p:txBody>
          <a:bodyPr wrap="square">
            <a:spAutoFit/>
          </a:bodyPr>
          <a:lstStyle/>
          <a:p>
            <a:pPr algn="ctr"/>
            <a:r>
              <a:rPr lang="es" sz="7200" b="1" i="0" strike="noStrike" cap="none" spc="0" baseline="0" dirty="0">
                <a:solidFill>
                  <a:srgbClr val="496F63"/>
                </a:solidFill>
                <a:effectLst/>
                <a:latin typeface="Arial"/>
                <a:ea typeface="Arial"/>
                <a:cs typeface="Arial"/>
              </a:rPr>
              <a:t>… el  </a:t>
            </a:r>
            <a:r>
              <a:rPr lang="es" sz="7200" b="1" i="0" strike="noStrike" cap="none" spc="0" baseline="0" dirty="0">
                <a:solidFill>
                  <a:srgbClr val="71BB9A"/>
                </a:solidFill>
                <a:effectLst>
                  <a:outerShdw blurRad="38100" dist="38100" dir="2700000" algn="tl">
                    <a:srgbClr val="000000">
                      <a:alpha val="43137"/>
                    </a:srgbClr>
                  </a:outerShdw>
                </a:effectLst>
                <a:latin typeface="Arial"/>
                <a:ea typeface="Arial"/>
                <a:cs typeface="Arial"/>
              </a:rPr>
              <a:t>Design Thinking o Pensamiento de Diseño…</a:t>
            </a:r>
            <a:endParaRPr lang="pl-PL" sz="7200" b="1" dirty="0">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4537948" y="5565868"/>
            <a:ext cx="5236014" cy="4445510"/>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lnSpc>
                <a:spcPct val="100000"/>
              </a:lnSpc>
            </a:pPr>
            <a:r>
              <a:rPr lang="es" sz="4000" b="1" i="0" strike="noStrike" cap="none" spc="0" baseline="0" dirty="0">
                <a:solidFill>
                  <a:srgbClr val="496F63"/>
                </a:solidFill>
                <a:effectLst/>
                <a:latin typeface="Arial"/>
                <a:ea typeface="Arial"/>
                <a:cs typeface="Arial"/>
              </a:rPr>
              <a:t>En términos estratégicos, el uso del Design Thinking asume el desarrollo de nuevos métodos de funcionamiento.</a:t>
            </a:r>
            <a:endParaRPr lang="pl-PL" sz="40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851591-4AF5-4B2A-8CB5-9BAA40205A88}"/>
              </a:ext>
            </a:extLst>
          </p:cNvPr>
          <p:cNvSpPr/>
          <p:nvPr/>
        </p:nvSpPr>
        <p:spPr>
          <a:xfrm rot="1692955">
            <a:off x="-55762" y="4164055"/>
            <a:ext cx="4912366" cy="640080"/>
          </a:xfrm>
          <a:prstGeom prst="rect">
            <a:avLst/>
          </a:prstGeom>
        </p:spPr>
        <p:txBody>
          <a:bodyPr wrap="square">
            <a:spAutoFit/>
          </a:bodyPr>
          <a:lstStyle/>
          <a:p>
            <a:r>
              <a:rPr lang="es" sz="1800" b="0" i="0" strike="noStrike" cap="none" spc="0" baseline="0">
                <a:solidFill>
                  <a:srgbClr val="496F63"/>
                </a:solidFill>
                <a:effectLst/>
                <a:latin typeface="PT Sans"/>
                <a:ea typeface="PT Sans"/>
                <a:cs typeface="PT Sans"/>
              </a:rPr>
              <a:t>Fuente: E. Innovación User-Driven sabia, que entiende.</a:t>
            </a:r>
          </a:p>
        </p:txBody>
      </p:sp>
      <p:pic>
        <p:nvPicPr>
          <p:cNvPr id="12" name="Obraz 11">
            <a:extLst>
              <a:ext uri="{FF2B5EF4-FFF2-40B4-BE49-F238E27FC236}">
                <a16:creationId xmlns:a16="http://schemas.microsoft.com/office/drawing/2014/main" id="{0E291925-7586-4768-A694-9F4B81F1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642" y="-65440"/>
            <a:ext cx="9851166" cy="7388375"/>
          </a:xfrm>
          <a:prstGeom prst="rect">
            <a:avLst/>
          </a:prstGeom>
        </p:spPr>
      </p:pic>
    </p:spTree>
    <p:extLst>
      <p:ext uri="{BB962C8B-B14F-4D97-AF65-F5344CB8AC3E}">
        <p14:creationId xmlns:p14="http://schemas.microsoft.com/office/powerpoint/2010/main" val="12420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000"/>
                                        <p:tgtEl>
                                          <p:spTgt spid="68"/>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1+#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 grpId="0"/>
      <p:bldP spid="10"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000" b="1" i="0" strike="noStrike" cap="none" spc="0" baseline="0">
                <a:solidFill>
                  <a:srgbClr val="496F63"/>
                </a:solidFill>
                <a:effectLst/>
                <a:latin typeface="Arial"/>
                <a:ea typeface="Arial"/>
                <a:cs typeface="Arial"/>
              </a:rPr>
              <a:t>El Design Thinking en la práctica</a:t>
            </a:r>
            <a:endParaRPr sz="900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20</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815356" y="12678152"/>
            <a:ext cx="9888855" cy="441960"/>
          </a:xfrm>
          <a:prstGeom prst="rect">
            <a:avLst/>
          </a:prstGeom>
        </p:spPr>
        <p:txBody>
          <a:bodyPr wrap="none">
            <a:spAutoFit/>
          </a:bodyPr>
          <a:lstStyle/>
          <a:p>
            <a:r>
              <a:rPr lang="es" sz="2300" b="0" i="0" strike="noStrike" cap="none" spc="0" baseline="0">
                <a:solidFill>
                  <a:srgbClr val="7A7C83"/>
                </a:solidFill>
                <a:effectLst/>
                <a:latin typeface="PT Sans"/>
                <a:ea typeface="PT Sans"/>
                <a:cs typeface="PT Sans"/>
              </a:rPr>
              <a:t>Fuente: https://www.invisionapp.com/inside-design/applied-design-thinking/</a:t>
            </a:r>
            <a:endParaRPr lang="pl-PL" sz="240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376161" y="2209862"/>
            <a:ext cx="16713992" cy="4893647"/>
          </a:xfrm>
          <a:prstGeom prst="rect">
            <a:avLst/>
          </a:prstGeom>
        </p:spPr>
        <p:txBody>
          <a:bodyPr wrap="square">
            <a:spAutoFit/>
          </a:bodyPr>
          <a:lstStyle/>
          <a:p>
            <a:pPr>
              <a:spcAft>
                <a:spcPts val="2400"/>
              </a:spcAft>
            </a:pPr>
            <a:r>
              <a:rPr lang="es" sz="3400" b="0" i="0" strike="noStrike" cap="none" spc="0" baseline="0" dirty="0">
                <a:solidFill>
                  <a:srgbClr val="496F63"/>
                </a:solidFill>
                <a:effectLst/>
              </a:rPr>
              <a:t>El pensamiento de diseño fue utilizado también por </a:t>
            </a:r>
            <a:r>
              <a:rPr lang="es" sz="3400" b="1" i="0" strike="noStrike" cap="none" spc="0" baseline="0" dirty="0">
                <a:solidFill>
                  <a:srgbClr val="496F63"/>
                </a:solidFill>
                <a:effectLst/>
              </a:rPr>
              <a:t>Golden Gate Regional Center </a:t>
            </a:r>
            <a:r>
              <a:rPr lang="es" sz="3400" b="0" i="0" strike="noStrike" cap="none" spc="0" baseline="0" dirty="0">
                <a:solidFill>
                  <a:srgbClr val="496F63"/>
                </a:solidFill>
                <a:effectLst/>
              </a:rPr>
              <a:t>(GGRC), una organización que proporciona servicios y ayudas financieras a la gente con trastornos del desarrollo en el área de la bahía de San Francisco.</a:t>
            </a:r>
          </a:p>
          <a:p>
            <a:pPr>
              <a:spcAft>
                <a:spcPts val="2400"/>
              </a:spcAft>
            </a:pPr>
            <a:r>
              <a:rPr lang="es" sz="3400" b="0" i="0" strike="noStrike" cap="none" spc="0" baseline="0" dirty="0">
                <a:solidFill>
                  <a:srgbClr val="496F63"/>
                </a:solidFill>
                <a:effectLst/>
              </a:rPr>
              <a:t>GGRC trabajó con los estudiantes de diseño de Stanford para reajustar su largo proceso de evaluación, que solía durar meses.</a:t>
            </a:r>
          </a:p>
          <a:p>
            <a:pPr>
              <a:spcAft>
                <a:spcPts val="2400"/>
              </a:spcAft>
            </a:pPr>
            <a:r>
              <a:rPr lang="es" sz="3400" b="0" i="0" strike="noStrike" cap="none" spc="0" baseline="0" dirty="0">
                <a:solidFill>
                  <a:srgbClr val="496F63"/>
                </a:solidFill>
                <a:effectLst/>
              </a:rPr>
              <a:t>Uno de los resultados del proyecto fue un cambio hacia el Design Thinking dentro de GGRC: “En GGRC se está llevando a cabo una lluvia de ideas de mejora para intenar darles forma periódicamente.”</a:t>
            </a:r>
            <a:endParaRPr lang="pl-PL" sz="3400"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815356" y="8194237"/>
            <a:ext cx="15701987" cy="3847207"/>
          </a:xfrm>
          <a:prstGeom prst="rect">
            <a:avLst/>
          </a:prstGeom>
        </p:spPr>
        <p:txBody>
          <a:bodyPr wrap="square">
            <a:spAutoFit/>
          </a:bodyPr>
          <a:lstStyle/>
          <a:p>
            <a:pPr>
              <a:spcAft>
                <a:spcPts val="2400"/>
              </a:spcAft>
            </a:pPr>
            <a:r>
              <a:rPr lang="es" sz="3400" b="1" i="0" strike="noStrike" cap="none" spc="0" baseline="0" dirty="0">
                <a:solidFill>
                  <a:srgbClr val="496F63"/>
                </a:solidFill>
                <a:effectLst/>
              </a:rPr>
              <a:t>El Banco de América </a:t>
            </a:r>
            <a:r>
              <a:rPr lang="es" sz="3400" b="0" i="0" strike="noStrike" cap="none" spc="0" baseline="0" dirty="0">
                <a:solidFill>
                  <a:srgbClr val="496F63"/>
                </a:solidFill>
                <a:effectLst/>
              </a:rPr>
              <a:t>se asoció con la consultoría de diseño IDEO en 2004 para entender cómo conseguir que más gente abriese cuentas bancarias.</a:t>
            </a:r>
          </a:p>
          <a:p>
            <a:pPr>
              <a:spcAft>
                <a:spcPts val="2400"/>
              </a:spcAft>
            </a:pPr>
            <a:r>
              <a:rPr lang="es" sz="3400" b="0" i="0" strike="noStrike" cap="none" spc="0" baseline="0" dirty="0">
                <a:solidFill>
                  <a:srgbClr val="496F63"/>
                </a:solidFill>
                <a:effectLst/>
              </a:rPr>
              <a:t>Y, con el tiempo, idearon el programa “Keep the Change”</a:t>
            </a:r>
            <a:r>
              <a:rPr lang="es" sz="3400" b="0" i="0" strike="noStrike" cap="none" spc="0" dirty="0">
                <a:solidFill>
                  <a:srgbClr val="496F63"/>
                </a:solidFill>
                <a:effectLst/>
              </a:rPr>
              <a:t> (Quédate el cambio).</a:t>
            </a:r>
            <a:endParaRPr lang="es" sz="3400" b="0" i="0" strike="noStrike" cap="none" spc="0" baseline="0" dirty="0">
              <a:solidFill>
                <a:srgbClr val="496F63"/>
              </a:solidFill>
              <a:effectLst/>
            </a:endParaRPr>
          </a:p>
          <a:p>
            <a:pPr>
              <a:spcAft>
                <a:spcPts val="2400"/>
              </a:spcAft>
            </a:pPr>
            <a:r>
              <a:rPr lang="es" sz="3400" b="0" i="0" strike="noStrike" cap="none" spc="0" baseline="0" dirty="0">
                <a:solidFill>
                  <a:srgbClr val="496F63"/>
                </a:solidFill>
                <a:effectLst/>
              </a:rPr>
              <a:t>Esta exitosa iniciativa bancaria surgió gracias a la investigación del equipo de IDEO en términos de pensamiento de diseño, se encontraron con que las personas ahorradoras redondeaban las cantidades intencionalmente al emitir sus cheques. </a:t>
            </a:r>
            <a:endParaRPr lang="pl-PL" sz="3400" dirty="0">
              <a:solidFill>
                <a:srgbClr val="496F63"/>
              </a:solidFill>
            </a:endParaRPr>
          </a:p>
        </p:txBody>
      </p:sp>
      <p:sp>
        <p:nvSpPr>
          <p:cNvPr id="14" name="Prostokąt 13">
            <a:extLst>
              <a:ext uri="{FF2B5EF4-FFF2-40B4-BE49-F238E27FC236}">
                <a16:creationId xmlns:a16="http://schemas.microsoft.com/office/drawing/2014/main" id="{15D091CA-2B68-4A55-BF43-03078E80BA2C}"/>
              </a:ext>
            </a:extLst>
          </p:cNvPr>
          <p:cNvSpPr/>
          <p:nvPr/>
        </p:nvSpPr>
        <p:spPr>
          <a:xfrm>
            <a:off x="7437107" y="7193815"/>
            <a:ext cx="10676255" cy="441960"/>
          </a:xfrm>
          <a:prstGeom prst="rect">
            <a:avLst/>
          </a:prstGeom>
        </p:spPr>
        <p:txBody>
          <a:bodyPr wrap="none">
            <a:spAutoFit/>
          </a:bodyPr>
          <a:lstStyle/>
          <a:p>
            <a:r>
              <a:rPr lang="es" sz="2300" b="0" i="0" strike="noStrike" cap="none" spc="0" baseline="0" dirty="0">
                <a:solidFill>
                  <a:srgbClr val="7A7C83"/>
                </a:solidFill>
                <a:effectLst/>
                <a:latin typeface="PT Sans"/>
                <a:ea typeface="PT Sans"/>
                <a:cs typeface="PT Sans"/>
              </a:rPr>
              <a:t>Fuente: https://hbr.org/2016/01/better-service-faster-a-design-thinking-case-study</a:t>
            </a:r>
            <a:endParaRPr lang="pl-PL" sz="2400" dirty="0">
              <a:solidFill>
                <a:schemeClr val="tx1">
                  <a:lumMod val="75000"/>
                </a:schemeClr>
              </a:solidFill>
              <a:latin typeface="Arial" panose="020B0604020202020204" pitchFamily="34" charset="0"/>
              <a:cs typeface="Arial" panose="020B0604020202020204" pitchFamily="34" charset="0"/>
            </a:endParaRPr>
          </a:p>
        </p:txBody>
      </p:sp>
      <p:pic>
        <p:nvPicPr>
          <p:cNvPr id="3" name="Obraz 3" descr="Obraz zawierający zewnętrzne, woda, jazda, młode&#10;&#10;Opis wygenerowany automatycznie">
            <a:extLst>
              <a:ext uri="{FF2B5EF4-FFF2-40B4-BE49-F238E27FC236}">
                <a16:creationId xmlns:a16="http://schemas.microsoft.com/office/drawing/2014/main" id="{212DDDC6-FC8F-46BF-A412-B080A260CCBE}"/>
              </a:ext>
            </a:extLst>
          </p:cNvPr>
          <p:cNvPicPr>
            <a:picLocks noChangeAspect="1"/>
          </p:cNvPicPr>
          <p:nvPr/>
        </p:nvPicPr>
        <p:blipFill>
          <a:blip r:embed="rId4"/>
          <a:stretch>
            <a:fillRect/>
          </a:stretch>
        </p:blipFill>
        <p:spPr>
          <a:xfrm>
            <a:off x="400584" y="2556574"/>
            <a:ext cx="6711350" cy="4475655"/>
          </a:xfrm>
          <a:prstGeom prst="rect">
            <a:avLst/>
          </a:prstGeom>
        </p:spPr>
      </p:pic>
      <p:pic>
        <p:nvPicPr>
          <p:cNvPr id="4" name="Obraz 6" descr="Obraz zawierający siedzi, leżące, woda, śnieg&#10;&#10;Opis wygenerowany automatycznie">
            <a:extLst>
              <a:ext uri="{FF2B5EF4-FFF2-40B4-BE49-F238E27FC236}">
                <a16:creationId xmlns:a16="http://schemas.microsoft.com/office/drawing/2014/main" id="{68F4E1E1-F78C-4588-95AD-12BE072DED69}"/>
              </a:ext>
            </a:extLst>
          </p:cNvPr>
          <p:cNvPicPr>
            <a:picLocks noChangeAspect="1"/>
          </p:cNvPicPr>
          <p:nvPr/>
        </p:nvPicPr>
        <p:blipFill>
          <a:blip r:embed="rId5"/>
          <a:stretch>
            <a:fillRect/>
          </a:stretch>
        </p:blipFill>
        <p:spPr>
          <a:xfrm>
            <a:off x="16620750" y="8452073"/>
            <a:ext cx="7372709" cy="4896939"/>
          </a:xfrm>
          <a:prstGeom prst="rect">
            <a:avLst/>
          </a:prstGeom>
        </p:spPr>
      </p:pic>
    </p:spTree>
    <p:extLst>
      <p:ext uri="{BB962C8B-B14F-4D97-AF65-F5344CB8AC3E}">
        <p14:creationId xmlns:p14="http://schemas.microsoft.com/office/powerpoint/2010/main" val="364772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0"/>
                                        <p:tgtEl>
                                          <p:spTgt spid="14"/>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000"/>
                                        <p:tgtEl>
                                          <p:spTgt spid="5"/>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000" b="1" i="0" strike="noStrike" cap="none" spc="0" baseline="0" dirty="0">
                <a:solidFill>
                  <a:srgbClr val="496F63"/>
                </a:solidFill>
                <a:effectLst/>
                <a:latin typeface="Arial"/>
                <a:ea typeface="Arial"/>
                <a:cs typeface="Arial"/>
              </a:rPr>
              <a:t>Diseñar sin empatía</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21</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083955" y="13253121"/>
            <a:ext cx="13546454" cy="441960"/>
          </a:xfrm>
          <a:prstGeom prst="rect">
            <a:avLst/>
          </a:prstGeom>
        </p:spPr>
        <p:txBody>
          <a:bodyPr wrap="none">
            <a:spAutoFit/>
          </a:bodyPr>
          <a:lstStyle/>
          <a:p>
            <a:r>
              <a:rPr lang="es" sz="2300" b="0" i="0" strike="noStrike" cap="none" spc="0" baseline="0">
                <a:solidFill>
                  <a:srgbClr val="496F63"/>
                </a:solidFill>
                <a:effectLst/>
                <a:latin typeface="PT Sans"/>
                <a:ea typeface="PT Sans"/>
                <a:cs typeface="PT Sans"/>
              </a:rPr>
              <a:t>Fuente: https://www.interaction-design.org/literature/article/design-thinking-getting-started-with-empathy</a:t>
            </a:r>
            <a:endParaRPr lang="pl-PL" sz="240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651420" y="2196719"/>
            <a:ext cx="23081159" cy="5693866"/>
          </a:xfrm>
          <a:prstGeom prst="rect">
            <a:avLst/>
          </a:prstGeom>
        </p:spPr>
        <p:txBody>
          <a:bodyPr wrap="square">
            <a:spAutoFit/>
          </a:bodyPr>
          <a:lstStyle/>
          <a:p>
            <a:pPr>
              <a:spcAft>
                <a:spcPts val="2400"/>
              </a:spcAft>
            </a:pPr>
            <a:r>
              <a:rPr lang="es" sz="3600" b="0" i="0" strike="noStrike" cap="none" spc="0" baseline="0" dirty="0">
                <a:solidFill>
                  <a:srgbClr val="496F63"/>
                </a:solidFill>
                <a:effectLst/>
                <a:latin typeface="PT Sans"/>
                <a:ea typeface="PT Sans"/>
                <a:cs typeface="PT Sans"/>
              </a:rPr>
              <a:t>Google lanzó su primer producto “ponible”, </a:t>
            </a:r>
            <a:r>
              <a:rPr lang="es" sz="3600" b="1" i="0" strike="noStrike" cap="none" spc="0" baseline="0" dirty="0">
                <a:solidFill>
                  <a:srgbClr val="496F63"/>
                </a:solidFill>
                <a:effectLst/>
                <a:latin typeface="PT Sans"/>
                <a:ea typeface="PT Sans"/>
                <a:cs typeface="PT Sans"/>
              </a:rPr>
              <a:t>Google Glass</a:t>
            </a:r>
            <a:r>
              <a:rPr lang="es" sz="3600" b="0" i="0" strike="noStrike" cap="none" spc="0" baseline="0" dirty="0">
                <a:solidFill>
                  <a:srgbClr val="496F63"/>
                </a:solidFill>
                <a:effectLst/>
                <a:latin typeface="PT Sans"/>
                <a:ea typeface="PT Sans"/>
                <a:cs typeface="PT Sans"/>
              </a:rPr>
              <a:t>, en 2013. Este primer ordenador ideado para llevar puesto en la cabeza a pesar de que fue un gran lanzamiento desde el punto de vista tecnológico, no funcionó como se esperaba, y muchas de las causas de este fracaso tuvieron su origen en una falta de empatía para con los usuarios. </a:t>
            </a:r>
          </a:p>
          <a:p>
            <a:pPr>
              <a:spcAft>
                <a:spcPts val="2400"/>
              </a:spcAft>
            </a:pPr>
            <a:r>
              <a:rPr lang="es" sz="3600" b="0" i="0" strike="noStrike" cap="none" spc="0" baseline="0" dirty="0">
                <a:solidFill>
                  <a:srgbClr val="496F63"/>
                </a:solidFill>
                <a:effectLst/>
                <a:latin typeface="PT Sans"/>
                <a:ea typeface="PT Sans"/>
                <a:cs typeface="PT Sans"/>
              </a:rPr>
              <a:t>Aunque las gafas permiten que los usuarios hagan fotos, envíen mensajes y accedan a otro tipo de información como el tiempo y las indicaciones gps, siguen sin satisfacer las verdaderas necesidades de los usuarios. Es decir, aunque las gafas posibilitan muchas cosas, éstas no son las que necesitamos o queremos hacer.</a:t>
            </a:r>
          </a:p>
          <a:p>
            <a:pPr>
              <a:spcAft>
                <a:spcPts val="2400"/>
              </a:spcAft>
            </a:pPr>
            <a:r>
              <a:rPr lang="es" sz="3600" b="0" i="0" strike="noStrike" cap="none" spc="0" baseline="0" dirty="0">
                <a:solidFill>
                  <a:srgbClr val="496F63"/>
                </a:solidFill>
                <a:effectLst/>
                <a:latin typeface="PT Sans"/>
                <a:ea typeface="PT Sans"/>
                <a:cs typeface="PT Sans"/>
              </a:rPr>
              <a:t>Además, las gafas tenían una función de cámara no descrita, lo que al final resultó en problemas relacionados con la privacidad del usurio al no haber manera alguna de saber si la cámara estaba o no grabando. Todos estos problemas se pueden remontar de nuevo a la falta de empatía en el proceso de diseño de Google.</a:t>
            </a:r>
            <a:endParaRPr lang="pl-PL" sz="3600" dirty="0">
              <a:solidFill>
                <a:srgbClr val="496F63"/>
              </a:solidFill>
            </a:endParaRPr>
          </a:p>
        </p:txBody>
      </p:sp>
      <p:pic>
        <p:nvPicPr>
          <p:cNvPr id="4" name="Obraz 3">
            <a:extLst>
              <a:ext uri="{FF2B5EF4-FFF2-40B4-BE49-F238E27FC236}">
                <a16:creationId xmlns:a16="http://schemas.microsoft.com/office/drawing/2014/main" id="{85B78747-FAB1-40AE-B790-3DB29E9E5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640" y="8589738"/>
            <a:ext cx="9859612" cy="44578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a16="http://schemas.microsoft.com/office/drawing/2014/main" id="{1CADA0C0-358A-4C72-9CE2-A9DDCDED5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5688" y="7651815"/>
            <a:ext cx="9509760" cy="6333649"/>
          </a:xfrm>
          <a:prstGeom prst="rect">
            <a:avLst/>
          </a:prstGeom>
        </p:spPr>
      </p:pic>
    </p:spTree>
    <p:extLst>
      <p:ext uri="{BB962C8B-B14F-4D97-AF65-F5344CB8AC3E}">
        <p14:creationId xmlns:p14="http://schemas.microsoft.com/office/powerpoint/2010/main" val="13824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up)">
                                      <p:cBhvr>
                                        <p:cTn id="15" dur="2000"/>
                                        <p:tgtEl>
                                          <p:spTgt spid="2">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2000"/>
                                        <p:tgtEl>
                                          <p:spTgt spid="2">
                                            <p:txEl>
                                              <p:pRg st="1" end="1"/>
                                            </p:txEl>
                                          </p:spTgt>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up)">
                                      <p:cBhvr>
                                        <p:cTn id="24" dur="2000"/>
                                        <p:tgtEl>
                                          <p:spTgt spid="2">
                                            <p:txEl>
                                              <p:pRg st="2" end="2"/>
                                            </p:txEl>
                                          </p:spTgt>
                                        </p:tgtEl>
                                      </p:cBhvr>
                                    </p:animEffect>
                                  </p:childTnLst>
                                </p:cTn>
                              </p:par>
                            </p:childTnLst>
                          </p:cTn>
                        </p:par>
                        <p:par>
                          <p:cTn id="25" fill="hold" nodeType="afterGroup">
                            <p:stCondLst>
                              <p:cond delay="4000"/>
                            </p:stCondLst>
                            <p:childTnLst>
                              <p:par>
                                <p:cTn id="26" presetID="53" presetClass="entr" presetSubtype="0" fill="hold" nodeType="after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nodeType="afterGroup">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3186938" y="-7743480"/>
            <a:ext cx="23679148"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22</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324919" y="5570268"/>
            <a:ext cx="8548147" cy="5651459"/>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ctr"/>
          </a:lstStyle>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https://www.parp.gov.pl/files/74/81/545/20508.pdf</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https://www.toptal.com/project-managers/digital/a-design-thinking-case-study</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https://play.google.com/books/reader?id=2yyDDwAAQBAJ&amp;hl=pl&amp;pg=GBS.PT10</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https://contentsolutions.pl/5-krokow-do-tworzenia-lepszego-contentu-design-thinking/</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https://firstround.com/review/How-design-thinking-transformed-Airbnb-from-failing-startup-to-billion-dollar-business/</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https://www.ideo.com/case-study/this-startup-revolutionized-an-industry-through-design</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https://www.designkit.org/case-studies/1</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https://voltagecontrol.com/blog/8-great-design-thinking-examples/</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https://med.stanford.edu/news/all-news/2016/06/design-thinking-as-a-way-to-improve-patient-experience.html</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https://medium.com/uber-design/how-we-design-on-the-ubereats-team-ff7c41fffb76</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https://hbr.org/2016/01/better-service-faster-a-design-thinking-case-study</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https://www.invisionapp.com/inside-design/applied-design-thinking/</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https://dtdlafirm.pl/co-sie-stanie-gdy-wstaniemy-od-biurka-i-poznamy-wlasnego-klienta-czyli-empatia-w-design-thinking/</a:t>
            </a: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https://www.interaction-design.org/literature/article/design-thinking-getting-started-with-empathy</a:t>
            </a:r>
            <a:endParaRPr lang="pl-PL" sz="1800" b="1" kern="1200">
              <a:solidFill>
                <a:srgbClr val="496F63"/>
              </a:solidFill>
              <a:latin typeface="Arial" panose="020B0604020202020204" pitchFamily="34" charset="0"/>
              <a:cs typeface="Arial" panose="020B0604020202020204" pitchFamily="34" charset="0"/>
              <a:sym typeface="Quattrocento Sans"/>
            </a:endParaRP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https://www.innovationtraining.org/empathy-map-template-training/</a:t>
            </a:r>
            <a:endParaRPr lang="pl-PL" sz="1800" b="1" kern="1200">
              <a:solidFill>
                <a:srgbClr val="496F63"/>
              </a:solidFill>
              <a:latin typeface="Arial" panose="020B0604020202020204" pitchFamily="34" charset="0"/>
              <a:cs typeface="Arial" panose="020B0604020202020204" pitchFamily="34" charset="0"/>
              <a:sym typeface="Quattrocento Sans"/>
            </a:endParaRPr>
          </a:p>
          <a:p>
            <a:pPr marL="342900" indent="-342900" algn="l">
              <a:spcAft>
                <a:spcPts val="600"/>
              </a:spcAft>
              <a:buFont typeface="Arial" panose="020B0604020202020204" pitchFamily="34" charset="0"/>
              <a:buChar char="•"/>
            </a:pPr>
            <a:r>
              <a:rPr lang="es" sz="1800" b="1" i="0" strike="noStrike" cap="none" spc="0" baseline="0">
                <a:solidFill>
                  <a:srgbClr val="496F63"/>
                </a:solidFill>
                <a:effectLst/>
                <a:latin typeface="Arial"/>
                <a:ea typeface="Arial"/>
                <a:cs typeface="Arial"/>
              </a:rPr>
              <a:t>https://conceptboard.com/</a:t>
            </a:r>
          </a:p>
        </p:txBody>
      </p:sp>
      <p:sp>
        <p:nvSpPr>
          <p:cNvPr id="292" name="Shape 292"/>
          <p:cNvSpPr/>
          <p:nvPr/>
        </p:nvSpPr>
        <p:spPr>
          <a:xfrm>
            <a:off x="1549525" y="5074373"/>
            <a:ext cx="4558248" cy="502920"/>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es" sz="3500" b="1" i="0" strike="noStrike" cap="none" spc="0" baseline="0">
                <a:solidFill>
                  <a:srgbClr val="496F63"/>
                </a:solidFill>
                <a:effectLst/>
                <a:latin typeface="Arial"/>
                <a:ea typeface="Arial"/>
                <a:cs typeface="Arial"/>
              </a:rPr>
              <a:t>Páginas Web:</a:t>
            </a:r>
            <a:endParaRPr sz="3500">
              <a:solidFill>
                <a:srgbClr val="496F63"/>
              </a:solidFill>
              <a:latin typeface="Arial" panose="020B0604020202020204" pitchFamily="34" charset="0"/>
              <a:cs typeface="Arial" panose="020B0604020202020204" pitchFamily="34" charset="0"/>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8873066" y="5918763"/>
            <a:ext cx="7424618" cy="5721112"/>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ctr"/>
          </a:lstStyle>
          <a:p>
            <a:pPr marL="342900" indent="-342900" algn="l">
              <a:lnSpc>
                <a:spcPct val="150000"/>
              </a:lnSpc>
              <a:buFont typeface="Arial" panose="020B0604020202020204" pitchFamily="34" charset="0"/>
              <a:buChar char="•"/>
            </a:pPr>
            <a:r>
              <a:rPr lang="es" sz="2000" b="1" i="0" strike="noStrike" cap="none" spc="0" baseline="0">
                <a:solidFill>
                  <a:srgbClr val="496F63"/>
                </a:solidFill>
                <a:effectLst/>
                <a:latin typeface="Arial"/>
                <a:ea typeface="Arial"/>
                <a:cs typeface="Arial"/>
              </a:rPr>
              <a:t>https://www.youtube.com/watch?v=GPXeeyL4tEA</a:t>
            </a:r>
          </a:p>
          <a:p>
            <a:pPr marL="342900" indent="-342900" algn="l">
              <a:lnSpc>
                <a:spcPct val="150000"/>
              </a:lnSpc>
              <a:buFont typeface="Arial" panose="020B0604020202020204" pitchFamily="34" charset="0"/>
              <a:buChar char="•"/>
            </a:pPr>
            <a:r>
              <a:rPr lang="es" sz="2000" b="1" i="0" strike="noStrike" cap="none" spc="0" baseline="0">
                <a:solidFill>
                  <a:srgbClr val="496F63"/>
                </a:solidFill>
                <a:effectLst/>
                <a:latin typeface="Arial"/>
                <a:ea typeface="Arial"/>
                <a:cs typeface="Arial"/>
              </a:rPr>
              <a:t>https://www.youtube.com/watch?v=_r0VX-aU_T8</a:t>
            </a:r>
          </a:p>
          <a:p>
            <a:pPr marL="342900" indent="-342900" algn="l">
              <a:lnSpc>
                <a:spcPct val="150000"/>
              </a:lnSpc>
              <a:buFont typeface="Arial" panose="020B0604020202020204" pitchFamily="34" charset="0"/>
              <a:buChar char="•"/>
            </a:pPr>
            <a:r>
              <a:rPr lang="es" sz="2000" b="1" i="0" strike="noStrike" cap="none" spc="0" baseline="0">
                <a:solidFill>
                  <a:srgbClr val="496F63"/>
                </a:solidFill>
                <a:effectLst/>
                <a:latin typeface="Arial"/>
                <a:ea typeface="Arial"/>
                <a:cs typeface="Arial"/>
              </a:rPr>
              <a:t>https://www.youtube.com/watch?v=vQytKCT563I</a:t>
            </a:r>
          </a:p>
          <a:p>
            <a:pPr marL="342900" indent="-342900" algn="l">
              <a:lnSpc>
                <a:spcPct val="150000"/>
              </a:lnSpc>
              <a:buFont typeface="Arial" panose="020B0604020202020204" pitchFamily="34" charset="0"/>
              <a:buChar char="•"/>
            </a:pPr>
            <a:r>
              <a:rPr lang="es" sz="2000" b="1" i="0" strike="noStrike" cap="none" spc="0" baseline="0">
                <a:solidFill>
                  <a:srgbClr val="496F63"/>
                </a:solidFill>
                <a:effectLst/>
                <a:latin typeface="Arial"/>
                <a:ea typeface="Arial"/>
                <a:cs typeface="Arial"/>
              </a:rPr>
              <a:t>https://www.youtube.com/watch?v=2iYae8zCMAI</a:t>
            </a:r>
          </a:p>
        </p:txBody>
      </p:sp>
      <p:sp>
        <p:nvSpPr>
          <p:cNvPr id="297" name="Shape 297"/>
          <p:cNvSpPr/>
          <p:nvPr/>
        </p:nvSpPr>
        <p:spPr>
          <a:xfrm>
            <a:off x="9912874" y="5074373"/>
            <a:ext cx="4558248" cy="502920"/>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es" sz="3500" b="1" i="0" strike="noStrike" cap="none" spc="0" baseline="0">
                <a:solidFill>
                  <a:srgbClr val="496F63"/>
                </a:solidFill>
                <a:effectLst/>
                <a:latin typeface="Arial"/>
                <a:ea typeface="Arial"/>
                <a:cs typeface="Arial"/>
              </a:rPr>
              <a:t>Vídeos:</a:t>
            </a:r>
            <a:endParaRPr sz="3500">
              <a:solidFill>
                <a:srgbClr val="496F63"/>
              </a:solidFill>
              <a:latin typeface="Arial" panose="020B0604020202020204" pitchFamily="34" charset="0"/>
              <a:cs typeface="Arial" panose="020B0604020202020204" pitchFamily="34" charset="0"/>
            </a:endParaRP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3"/>
          </a:graphicData>
        </a:graphic>
      </p:graphicFrame>
      <p:sp>
        <p:nvSpPr>
          <p:cNvPr id="299" name="Shape 299"/>
          <p:cNvSpPr/>
          <p:nvPr/>
        </p:nvSpPr>
        <p:spPr>
          <a:xfrm>
            <a:off x="18886233" y="3321288"/>
            <a:ext cx="3249073" cy="3249074"/>
          </a:xfrm>
          <a:prstGeom prst="ellipse">
            <a:avLst/>
          </a:prstGeom>
          <a:solidFill>
            <a:srgbClr val="F4F5F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0" name="Shape 300"/>
          <p:cNvSpPr/>
          <p:nvPr/>
        </p:nvSpPr>
        <p:spPr>
          <a:xfrm>
            <a:off x="19258224"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1" name="Shape 301"/>
          <p:cNvSpPr/>
          <p:nvPr/>
        </p:nvSpPr>
        <p:spPr>
          <a:xfrm>
            <a:off x="16706205" y="5922883"/>
            <a:ext cx="7239049" cy="2586941"/>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ctr"/>
          </a:lstStyle>
          <a:p>
            <a:pPr marL="342900" indent="-342900" algn="l">
              <a:lnSpc>
                <a:spcPct val="150000"/>
              </a:lnSpc>
              <a:buFont typeface="Arial" panose="020B0604020202020204" pitchFamily="34" charset="0"/>
              <a:buChar char="•"/>
            </a:pPr>
            <a:r>
              <a:rPr lang="es" sz="2400" b="1" i="0" strike="noStrike" cap="none" spc="0" baseline="0" dirty="0">
                <a:solidFill>
                  <a:srgbClr val="496F63"/>
                </a:solidFill>
                <a:effectLst/>
                <a:latin typeface="Arial"/>
                <a:ea typeface="Arial"/>
                <a:cs typeface="Arial"/>
              </a:rPr>
              <a:t>M. Lubińska, A. Więcka (2015), Jak wykorzystać design w biznesie, PARP, Warszawa</a:t>
            </a:r>
          </a:p>
          <a:p>
            <a:pPr marL="342900" indent="-342900" algn="l">
              <a:lnSpc>
                <a:spcPct val="150000"/>
              </a:lnSpc>
              <a:buFont typeface="Arial" panose="020B0604020202020204" pitchFamily="34" charset="0"/>
              <a:buChar char="•"/>
            </a:pPr>
            <a:r>
              <a:rPr lang="es" sz="2400" b="1" i="0" strike="noStrike" cap="none" spc="0" baseline="0" dirty="0">
                <a:solidFill>
                  <a:srgbClr val="496F63"/>
                </a:solidFill>
                <a:effectLst/>
                <a:latin typeface="Arial"/>
                <a:ea typeface="Arial"/>
                <a:cs typeface="Arial"/>
              </a:rPr>
              <a:t>H. Plattner, C. Meinel, L. Leifer (2011), Design Thinking: Understand - Improve - Apply, Heidelberg</a:t>
            </a:r>
          </a:p>
          <a:p>
            <a:pPr marL="342900" indent="-342900" algn="l">
              <a:lnSpc>
                <a:spcPct val="150000"/>
              </a:lnSpc>
              <a:buFont typeface="Arial" panose="020B0604020202020204" pitchFamily="34" charset="0"/>
              <a:buChar char="•"/>
            </a:pPr>
            <a:r>
              <a:rPr lang="es" sz="2400" b="1" i="0" strike="noStrike" cap="none" spc="0" baseline="0" dirty="0">
                <a:solidFill>
                  <a:srgbClr val="496F63"/>
                </a:solidFill>
                <a:effectLst/>
                <a:latin typeface="Arial"/>
                <a:ea typeface="Arial"/>
                <a:cs typeface="Arial"/>
              </a:rPr>
              <a:t>U. Schleinkofer, T. Herrmann, I. Maier, T. Bauernhansl, D. Roth, D. Spath (2019), Development and Evaluation of a Design Thinking Process Adapted to Frugal Production Systems for Emerging Markets, Procedia Manufacturing 39</a:t>
            </a:r>
          </a:p>
        </p:txBody>
      </p:sp>
      <p:sp>
        <p:nvSpPr>
          <p:cNvPr id="302" name="Shape 302"/>
          <p:cNvSpPr/>
          <p:nvPr/>
        </p:nvSpPr>
        <p:spPr>
          <a:xfrm>
            <a:off x="18231647" y="5074373"/>
            <a:ext cx="4558248" cy="502920"/>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es" sz="3500" b="1" i="0" strike="noStrike" cap="none" spc="0" baseline="0">
                <a:solidFill>
                  <a:srgbClr val="496F63"/>
                </a:solidFill>
                <a:effectLst/>
                <a:latin typeface="Arial"/>
                <a:ea typeface="Arial"/>
                <a:cs typeface="Arial"/>
              </a:rPr>
              <a:t>Otras fuentes:</a:t>
            </a:r>
            <a:endParaRPr sz="3500">
              <a:solidFill>
                <a:srgbClr val="496F63"/>
              </a:solidFill>
              <a:latin typeface="Arial" panose="020B0604020202020204" pitchFamily="34" charset="0"/>
              <a:cs typeface="Arial" panose="020B0604020202020204" pitchFamily="34" charset="0"/>
            </a:endParaRPr>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496F63"/>
                </a:solidFill>
                <a:effectLst/>
                <a:latin typeface="Arial"/>
                <a:ea typeface="Arial"/>
                <a:cs typeface="Arial"/>
              </a:rPr>
              <a:t>Fuentes:</a:t>
            </a:r>
            <a:endParaRPr>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7199" y="2686322"/>
            <a:ext cx="1797836" cy="1438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7404847" y="-18422"/>
            <a:ext cx="16330566" cy="1238274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p>
            <a:pPr algn="ctr">
              <a:lnSpc>
                <a:spcPct val="150000"/>
              </a:lnSpc>
            </a:pPr>
            <a:r>
              <a:rPr lang="es" sz="5400" b="1" i="0" strike="noStrike" cap="none" spc="0" baseline="0" dirty="0">
                <a:solidFill>
                  <a:srgbClr val="496F63"/>
                </a:solidFill>
                <a:effectLst/>
                <a:latin typeface="Arial"/>
                <a:ea typeface="Arial"/>
                <a:cs typeface="Arial"/>
              </a:rPr>
              <a:t>Diseña un proceso de contratación para </a:t>
            </a:r>
            <a:endParaRPr lang="pl-PL" sz="5400" b="1" dirty="0">
              <a:solidFill>
                <a:srgbClr val="496F63"/>
              </a:solidFill>
              <a:latin typeface="Arial" panose="020B0604020202020204" pitchFamily="34" charset="0"/>
              <a:cs typeface="Arial" panose="020B0604020202020204" pitchFamily="34" charset="0"/>
            </a:endParaRPr>
          </a:p>
          <a:p>
            <a:pPr algn="ctr">
              <a:lnSpc>
                <a:spcPct val="150000"/>
              </a:lnSpc>
            </a:pPr>
            <a:r>
              <a:rPr lang="es" sz="5400" b="1" i="0" strike="noStrike" cap="none" spc="0" baseline="0" dirty="0">
                <a:solidFill>
                  <a:srgbClr val="496F63"/>
                </a:solidFill>
                <a:effectLst/>
                <a:latin typeface="Arial"/>
                <a:ea typeface="Arial"/>
                <a:cs typeface="Arial"/>
              </a:rPr>
              <a:t>una pequeña empresa en </a:t>
            </a:r>
            <a:r>
              <a:rPr lang="es" sz="5400" b="1" dirty="0">
                <a:solidFill>
                  <a:srgbClr val="496F63"/>
                </a:solidFill>
                <a:latin typeface="Arial"/>
                <a:ea typeface="Arial"/>
                <a:cs typeface="Arial"/>
              </a:rPr>
              <a:t>el</a:t>
            </a:r>
            <a:r>
              <a:rPr lang="es" sz="5400" b="1" i="0" strike="noStrike" cap="none" spc="0" baseline="0" dirty="0">
                <a:solidFill>
                  <a:srgbClr val="496F63"/>
                </a:solidFill>
                <a:effectLst/>
                <a:latin typeface="Arial"/>
                <a:ea typeface="Arial"/>
                <a:cs typeface="Arial"/>
              </a:rPr>
              <a:t> sector de la tecnología de la información </a:t>
            </a:r>
            <a:endParaRPr lang="pl-PL" sz="5400" b="1" dirty="0">
              <a:solidFill>
                <a:srgbClr val="496F63"/>
              </a:solidFill>
              <a:latin typeface="Arial" panose="020B0604020202020204" pitchFamily="34" charset="0"/>
              <a:cs typeface="Arial" panose="020B0604020202020204" pitchFamily="34" charset="0"/>
            </a:endParaRPr>
          </a:p>
          <a:p>
            <a:pPr algn="ctr">
              <a:lnSpc>
                <a:spcPct val="150000"/>
              </a:lnSpc>
            </a:pPr>
            <a:r>
              <a:rPr lang="es" sz="3800" b="1" i="0" strike="noStrike" cap="none" spc="0" baseline="0" dirty="0">
                <a:solidFill>
                  <a:srgbClr val="496F63"/>
                </a:solidFill>
                <a:effectLst/>
                <a:latin typeface="Arial"/>
                <a:ea typeface="Arial"/>
                <a:cs typeface="Arial"/>
              </a:rPr>
              <a:t>Utiliza el método de pensamiento de diseño: </a:t>
            </a:r>
          </a:p>
          <a:p>
            <a:pPr algn="ctr">
              <a:lnSpc>
                <a:spcPct val="150000"/>
              </a:lnSpc>
            </a:pPr>
            <a:endParaRPr lang="es" sz="3800" b="1" i="0" strike="noStrike" cap="none" spc="0" baseline="0" dirty="0">
              <a:solidFill>
                <a:srgbClr val="496F63"/>
              </a:solidFill>
              <a:effectLst/>
              <a:latin typeface="Arial"/>
              <a:ea typeface="Arial"/>
              <a:cs typeface="Arial"/>
            </a:endParaRPr>
          </a:p>
          <a:p>
            <a:pPr algn="l">
              <a:lnSpc>
                <a:spcPct val="150000"/>
              </a:lnSpc>
            </a:pPr>
            <a:r>
              <a:rPr lang="es" sz="3200" b="1" i="0" strike="noStrike" cap="none" spc="0" baseline="0" dirty="0">
                <a:solidFill>
                  <a:srgbClr val="496F63"/>
                </a:solidFill>
                <a:effectLst/>
                <a:latin typeface="Arial"/>
                <a:ea typeface="Arial"/>
                <a:cs typeface="Arial"/>
              </a:rPr>
              <a:t>Empatía - </a:t>
            </a:r>
            <a:r>
              <a:rPr lang="es" sz="3200" b="0" i="0" strike="noStrike" cap="none" spc="0" baseline="0" dirty="0">
                <a:solidFill>
                  <a:srgbClr val="496F63"/>
                </a:solidFill>
                <a:effectLst/>
                <a:latin typeface="Arial"/>
                <a:ea typeface="Arial"/>
                <a:cs typeface="Arial"/>
              </a:rPr>
              <a:t>intenta entender las necesidades y problemas del usuario.</a:t>
            </a:r>
          </a:p>
          <a:p>
            <a:pPr algn="l">
              <a:lnSpc>
                <a:spcPct val="150000"/>
              </a:lnSpc>
            </a:pPr>
            <a:r>
              <a:rPr lang="es" sz="3200" b="1" i="0" strike="noStrike" cap="none" spc="0" baseline="0" dirty="0">
                <a:solidFill>
                  <a:srgbClr val="496F63"/>
                </a:solidFill>
                <a:effectLst/>
                <a:latin typeface="Arial"/>
                <a:ea typeface="Arial"/>
                <a:cs typeface="Arial"/>
              </a:rPr>
              <a:t>Definición del problema – </a:t>
            </a:r>
            <a:r>
              <a:rPr lang="es" sz="3200" i="0" strike="noStrike" cap="none" spc="0" baseline="0" dirty="0">
                <a:solidFill>
                  <a:srgbClr val="496F63"/>
                </a:solidFill>
                <a:effectLst/>
                <a:latin typeface="Arial"/>
                <a:ea typeface="Arial"/>
                <a:cs typeface="Arial"/>
              </a:rPr>
              <a:t>ve</a:t>
            </a:r>
            <a:r>
              <a:rPr lang="es" sz="3200" b="1" i="0" strike="noStrike" cap="none" spc="0" dirty="0">
                <a:solidFill>
                  <a:srgbClr val="496F63"/>
                </a:solidFill>
                <a:effectLst/>
                <a:latin typeface="Arial"/>
                <a:ea typeface="Arial"/>
                <a:cs typeface="Arial"/>
              </a:rPr>
              <a:t> </a:t>
            </a:r>
            <a:r>
              <a:rPr lang="es" sz="3200" b="0" i="0" strike="noStrike" cap="none" spc="0" baseline="0" dirty="0">
                <a:solidFill>
                  <a:srgbClr val="496F63"/>
                </a:solidFill>
                <a:effectLst/>
                <a:latin typeface="Arial"/>
                <a:ea typeface="Arial"/>
                <a:cs typeface="Arial"/>
              </a:rPr>
              <a:t>más allá de los esquemas estandarizados y estructuras en los que nos solemos mover, para así ampliar el punto de mira.</a:t>
            </a:r>
          </a:p>
          <a:p>
            <a:pPr algn="l">
              <a:lnSpc>
                <a:spcPct val="150000"/>
              </a:lnSpc>
            </a:pPr>
            <a:r>
              <a:rPr lang="es" sz="3200" b="1" i="0" strike="noStrike" cap="none" spc="0" baseline="0" dirty="0">
                <a:solidFill>
                  <a:srgbClr val="496F63"/>
                </a:solidFill>
                <a:effectLst/>
                <a:latin typeface="Arial"/>
                <a:ea typeface="Arial"/>
                <a:cs typeface="Arial"/>
              </a:rPr>
              <a:t>Ideación- </a:t>
            </a:r>
            <a:r>
              <a:rPr lang="es" sz="3200" b="0" i="0" strike="noStrike" cap="none" spc="0" baseline="0" dirty="0">
                <a:solidFill>
                  <a:srgbClr val="496F63"/>
                </a:solidFill>
                <a:effectLst/>
                <a:latin typeface="Arial"/>
                <a:ea typeface="Arial"/>
                <a:cs typeface="Arial"/>
              </a:rPr>
              <a:t>piensa en</a:t>
            </a:r>
            <a:r>
              <a:rPr lang="es" sz="3200" b="1" i="0" strike="noStrike" cap="none" spc="0" baseline="0" dirty="0">
                <a:solidFill>
                  <a:srgbClr val="496F63"/>
                </a:solidFill>
                <a:effectLst/>
                <a:latin typeface="Arial"/>
                <a:ea typeface="Arial"/>
                <a:cs typeface="Arial"/>
              </a:rPr>
              <a:t> </a:t>
            </a:r>
            <a:r>
              <a:rPr lang="es" sz="3200" b="0" i="0" strike="noStrike" cap="none" spc="0" baseline="0" dirty="0">
                <a:solidFill>
                  <a:srgbClr val="496F63"/>
                </a:solidFill>
                <a:effectLst/>
                <a:latin typeface="Arial"/>
                <a:ea typeface="Arial"/>
                <a:cs typeface="Arial"/>
              </a:rPr>
              <a:t>tantas soluciones para el problema como te sea posible.</a:t>
            </a:r>
          </a:p>
          <a:p>
            <a:pPr algn="l">
              <a:lnSpc>
                <a:spcPct val="150000"/>
              </a:lnSpc>
            </a:pPr>
            <a:r>
              <a:rPr lang="es" sz="3200" b="1" dirty="0">
                <a:solidFill>
                  <a:srgbClr val="496F63"/>
                </a:solidFill>
                <a:latin typeface="Arial"/>
                <a:ea typeface="Arial"/>
                <a:cs typeface="Arial"/>
              </a:rPr>
              <a:t>Prototipado</a:t>
            </a:r>
            <a:r>
              <a:rPr lang="es" sz="3200" b="1" i="0" strike="noStrike" cap="none" spc="0" baseline="0" dirty="0">
                <a:solidFill>
                  <a:srgbClr val="496F63"/>
                </a:solidFill>
                <a:effectLst/>
                <a:latin typeface="Arial"/>
                <a:ea typeface="Arial"/>
                <a:cs typeface="Arial"/>
              </a:rPr>
              <a:t> - </a:t>
            </a:r>
            <a:r>
              <a:rPr lang="es" sz="3200" b="0" i="0" strike="noStrike" cap="none" spc="0" baseline="0" dirty="0">
                <a:solidFill>
                  <a:srgbClr val="496F63"/>
                </a:solidFill>
                <a:effectLst/>
                <a:latin typeface="Arial"/>
                <a:ea typeface="Arial"/>
                <a:cs typeface="Arial"/>
              </a:rPr>
              <a:t>sugiere un modelo preliminar para recolectar datos sobre el mismo, de la manera más rápida posible.</a:t>
            </a:r>
          </a:p>
          <a:p>
            <a:pPr algn="l">
              <a:lnSpc>
                <a:spcPct val="150000"/>
              </a:lnSpc>
            </a:pPr>
            <a:r>
              <a:rPr lang="es" sz="3200" b="1" i="0" strike="noStrike" cap="none" spc="0" baseline="0" dirty="0">
                <a:solidFill>
                  <a:srgbClr val="496F63"/>
                </a:solidFill>
                <a:effectLst/>
                <a:latin typeface="Arial"/>
                <a:ea typeface="Arial"/>
                <a:cs typeface="Arial"/>
              </a:rPr>
              <a:t>Testeo - </a:t>
            </a:r>
            <a:r>
              <a:rPr lang="es" sz="3200" b="0" i="0" strike="noStrike" cap="none" spc="0" baseline="0" dirty="0">
                <a:solidFill>
                  <a:srgbClr val="496F63"/>
                </a:solidFill>
                <a:effectLst/>
                <a:latin typeface="Arial"/>
                <a:ea typeface="Arial"/>
                <a:cs typeface="Arial"/>
              </a:rPr>
              <a:t>prueba la solución seleccionada en el ambiente del usuario (otra gente del mismo grupo de clientes objeto).</a:t>
            </a:r>
          </a:p>
          <a:p>
            <a:pPr algn="l">
              <a:lnSpc>
                <a:spcPct val="150000"/>
              </a:lnSpc>
            </a:pPr>
            <a:endParaRPr lang="pl-PL" sz="3200" dirty="0">
              <a:solidFill>
                <a:srgbClr val="496F63"/>
              </a:solidFill>
            </a:endParaRPr>
          </a:p>
          <a:p>
            <a:pPr algn="ctr">
              <a:lnSpc>
                <a:spcPct val="150000"/>
              </a:lnSpc>
            </a:pPr>
            <a:r>
              <a:rPr lang="es" sz="3200" b="0" i="0" strike="noStrike" cap="none" spc="0" baseline="0" dirty="0">
                <a:solidFill>
                  <a:srgbClr val="496F63"/>
                </a:solidFill>
                <a:effectLst/>
                <a:latin typeface="PT Sans"/>
                <a:ea typeface="PT Sans"/>
                <a:cs typeface="PT Sans"/>
              </a:rPr>
              <a:t>La duración del ejercicio (en grupos) es de 30 minutos.</a:t>
            </a:r>
            <a:endParaRPr sz="3200" dirty="0">
              <a:solidFill>
                <a:srgbClr val="496F63"/>
              </a:solidFill>
              <a:latin typeface="Arial" panose="020B0604020202020204" pitchFamily="34" charset="0"/>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23</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txBody>
          <a:bodyPr/>
          <a:lstStyle/>
          <a:p>
            <a:endParaRPr/>
          </a:p>
        </p:txBody>
      </p:sp>
      <p:grpSp>
        <p:nvGrpSpPr>
          <p:cNvPr id="7" name="Group 6"/>
          <p:cNvGrpSpPr/>
          <p:nvPr/>
        </p:nvGrpSpPr>
        <p:grpSpPr>
          <a:xfrm>
            <a:off x="0" y="0"/>
            <a:ext cx="10905067" cy="13748528"/>
            <a:chOff x="0" y="0"/>
            <a:chExt cx="10905067" cy="13748528"/>
          </a:xfrm>
        </p:grpSpPr>
        <p:sp>
          <p:nvSpPr>
            <p:cNvPr id="230" name="Shape 230"/>
            <p:cNvSpPr/>
            <p:nvPr/>
          </p:nvSpPr>
          <p:spPr>
            <a:xfrm>
              <a:off x="0" y="0"/>
              <a:ext cx="6901146"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26" name="Shape 226"/>
            <p:cNvSpPr/>
            <p:nvPr/>
          </p:nvSpPr>
          <p:spPr>
            <a:xfrm>
              <a:off x="1973201" y="948018"/>
              <a:ext cx="8931866" cy="296953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FFFFFF"/>
                  </a:solidFill>
                  <a:effectLst/>
                  <a:latin typeface="Arial"/>
                  <a:ea typeface="Arial"/>
                  <a:cs typeface="Arial"/>
                </a:rPr>
                <a:t>Tarea</a:t>
              </a:r>
              <a:endParaRPr>
                <a:solidFill>
                  <a:srgbClr val="FFFFFF"/>
                </a:solidFill>
                <a:latin typeface="Arial" panose="020B0604020202020204" pitchFamily="34" charset="0"/>
                <a:cs typeface="Arial" panose="020B0604020202020204" pitchFamily="34" charset="0"/>
              </a:endParaRPr>
            </a:p>
          </p:txBody>
        </p:sp>
      </p:gr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wipe(up)">
                                      <p:cBhvr>
                                        <p:cTn id="17" dur="2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820222" y="3132046"/>
            <a:ext cx="14041665" cy="15049440"/>
          </a:xfrm>
          <a:prstGeom prst="rect">
            <a:avLst/>
          </a:prstGeom>
        </p:spPr>
      </p:pic>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27" y="-214185"/>
            <a:ext cx="15747043" cy="15729330"/>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2509847" y="5127973"/>
            <a:ext cx="8875926" cy="4358640"/>
          </a:xfrm>
          <a:prstGeom prst="rect">
            <a:avLst/>
          </a:prstGeom>
        </p:spPr>
        <p:txBody>
          <a:bodyPr wrap="square">
            <a:spAutoFit/>
          </a:bodyPr>
          <a:lstStyle/>
          <a:p>
            <a:pPr algn="ctr"/>
            <a:r>
              <a:rPr lang="es" sz="7000" b="1" i="0" strike="noStrike" cap="none" spc="0" baseline="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Que no te asuste pensar diferente. </a:t>
            </a:r>
          </a:p>
          <a:p>
            <a:pPr algn="ctr"/>
            <a:r>
              <a:rPr lang="es" sz="7000" b="1" i="0" strike="noStrike" cap="none" spc="0" baseline="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PT Sans"/>
                <a:ea typeface="PT Sans"/>
                <a:cs typeface="PT Sans"/>
              </a:rPr>
              <a:t>Ponte en el lugar del cliente.</a:t>
            </a:r>
            <a:endParaRPr lang="pl-PL" sz="7000" b="1">
              <a:solidFill>
                <a:srgbClr val="496F63"/>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7" name="Shape 72">
            <a:extLst>
              <a:ext uri="{FF2B5EF4-FFF2-40B4-BE49-F238E27FC236}">
                <a16:creationId xmlns:a16="http://schemas.microsoft.com/office/drawing/2014/main" id="{D7E3EF80-D1DD-47B8-BB3A-9B99E86795C7}"/>
              </a:ext>
            </a:extLst>
          </p:cNvPr>
          <p:cNvSpPr/>
          <p:nvPr/>
        </p:nvSpPr>
        <p:spPr>
          <a:xfrm>
            <a:off x="13372954" y="2044849"/>
            <a:ext cx="10637520" cy="6989308"/>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8" name="Prostokąt 7">
            <a:extLst>
              <a:ext uri="{FF2B5EF4-FFF2-40B4-BE49-F238E27FC236}">
                <a16:creationId xmlns:a16="http://schemas.microsoft.com/office/drawing/2014/main" id="{4555C00D-2F7D-4E07-9A98-A8F46E3B868F}"/>
              </a:ext>
            </a:extLst>
          </p:cNvPr>
          <p:cNvSpPr/>
          <p:nvPr/>
        </p:nvSpPr>
        <p:spPr>
          <a:xfrm>
            <a:off x="13897017" y="1035422"/>
            <a:ext cx="9589391" cy="701040"/>
          </a:xfrm>
          <a:prstGeom prst="rect">
            <a:avLst/>
          </a:prstGeom>
        </p:spPr>
        <p:txBody>
          <a:bodyPr wrap="square">
            <a:spAutoFit/>
          </a:bodyPr>
          <a:lstStyle/>
          <a:p>
            <a:pPr algn="ctr"/>
            <a:r>
              <a:rPr lang="es" sz="4000" b="1" i="0" strike="noStrike" cap="none" spc="0" baseline="0" dirty="0">
                <a:solidFill>
                  <a:srgbClr val="FF0000"/>
                </a:solidFill>
                <a:effectLst/>
                <a:latin typeface="PT Sans"/>
                <a:ea typeface="PT Sans"/>
                <a:cs typeface="PT Sans"/>
              </a:rPr>
              <a:t>Como resumen… puedes ver</a:t>
            </a:r>
            <a:endParaRPr lang="pl-PL" sz="4000" b="1" dirty="0">
              <a:solidFill>
                <a:srgbClr val="FF0000"/>
              </a:solidFill>
            </a:endParaRPr>
          </a:p>
        </p:txBody>
      </p:sp>
      <p:sp>
        <p:nvSpPr>
          <p:cNvPr id="10" name="Prostokąt 9">
            <a:extLst>
              <a:ext uri="{FF2B5EF4-FFF2-40B4-BE49-F238E27FC236}">
                <a16:creationId xmlns:a16="http://schemas.microsoft.com/office/drawing/2014/main" id="{439C10DC-9632-49FD-897D-0022C00B96B0}"/>
              </a:ext>
            </a:extLst>
          </p:cNvPr>
          <p:cNvSpPr/>
          <p:nvPr/>
        </p:nvSpPr>
        <p:spPr>
          <a:xfrm>
            <a:off x="14598762" y="9373178"/>
            <a:ext cx="12192000" cy="457200"/>
          </a:xfrm>
          <a:prstGeom prst="rect">
            <a:avLst/>
          </a:prstGeom>
        </p:spPr>
        <p:txBody>
          <a:bodyPr lIns="91440" tIns="45720" rIns="91440" bIns="45720" anchor="t">
            <a:spAutoFit/>
          </a:bodyPr>
          <a:lstStyle/>
          <a:p>
            <a:r>
              <a:rPr lang="es" sz="2400" b="0" i="0" strike="noStrike" cap="none" spc="0" baseline="0">
                <a:solidFill>
                  <a:srgbClr val="496F63"/>
                </a:solidFill>
                <a:effectLst/>
                <a:latin typeface="PT Sans"/>
                <a:ea typeface="PT Sans"/>
                <a:cs typeface="PT Sans"/>
              </a:rPr>
              <a:t>Fuente: </a:t>
            </a:r>
            <a:r>
              <a:rPr lang="es" sz="2400" b="0" i="0" strike="noStrike" cap="none" spc="0" baseline="0">
                <a:solidFill>
                  <a:srgbClr val="496F63"/>
                </a:solidFill>
                <a:effectLst/>
                <a:latin typeface="PT Sans"/>
                <a:ea typeface="PT Sans"/>
                <a:cs typeface="PT Sans"/>
                <a:hlinkClick r:id="rId5" history="0"/>
              </a:rPr>
              <a:t>https://www.youtube.com/watch?v=vQytKCT563I</a:t>
            </a:r>
            <a:endParaRPr lang="pl-PL" sz="2400">
              <a:solidFill>
                <a:srgbClr val="496F63"/>
              </a:solidFill>
            </a:endParaRPr>
          </a:p>
        </p:txBody>
      </p:sp>
      <p:pic>
        <p:nvPicPr>
          <p:cNvPr id="3" name="Obraz 2">
            <a:hlinkClick r:id="rId5"/>
            <a:extLst>
              <a:ext uri="{FF2B5EF4-FFF2-40B4-BE49-F238E27FC236}">
                <a16:creationId xmlns:a16="http://schemas.microsoft.com/office/drawing/2014/main" id="{A9912D02-9933-4416-932F-68AACF0CBD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71375" y="3054276"/>
            <a:ext cx="8840677" cy="4970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Prostokąt 2">
            <a:extLst>
              <a:ext uri="{FF2B5EF4-FFF2-40B4-BE49-F238E27FC236}">
                <a16:creationId xmlns:a16="http://schemas.microsoft.com/office/drawing/2014/main" id="{20F5FCC3-682F-7242-910B-C59F9578A10D}"/>
              </a:ext>
            </a:extLst>
          </p:cNvPr>
          <p:cNvSpPr/>
          <p:nvPr/>
        </p:nvSpPr>
        <p:spPr>
          <a:xfrm>
            <a:off x="17658093" y="10364379"/>
            <a:ext cx="2067242" cy="579120"/>
          </a:xfrm>
          <a:prstGeom prst="rect">
            <a:avLst/>
          </a:prstGeom>
        </p:spPr>
        <p:txBody>
          <a:bodyPr wrap="none">
            <a:spAutoFit/>
          </a:bodyPr>
          <a:lstStyle/>
          <a:p>
            <a:r>
              <a:rPr lang="es" sz="3200" b="0" i="0" strike="noStrike" cap="none" spc="0" baseline="0">
                <a:solidFill>
                  <a:srgbClr val="A6A7AC"/>
                </a:solidFill>
                <a:effectLst/>
                <a:latin typeface="Times New Roman"/>
                <a:ea typeface="Times New Roman"/>
                <a:cs typeface="Times New Roman"/>
              </a:rPr>
              <a:t>(2 minutos)</a:t>
            </a:r>
            <a:endParaRPr lang="pl-PL" sz="32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95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29563" y="0"/>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3</a:t>
            </a:fld>
            <a:endParaRPr/>
          </a:p>
        </p:txBody>
      </p:sp>
      <p:sp>
        <p:nvSpPr>
          <p:cNvPr id="118" name="Shape 118"/>
          <p:cNvSpPr/>
          <p:nvPr/>
        </p:nvSpPr>
        <p:spPr>
          <a:xfrm>
            <a:off x="13877600" y="4555579"/>
            <a:ext cx="10219554" cy="7547405"/>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fontScale="42500" lnSpcReduction="2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10000" b="1" i="0" strike="noStrike" cap="none" spc="0" baseline="0" dirty="0">
                <a:solidFill>
                  <a:srgbClr val="496F63"/>
                </a:solidFill>
                <a:effectLst/>
                <a:latin typeface="Arial"/>
                <a:ea typeface="Arial"/>
                <a:cs typeface="Arial"/>
              </a:rPr>
              <a:t>Según el Pensamiento de Diseño,</a:t>
            </a:r>
          </a:p>
          <a:p>
            <a:pPr>
              <a:lnSpc>
                <a:spcPct val="120000"/>
              </a:lnSpc>
            </a:pPr>
            <a:r>
              <a:rPr lang="es" sz="10000" b="1" i="0" strike="noStrike" cap="none" spc="0" baseline="0" dirty="0">
                <a:solidFill>
                  <a:srgbClr val="496F63"/>
                </a:solidFill>
                <a:effectLst/>
                <a:latin typeface="Arial"/>
                <a:ea typeface="Arial"/>
                <a:cs typeface="Arial"/>
              </a:rPr>
              <a:t>existen 3 fuerzas básicas que impulsan el desarrollo de negocio:</a:t>
            </a:r>
          </a:p>
          <a:p>
            <a:pPr>
              <a:lnSpc>
                <a:spcPct val="120000"/>
              </a:lnSpc>
            </a:pPr>
            <a:endParaRPr lang="pl-PL" dirty="0">
              <a:solidFill>
                <a:srgbClr val="84CAC5"/>
              </a:solidFill>
              <a:latin typeface="Arial" panose="020B0604020202020204" pitchFamily="34" charset="0"/>
              <a:cs typeface="Arial" panose="020B0604020202020204" pitchFamily="34" charset="0"/>
            </a:endParaRPr>
          </a:p>
          <a:p>
            <a:pPr marL="1371600" indent="-1371600" algn="l">
              <a:lnSpc>
                <a:spcPct val="120000"/>
              </a:lnSpc>
              <a:buAutoNum type="arabicPeriod"/>
            </a:pPr>
            <a:r>
              <a:rPr lang="es" sz="10000" b="1" i="0" strike="noStrike" cap="none" spc="0" baseline="0" dirty="0">
                <a:solidFill>
                  <a:srgbClr val="496F63"/>
                </a:solidFill>
                <a:effectLst/>
                <a:latin typeface="Arial"/>
                <a:ea typeface="Arial"/>
                <a:cs typeface="Arial"/>
              </a:rPr>
              <a:t>La comprensión profunda del usuario</a:t>
            </a: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r>
              <a:rPr lang="es" sz="10000" b="1" i="0" strike="noStrike" cap="none" spc="0" baseline="0" dirty="0">
                <a:solidFill>
                  <a:srgbClr val="496F63"/>
                </a:solidFill>
                <a:effectLst/>
                <a:latin typeface="Arial"/>
                <a:ea typeface="Arial"/>
                <a:cs typeface="Arial"/>
              </a:rPr>
              <a:t>La visualización del concepto</a:t>
            </a: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r>
              <a:rPr lang="es" sz="10000" b="1" i="0" strike="noStrike" cap="none" spc="0" baseline="0" dirty="0">
                <a:solidFill>
                  <a:srgbClr val="496F63"/>
                </a:solidFill>
                <a:effectLst/>
                <a:latin typeface="Arial"/>
                <a:ea typeface="Arial"/>
                <a:cs typeface="Arial"/>
              </a:rPr>
              <a:t>El diseño estratégico del negocio</a:t>
            </a:r>
            <a:endParaRPr dirty="0">
              <a:solidFill>
                <a:srgbClr val="496F63"/>
              </a:solidFill>
              <a:latin typeface="Arial" panose="020B0604020202020204" pitchFamily="34" charset="0"/>
              <a:cs typeface="Arial" panose="020B0604020202020204" pitchFamily="34" charset="0"/>
            </a:endParaRPr>
          </a:p>
        </p:txBody>
      </p:sp>
      <p:sp>
        <p:nvSpPr>
          <p:cNvPr id="119" name="Shape 119"/>
          <p:cNvSpPr/>
          <p:nvPr/>
        </p:nvSpPr>
        <p:spPr>
          <a:xfrm>
            <a:off x="8895940" y="1142091"/>
            <a:ext cx="13359837" cy="362319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p>
            <a:pPr algn="l"/>
            <a:r>
              <a:rPr lang="es" sz="4000" b="1" i="0" strike="noStrike" cap="none" spc="0" baseline="0" dirty="0">
                <a:solidFill>
                  <a:srgbClr val="686F76"/>
                </a:solidFill>
                <a:effectLst/>
              </a:rPr>
              <a:t>El Design Thinking es un proceso orientado al ser humano, basado en: la observación, la cooperación, el </a:t>
            </a:r>
            <a:r>
              <a:rPr lang="es" sz="4000" b="1" dirty="0">
                <a:solidFill>
                  <a:srgbClr val="686F76"/>
                </a:solidFill>
              </a:rPr>
              <a:t>aprendizaje rápido, </a:t>
            </a:r>
            <a:r>
              <a:rPr lang="es" sz="4000" b="1" i="0" strike="noStrike" cap="none" spc="0" baseline="0" dirty="0">
                <a:solidFill>
                  <a:srgbClr val="686F76"/>
                </a:solidFill>
                <a:effectLst/>
              </a:rPr>
              <a:t>la visualización de ideas, un maquetado rápido y el uso del análisis de negocio.</a:t>
            </a:r>
            <a:endParaRPr sz="4000" b="1" dirty="0">
              <a:solidFill>
                <a:schemeClr val="tx2">
                  <a:lumMod val="50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8AEF5BBF-33DC-4FAF-A84A-1CD9B57D079B}"/>
              </a:ext>
            </a:extLst>
          </p:cNvPr>
          <p:cNvSpPr/>
          <p:nvPr/>
        </p:nvSpPr>
        <p:spPr>
          <a:xfrm>
            <a:off x="3907663" y="6462891"/>
            <a:ext cx="2985593" cy="2062103"/>
          </a:xfrm>
          <a:prstGeom prst="rect">
            <a:avLst/>
          </a:prstGeom>
        </p:spPr>
        <p:txBody>
          <a:bodyPr wrap="square">
            <a:spAutoFit/>
          </a:bodyPr>
          <a:lstStyle/>
          <a:p>
            <a:pPr algn="ctr"/>
            <a:r>
              <a:rPr lang="es" sz="3200" b="1" dirty="0"/>
              <a:t>N</a:t>
            </a:r>
            <a:r>
              <a:rPr lang="es" sz="3200" b="1" i="0" strike="noStrike" cap="none" spc="0" baseline="0" dirty="0">
                <a:solidFill>
                  <a:srgbClr val="A6A7AC"/>
                </a:solidFill>
                <a:effectLst/>
              </a:rPr>
              <a:t>os permite solucionar problemas de una manera:</a:t>
            </a:r>
            <a:endParaRPr lang="pl-PL" sz="3200" b="1" dirty="0"/>
          </a:p>
        </p:txBody>
      </p:sp>
      <p:sp>
        <p:nvSpPr>
          <p:cNvPr id="11" name="Prostokąt 10">
            <a:extLst>
              <a:ext uri="{FF2B5EF4-FFF2-40B4-BE49-F238E27FC236}">
                <a16:creationId xmlns:a16="http://schemas.microsoft.com/office/drawing/2014/main" id="{3DC7BE1C-B11F-409C-93CC-084FC2A766F3}"/>
              </a:ext>
            </a:extLst>
          </p:cNvPr>
          <p:cNvSpPr/>
          <p:nvPr/>
        </p:nvSpPr>
        <p:spPr>
          <a:xfrm>
            <a:off x="932356" y="1984950"/>
            <a:ext cx="3786505" cy="1234440"/>
          </a:xfrm>
          <a:prstGeom prst="rect">
            <a:avLst/>
          </a:prstGeom>
          <a:noFill/>
        </p:spPr>
        <p:txBody>
          <a:bodyPr wrap="none" lIns="91440" tIns="45720" rIns="91440" bIns="45720">
            <a:spAutoFit/>
          </a:bodyPr>
          <a:lstStyle/>
          <a:p>
            <a:pPr algn="ctr"/>
            <a:r>
              <a:rPr lang="es" sz="7500" b="1" i="0" strike="noStrike" cap="none" spc="0" baseline="0">
                <a:ln w="6600" cap="flat" cmpd="sng">
                  <a:solidFill>
                    <a:srgbClr val="00882B"/>
                  </a:solidFill>
                  <a:prstDash val="solid"/>
                  <a:round/>
                </a:ln>
                <a:solidFill>
                  <a:srgbClr val="496F63"/>
                </a:solidFill>
                <a:effectLst>
                  <a:outerShdw dist="38100" dir="2700000" algn="tl" rotWithShape="0">
                    <a:srgbClr val="00882B"/>
                  </a:outerShdw>
                </a:effectLst>
                <a:latin typeface="PT Sans"/>
                <a:ea typeface="PT Sans"/>
                <a:cs typeface="PT Sans"/>
              </a:rPr>
              <a:t>creativa</a:t>
            </a:r>
            <a:endParaRPr lang="pl-PL" sz="7500" b="1">
              <a:ln w="6600">
                <a:solidFill>
                  <a:schemeClr val="accent2"/>
                </a:solidFill>
                <a:prstDash val="solid"/>
              </a:ln>
              <a:solidFill>
                <a:srgbClr val="496F63"/>
              </a:solidFill>
              <a:effectLst>
                <a:outerShdw dist="38100" dir="2700000" algn="tl" rotWithShape="0">
                  <a:schemeClr val="accent2"/>
                </a:outerShdw>
              </a:effectLst>
            </a:endParaRPr>
          </a:p>
        </p:txBody>
      </p:sp>
      <p:sp>
        <p:nvSpPr>
          <p:cNvPr id="12" name="Prostokąt 11">
            <a:extLst>
              <a:ext uri="{FF2B5EF4-FFF2-40B4-BE49-F238E27FC236}">
                <a16:creationId xmlns:a16="http://schemas.microsoft.com/office/drawing/2014/main" id="{2FCE6EB8-45E4-4D5F-B5D1-65DE7E0CA66D}"/>
              </a:ext>
            </a:extLst>
          </p:cNvPr>
          <p:cNvSpPr/>
          <p:nvPr/>
        </p:nvSpPr>
        <p:spPr>
          <a:xfrm>
            <a:off x="286846" y="11107802"/>
            <a:ext cx="4951730" cy="1234440"/>
          </a:xfrm>
          <a:prstGeom prst="rect">
            <a:avLst/>
          </a:prstGeom>
          <a:noFill/>
        </p:spPr>
        <p:txBody>
          <a:bodyPr wrap="none" lIns="91440" tIns="45720" rIns="91440" bIns="45720">
            <a:spAutoFit/>
          </a:bodyPr>
          <a:lstStyle/>
          <a:p>
            <a:pPr algn="ctr"/>
            <a:r>
              <a:rPr lang="es" sz="7500" b="1" i="0" strike="noStrike" cap="none" spc="0" baseline="0">
                <a:ln w="6600" cap="flat" cmpd="sng">
                  <a:solidFill>
                    <a:srgbClr val="00882B"/>
                  </a:solidFill>
                  <a:prstDash val="solid"/>
                  <a:round/>
                </a:ln>
                <a:solidFill>
                  <a:srgbClr val="496F63"/>
                </a:solidFill>
                <a:effectLst>
                  <a:outerShdw dist="38100" dir="2700000" algn="tl" rotWithShape="0">
                    <a:srgbClr val="00882B"/>
                  </a:outerShdw>
                </a:effectLst>
                <a:latin typeface="PT Sans"/>
                <a:ea typeface="PT Sans"/>
                <a:cs typeface="PT Sans"/>
              </a:rPr>
              <a:t>interactiva</a:t>
            </a:r>
            <a:endParaRPr lang="pl-PL" sz="7500" b="1">
              <a:ln w="6600">
                <a:solidFill>
                  <a:schemeClr val="accent2"/>
                </a:solidFill>
                <a:prstDash val="solid"/>
              </a:ln>
              <a:solidFill>
                <a:srgbClr val="496F63"/>
              </a:solidFill>
              <a:effectLst>
                <a:outerShdw dist="38100" dir="2700000" algn="tl" rotWithShape="0">
                  <a:schemeClr val="accent2"/>
                </a:outerShdw>
              </a:effectLst>
            </a:endParaRPr>
          </a:p>
        </p:txBody>
      </p:sp>
      <p:sp>
        <p:nvSpPr>
          <p:cNvPr id="13" name="Prostokąt 12">
            <a:extLst>
              <a:ext uri="{FF2B5EF4-FFF2-40B4-BE49-F238E27FC236}">
                <a16:creationId xmlns:a16="http://schemas.microsoft.com/office/drawing/2014/main" id="{0D3D50BE-DE06-44C1-B084-97B790463608}"/>
              </a:ext>
            </a:extLst>
          </p:cNvPr>
          <p:cNvSpPr/>
          <p:nvPr/>
        </p:nvSpPr>
        <p:spPr>
          <a:xfrm>
            <a:off x="8739527" y="6901472"/>
            <a:ext cx="3838893" cy="1234440"/>
          </a:xfrm>
          <a:prstGeom prst="rect">
            <a:avLst/>
          </a:prstGeom>
          <a:noFill/>
        </p:spPr>
        <p:txBody>
          <a:bodyPr wrap="none" lIns="91440" tIns="45720" rIns="91440" bIns="45720">
            <a:spAutoFit/>
          </a:bodyPr>
          <a:lstStyle/>
          <a:p>
            <a:pPr algn="ctr"/>
            <a:r>
              <a:rPr lang="es" sz="7500" b="1" i="0" strike="noStrike" cap="none" spc="0" baseline="0">
                <a:ln w="6600" cap="flat" cmpd="sng">
                  <a:solidFill>
                    <a:srgbClr val="00882B"/>
                  </a:solidFill>
                  <a:prstDash val="solid"/>
                  <a:round/>
                </a:ln>
                <a:solidFill>
                  <a:srgbClr val="496F63"/>
                </a:solidFill>
                <a:effectLst>
                  <a:outerShdw dist="38100" dir="2700000" algn="tl" rotWithShape="0">
                    <a:srgbClr val="00882B"/>
                  </a:outerShdw>
                </a:effectLst>
                <a:latin typeface="PT Sans"/>
                <a:ea typeface="PT Sans"/>
                <a:cs typeface="PT Sans"/>
              </a:rPr>
              <a:t>práctica</a:t>
            </a:r>
            <a:endParaRPr lang="pl-PL" sz="7500" b="1">
              <a:ln w="6600">
                <a:solidFill>
                  <a:schemeClr val="accent2"/>
                </a:solidFill>
                <a:prstDash val="solid"/>
              </a:ln>
              <a:solidFill>
                <a:srgbClr val="496F63"/>
              </a:solidFill>
              <a:effectLst>
                <a:outerShdw dist="38100" dir="2700000" algn="tl" rotWithShape="0">
                  <a:schemeClr val="accent2"/>
                </a:outerShdw>
              </a:effectLst>
            </a:endParaRPr>
          </a:p>
        </p:txBody>
      </p:sp>
      <p:cxnSp>
        <p:nvCxnSpPr>
          <p:cNvPr id="4" name="Łącznik prosty ze strzałką 3">
            <a:extLst>
              <a:ext uri="{FF2B5EF4-FFF2-40B4-BE49-F238E27FC236}">
                <a16:creationId xmlns:a16="http://schemas.microsoft.com/office/drawing/2014/main" id="{9B9C99EB-D8AF-4E56-9BAF-A3F7F74E9EE5}"/>
              </a:ext>
            </a:extLst>
          </p:cNvPr>
          <p:cNvCxnSpPr/>
          <p:nvPr/>
        </p:nvCxnSpPr>
        <p:spPr>
          <a:xfrm flipH="1" flipV="1">
            <a:off x="3139440" y="3231447"/>
            <a:ext cx="1248298" cy="2521251"/>
          </a:xfrm>
          <a:prstGeom prst="straightConnector1">
            <a:avLst/>
          </a:prstGeom>
          <a:noFill/>
          <a:ln w="762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0" name="Łącznik prosty ze strzałką 19">
            <a:extLst>
              <a:ext uri="{FF2B5EF4-FFF2-40B4-BE49-F238E27FC236}">
                <a16:creationId xmlns:a16="http://schemas.microsoft.com/office/drawing/2014/main" id="{3FC9F8D4-C718-4F49-83A6-AB359E73F6B7}"/>
              </a:ext>
            </a:extLst>
          </p:cNvPr>
          <p:cNvCxnSpPr/>
          <p:nvPr/>
        </p:nvCxnSpPr>
        <p:spPr>
          <a:xfrm flipH="1">
            <a:off x="2458892" y="9177179"/>
            <a:ext cx="1745966" cy="2150828"/>
          </a:xfrm>
          <a:prstGeom prst="straightConnector1">
            <a:avLst/>
          </a:prstGeom>
          <a:noFill/>
          <a:ln w="762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1" name="Łącznik prosty ze strzałką 20">
            <a:extLst>
              <a:ext uri="{FF2B5EF4-FFF2-40B4-BE49-F238E27FC236}">
                <a16:creationId xmlns:a16="http://schemas.microsoft.com/office/drawing/2014/main" id="{4101FB11-99E7-4891-B65D-B71DB61133A0}"/>
              </a:ext>
            </a:extLst>
          </p:cNvPr>
          <p:cNvCxnSpPr/>
          <p:nvPr/>
        </p:nvCxnSpPr>
        <p:spPr>
          <a:xfrm flipV="1">
            <a:off x="7511887" y="7524718"/>
            <a:ext cx="819131" cy="1"/>
          </a:xfrm>
          <a:prstGeom prst="straightConnector1">
            <a:avLst/>
          </a:prstGeom>
          <a:noFill/>
          <a:ln w="762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6" name="Rectangle 1">
            <a:extLst>
              <a:ext uri="{FF2B5EF4-FFF2-40B4-BE49-F238E27FC236}">
                <a16:creationId xmlns:a16="http://schemas.microsoft.com/office/drawing/2014/main" id="{32E72AE5-93E3-4D0D-8268-3A7E79672981}"/>
              </a:ext>
            </a:extLst>
          </p:cNvPr>
          <p:cNvSpPr/>
          <p:nvPr/>
        </p:nvSpPr>
        <p:spPr>
          <a:xfrm>
            <a:off x="4194371" y="13153760"/>
            <a:ext cx="12413054" cy="396240"/>
          </a:xfrm>
          <a:prstGeom prst="rect">
            <a:avLst/>
          </a:prstGeom>
        </p:spPr>
        <p:txBody>
          <a:bodyPr wrap="square">
            <a:spAutoFit/>
          </a:bodyPr>
          <a:lstStyle/>
          <a:p>
            <a:pPr algn="ctr" fontAlgn="base"/>
            <a:r>
              <a:rPr lang="es" sz="2000" b="1" i="0" strike="noStrike" cap="none" spc="0" baseline="0">
                <a:solidFill>
                  <a:srgbClr val="84CAC5"/>
                </a:solidFill>
                <a:effectLst/>
                <a:latin typeface="Arial"/>
                <a:ea typeface="Arial"/>
                <a:cs typeface="Arial"/>
              </a:rPr>
              <a:t>Fuente: https://www.parp.gov.pl/files/74/81/545/20508.pdf</a:t>
            </a:r>
            <a:endParaRPr lang="en-IE" sz="2000" b="1" kern="1200">
              <a:solidFill>
                <a:srgbClr val="84CAC5"/>
              </a:solidFill>
              <a:latin typeface="Arial" panose="020B0604020202020204" pitchFamily="34" charset="0"/>
              <a:cs typeface="Arial" panose="020B0604020202020204" pitchFamily="34" charset="0"/>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000"/>
                                        <p:tgtEl>
                                          <p:spTgt spid="119"/>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nodeType="after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18">
                                            <p:bg/>
                                          </p:spTgt>
                                        </p:tgtEl>
                                        <p:attrNameLst>
                                          <p:attrName>style.visibility</p:attrName>
                                        </p:attrNameLst>
                                      </p:cBhvr>
                                      <p:to>
                                        <p:strVal val="visible"/>
                                      </p:to>
                                    </p:set>
                                    <p:animEffect transition="in" filter="wipe(up)">
                                      <p:cBhvr>
                                        <p:cTn id="43" dur="500"/>
                                        <p:tgtEl>
                                          <p:spTgt spid="118">
                                            <p:bg/>
                                          </p:spTgt>
                                        </p:tgtEl>
                                      </p:cBhvr>
                                    </p:animEffect>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18">
                                            <p:txEl>
                                              <p:pRg st="0" end="0"/>
                                            </p:txEl>
                                          </p:spTgt>
                                        </p:tgtEl>
                                        <p:attrNameLst>
                                          <p:attrName>style.visibility</p:attrName>
                                        </p:attrNameLst>
                                      </p:cBhvr>
                                      <p:to>
                                        <p:strVal val="visible"/>
                                      </p:to>
                                    </p:set>
                                    <p:animEffect transition="in" filter="wipe(up)">
                                      <p:cBhvr>
                                        <p:cTn id="48" dur="500"/>
                                        <p:tgtEl>
                                          <p:spTgt spid="118">
                                            <p:txEl>
                                              <p:pRg st="0" end="0"/>
                                            </p:txEl>
                                          </p:spTgt>
                                        </p:tgtEl>
                                      </p:cBhvr>
                                    </p:animEffect>
                                  </p:childTnLst>
                                </p:cTn>
                              </p:par>
                            </p:childTnLst>
                          </p:cTn>
                        </p:par>
                        <p:par>
                          <p:cTn id="49" fill="hold" nodeType="afterGroup">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18">
                                            <p:txEl>
                                              <p:pRg st="1" end="1"/>
                                            </p:txEl>
                                          </p:spTgt>
                                        </p:tgtEl>
                                        <p:attrNameLst>
                                          <p:attrName>style.visibility</p:attrName>
                                        </p:attrNameLst>
                                      </p:cBhvr>
                                      <p:to>
                                        <p:strVal val="visible"/>
                                      </p:to>
                                    </p:set>
                                    <p:animEffect transition="in" filter="wipe(up)">
                                      <p:cBhvr>
                                        <p:cTn id="52" dur="500"/>
                                        <p:tgtEl>
                                          <p:spTgt spid="118">
                                            <p:txEl>
                                              <p:pRg st="1" end="1"/>
                                            </p:txEl>
                                          </p:spTgt>
                                        </p:tgtEl>
                                      </p:cBhvr>
                                    </p:animEffect>
                                  </p:childTnLst>
                                </p:cTn>
                              </p:par>
                            </p:childTnLst>
                          </p:cTn>
                        </p:par>
                      </p:childTnLst>
                    </p:cTn>
                  </p:par>
                  <p:par>
                    <p:cTn id="53" fill="hold" nodeType="clickPar">
                      <p:stCondLst>
                        <p:cond delay="indefinite"/>
                        <p:cond evt="onBegin" delay="0">
                          <p:tn val="52"/>
                        </p:cond>
                      </p:stCondLst>
                      <p:childTnLst>
                        <p:par>
                          <p:cTn id="54" fill="hold" nodeType="after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8">
                                            <p:txEl>
                                              <p:pRg st="3" end="3"/>
                                            </p:txEl>
                                          </p:spTgt>
                                        </p:tgtEl>
                                        <p:attrNameLst>
                                          <p:attrName>style.visibility</p:attrName>
                                        </p:attrNameLst>
                                      </p:cBhvr>
                                      <p:to>
                                        <p:strVal val="visible"/>
                                      </p:to>
                                    </p:set>
                                    <p:animEffect transition="in" filter="wipe(up)">
                                      <p:cBhvr>
                                        <p:cTn id="57" dur="1000"/>
                                        <p:tgtEl>
                                          <p:spTgt spid="118">
                                            <p:txEl>
                                              <p:pRg st="3" end="3"/>
                                            </p:txEl>
                                          </p:spTgt>
                                        </p:tgtEl>
                                      </p:cBhvr>
                                    </p:animEffect>
                                  </p:childTnLst>
                                </p:cTn>
                              </p:par>
                            </p:childTnLst>
                          </p:cTn>
                        </p:par>
                      </p:childTnLst>
                    </p:cTn>
                  </p:par>
                  <p:par>
                    <p:cTn id="58" fill="hold" nodeType="clickPar">
                      <p:stCondLst>
                        <p:cond delay="indefinite"/>
                        <p:cond evt="onBegin" delay="0">
                          <p:tn val="57"/>
                        </p:cond>
                      </p:stCondLst>
                      <p:childTnLst>
                        <p:par>
                          <p:cTn id="59" fill="hold" nodeType="after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8">
                                            <p:txEl>
                                              <p:pRg st="5" end="5"/>
                                            </p:txEl>
                                          </p:spTgt>
                                        </p:tgtEl>
                                        <p:attrNameLst>
                                          <p:attrName>style.visibility</p:attrName>
                                        </p:attrNameLst>
                                      </p:cBhvr>
                                      <p:to>
                                        <p:strVal val="visible"/>
                                      </p:to>
                                    </p:set>
                                    <p:animEffect transition="in" filter="wipe(up)">
                                      <p:cBhvr>
                                        <p:cTn id="62" dur="1000"/>
                                        <p:tgtEl>
                                          <p:spTgt spid="118">
                                            <p:txEl>
                                              <p:pRg st="5" end="5"/>
                                            </p:txEl>
                                          </p:spTgt>
                                        </p:tgtEl>
                                      </p:cBhvr>
                                    </p:animEffect>
                                  </p:childTnLst>
                                </p:cTn>
                              </p:par>
                            </p:childTnLst>
                          </p:cTn>
                        </p:par>
                      </p:childTnLst>
                    </p:cTn>
                  </p:par>
                  <p:par>
                    <p:cTn id="63" fill="hold" nodeType="clickPar">
                      <p:stCondLst>
                        <p:cond delay="indefinite"/>
                        <p:cond evt="onBegin" delay="0">
                          <p:tn val="62"/>
                        </p:cond>
                      </p:stCondLst>
                      <p:childTnLst>
                        <p:par>
                          <p:cTn id="64" fill="hold" nodeType="after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18">
                                            <p:txEl>
                                              <p:pRg st="7" end="7"/>
                                            </p:txEl>
                                          </p:spTgt>
                                        </p:tgtEl>
                                        <p:attrNameLst>
                                          <p:attrName>style.visibility</p:attrName>
                                        </p:attrNameLst>
                                      </p:cBhvr>
                                      <p:to>
                                        <p:strVal val="visible"/>
                                      </p:to>
                                    </p:set>
                                    <p:animEffect transition="in" filter="wipe(up)">
                                      <p:cBhvr>
                                        <p:cTn id="67" dur="1000"/>
                                        <p:tgtEl>
                                          <p:spTgt spid="118">
                                            <p:txEl>
                                              <p:pRg st="7" end="7"/>
                                            </p:txEl>
                                          </p:spTgt>
                                        </p:tgtEl>
                                      </p:cBhvr>
                                    </p:animEffect>
                                  </p:childTnLst>
                                </p:cTn>
                              </p:par>
                            </p:childTnLst>
                          </p:cTn>
                        </p:par>
                        <p:par>
                          <p:cTn id="68" fill="hold" nodeType="afterGroup">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uiExpand="1" build="p" animBg="1"/>
      <p:bldP spid="119" grpId="0" animBg="1"/>
      <p:bldP spid="2" grpId="0"/>
      <p:bldP spid="11" grpId="0"/>
      <p:bldP spid="12" grpId="0"/>
      <p:bldP spid="1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8553326" y="-1846147"/>
            <a:ext cx="14041665" cy="15049440"/>
          </a:xfrm>
          <a:prstGeom prst="rect">
            <a:avLst/>
          </a:prstGeom>
        </p:spPr>
      </p:pic>
      <p:sp>
        <p:nvSpPr>
          <p:cNvPr id="68" name="Shape 68"/>
          <p:cNvSpPr/>
          <p:nvPr/>
        </p:nvSpPr>
        <p:spPr>
          <a:xfrm>
            <a:off x="584489" y="290929"/>
            <a:ext cx="14941524" cy="3746088"/>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lnSpc>
                <a:spcPct val="100000"/>
              </a:lnSpc>
            </a:pPr>
            <a:r>
              <a:rPr lang="es" sz="8000" b="1" i="0" strike="noStrike" cap="none" spc="0" baseline="0" dirty="0">
                <a:solidFill>
                  <a:srgbClr val="496F63"/>
                </a:solidFill>
                <a:effectLst/>
                <a:latin typeface="Arial"/>
                <a:ea typeface="Arial"/>
                <a:cs typeface="Arial"/>
              </a:rPr>
              <a:t>El uso del Design Thinking da lugar a:</a:t>
            </a:r>
            <a:endParaRPr sz="8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4</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768341" y="3114893"/>
            <a:ext cx="13688459" cy="8321040"/>
          </a:xfrm>
          <a:prstGeom prst="rect">
            <a:avLst/>
          </a:prstGeom>
        </p:spPr>
        <p:txBody>
          <a:bodyPr wrap="square">
            <a:spAutoFit/>
          </a:bodyPr>
          <a:lstStyle/>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una comprensión profunda de las necesidades de cliente</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productos de mayor calidad y servicios a un coste más bajo</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cambios en la cultura de la organización, de apoyo a la innovación</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nuevas perspectivas del desarrollo</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mayor eficiencia de operaciones y producción</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mejor comunicación con el cliente</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mejora permanente de la relación usuario-marca</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destacar por encima de los competidores</a:t>
            </a:r>
          </a:p>
          <a:p>
            <a:pPr marL="342900" indent="-342900" algn="l">
              <a:lnSpc>
                <a:spcPct val="150000"/>
              </a:lnSpc>
              <a:buFont typeface="Arial" panose="020B0604020202020204" pitchFamily="34" charset="0"/>
              <a:buChar char="•"/>
            </a:pPr>
            <a:r>
              <a:rPr lang="es" sz="3600" b="1" i="0" strike="noStrike" cap="none" spc="0" baseline="0" dirty="0">
                <a:solidFill>
                  <a:srgbClr val="71BB9A"/>
                </a:solidFill>
                <a:effectLst/>
                <a:latin typeface="Arial"/>
                <a:ea typeface="Arial"/>
                <a:cs typeface="Arial"/>
              </a:rPr>
              <a:t>coherencia marca-oferta para los usuarios</a:t>
            </a:r>
            <a:endParaRPr lang="pl-PL" sz="3600" b="1" dirty="0">
              <a:solidFill>
                <a:srgbClr val="71BB9A"/>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584488" y="12875791"/>
            <a:ext cx="12413054" cy="457200"/>
          </a:xfrm>
          <a:prstGeom prst="rect">
            <a:avLst/>
          </a:prstGeom>
        </p:spPr>
        <p:txBody>
          <a:bodyPr wrap="square">
            <a:spAutoFit/>
          </a:bodyPr>
          <a:lstStyle/>
          <a:p>
            <a:pPr algn="ctr" fontAlgn="base"/>
            <a:r>
              <a:rPr lang="es" sz="2400" b="0" i="0" strike="noStrike" cap="none" spc="0" baseline="0">
                <a:solidFill>
                  <a:srgbClr val="C4C8CB"/>
                </a:solidFill>
                <a:effectLst/>
                <a:latin typeface="Arial"/>
                <a:ea typeface="Arial"/>
                <a:cs typeface="Arial"/>
              </a:rPr>
              <a:t>Fuente: M. Lubińska, A. Więcka, biznesie del diseño W del wykorzystać de Jak.</a:t>
            </a:r>
            <a:endParaRPr lang="en-IE" sz="2400" b="1" kern="1200">
              <a:solidFill>
                <a:schemeClr val="tx2">
                  <a:lumMod val="90000"/>
                </a:schemeClr>
              </a:solidFill>
              <a:latin typeface="Arial" panose="020B0604020202020204" pitchFamily="34" charset="0"/>
              <a:cs typeface="Arial" panose="020B0604020202020204" pitchFamily="34" charset="0"/>
              <a:sym typeface="Quattrocento Sans"/>
            </a:endParaRPr>
          </a:p>
        </p:txBody>
      </p:sp>
      <p:grpSp>
        <p:nvGrpSpPr>
          <p:cNvPr id="7" name="Group 6"/>
          <p:cNvGrpSpPr/>
          <p:nvPr/>
        </p:nvGrpSpPr>
        <p:grpSpPr>
          <a:xfrm>
            <a:off x="15137323" y="4708951"/>
            <a:ext cx="8478337" cy="5817131"/>
            <a:chOff x="13746480" y="6213985"/>
            <a:chExt cx="10637520" cy="6989308"/>
          </a:xfrm>
        </p:grpSpPr>
        <p:sp>
          <p:nvSpPr>
            <p:cNvPr id="11" name="Shape 72">
              <a:extLst>
                <a:ext uri="{FF2B5EF4-FFF2-40B4-BE49-F238E27FC236}">
                  <a16:creationId xmlns:a16="http://schemas.microsoft.com/office/drawing/2014/main" id="{0F57C1DB-66BB-4472-850E-49BDC0927E73}"/>
                </a:ext>
              </a:extLst>
            </p:cNvPr>
            <p:cNvSpPr/>
            <p:nvPr/>
          </p:nvSpPr>
          <p:spPr>
            <a:xfrm>
              <a:off x="13746480" y="6213985"/>
              <a:ext cx="10637520" cy="6989308"/>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Prostokąt 9">
              <a:extLst>
                <a:ext uri="{FF2B5EF4-FFF2-40B4-BE49-F238E27FC236}">
                  <a16:creationId xmlns:a16="http://schemas.microsoft.com/office/drawing/2014/main" id="{BFC0F151-9C41-4170-8182-9538CF452C3D}"/>
                </a:ext>
              </a:extLst>
            </p:cNvPr>
            <p:cNvSpPr/>
            <p:nvPr/>
          </p:nvSpPr>
          <p:spPr>
            <a:xfrm>
              <a:off x="14234165" y="6434418"/>
              <a:ext cx="9589391" cy="2107830"/>
            </a:xfrm>
            <a:prstGeom prst="rect">
              <a:avLst/>
            </a:prstGeom>
          </p:spPr>
          <p:txBody>
            <a:bodyPr wrap="square">
              <a:spAutoFit/>
            </a:bodyPr>
            <a:lstStyle/>
            <a:p>
              <a:pPr algn="ctr"/>
              <a:r>
                <a:rPr lang="es" sz="3600" b="1" i="0" strike="noStrike" cap="none" spc="0" baseline="0" dirty="0">
                  <a:solidFill>
                    <a:srgbClr val="FF0000"/>
                  </a:solidFill>
                  <a:effectLst/>
                  <a:latin typeface="PT Sans"/>
                  <a:ea typeface="PT Sans"/>
                  <a:cs typeface="PT Sans"/>
                </a:rPr>
                <a:t>El Design Thinking ayuda a las empresas a solucionar problemas complejos</a:t>
              </a:r>
              <a:endParaRPr lang="pl-PL" sz="3600" b="1" dirty="0">
                <a:solidFill>
                  <a:srgbClr val="FF0000"/>
                </a:solidFill>
              </a:endParaRPr>
            </a:p>
          </p:txBody>
        </p:sp>
        <p:pic>
          <p:nvPicPr>
            <p:cNvPr id="4" name="Obraz 3">
              <a:hlinkClick r:id="rId4"/>
              <a:extLst>
                <a:ext uri="{FF2B5EF4-FFF2-40B4-BE49-F238E27FC236}">
                  <a16:creationId xmlns:a16="http://schemas.microsoft.com/office/drawing/2014/main" id="{60F25038-8CE0-4918-B3AF-E6405994A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9413" y="7978290"/>
              <a:ext cx="8132279" cy="4309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6" name="Prostokąt 5">
            <a:extLst>
              <a:ext uri="{FF2B5EF4-FFF2-40B4-BE49-F238E27FC236}">
                <a16:creationId xmlns:a16="http://schemas.microsoft.com/office/drawing/2014/main" id="{D9CC8499-9999-41EA-BD3F-66767689BBCC}"/>
              </a:ext>
            </a:extLst>
          </p:cNvPr>
          <p:cNvSpPr/>
          <p:nvPr/>
        </p:nvSpPr>
        <p:spPr>
          <a:xfrm>
            <a:off x="15288431" y="11172190"/>
            <a:ext cx="12192000" cy="457200"/>
          </a:xfrm>
          <a:prstGeom prst="rect">
            <a:avLst/>
          </a:prstGeom>
        </p:spPr>
        <p:txBody>
          <a:bodyPr lIns="91440" tIns="45720" rIns="91440" bIns="45720" anchor="t">
            <a:spAutoFit/>
          </a:bodyPr>
          <a:lstStyle/>
          <a:p>
            <a:r>
              <a:rPr lang="es" sz="2400" b="0" i="0" strike="noStrike" cap="none" spc="0" baseline="0">
                <a:solidFill>
                  <a:srgbClr val="496F63"/>
                </a:solidFill>
                <a:effectLst/>
                <a:latin typeface="PT Sans"/>
                <a:ea typeface="PT Sans"/>
                <a:cs typeface="PT Sans"/>
              </a:rPr>
              <a:t>Fuente: </a:t>
            </a:r>
            <a:r>
              <a:rPr lang="es" sz="2400" b="0" i="0" strike="noStrike" cap="none" spc="0" baseline="0">
                <a:solidFill>
                  <a:srgbClr val="496F63"/>
                </a:solidFill>
                <a:effectLst/>
                <a:latin typeface="PT Sans"/>
                <a:ea typeface="PT Sans"/>
                <a:cs typeface="PT Sans"/>
                <a:hlinkClick r:id="rId4" history="0"/>
              </a:rPr>
              <a:t>https://www.youtube.com/watch?v=GPXeeyL4tEA</a:t>
            </a:r>
            <a:endParaRPr lang="pl-PL" sz="2400">
              <a:solidFill>
                <a:srgbClr val="496F63"/>
              </a:solidFill>
            </a:endParaRPr>
          </a:p>
        </p:txBody>
      </p:sp>
      <p:sp>
        <p:nvSpPr>
          <p:cNvPr id="14" name="Prostokąt 2">
            <a:extLst>
              <a:ext uri="{FF2B5EF4-FFF2-40B4-BE49-F238E27FC236}">
                <a16:creationId xmlns:a16="http://schemas.microsoft.com/office/drawing/2014/main" id="{20F5FCC3-682F-7242-910B-C59F9578A10D}"/>
              </a:ext>
            </a:extLst>
          </p:cNvPr>
          <p:cNvSpPr/>
          <p:nvPr/>
        </p:nvSpPr>
        <p:spPr>
          <a:xfrm>
            <a:off x="18573424" y="3457897"/>
            <a:ext cx="1548130" cy="579120"/>
          </a:xfrm>
          <a:prstGeom prst="rect">
            <a:avLst/>
          </a:prstGeom>
        </p:spPr>
        <p:txBody>
          <a:bodyPr wrap="none">
            <a:spAutoFit/>
          </a:bodyPr>
          <a:lstStyle/>
          <a:p>
            <a:r>
              <a:rPr lang="es" sz="3200" b="0" i="0" strike="noStrike" cap="none" spc="0" baseline="0">
                <a:solidFill>
                  <a:srgbClr val="A6A7AC"/>
                </a:solidFill>
                <a:effectLst/>
                <a:latin typeface="Times New Roman"/>
                <a:ea typeface="Times New Roman"/>
                <a:cs typeface="Times New Roman"/>
              </a:rPr>
              <a:t>(6 mins)</a:t>
            </a:r>
            <a:endParaRPr lang="pl-PL" sz="3200">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F6B3569B-2313-43FE-8085-2A404CA82205}"/>
              </a:ext>
            </a:extLst>
          </p:cNvPr>
          <p:cNvSpPr txBox="1"/>
          <p:nvPr/>
        </p:nvSpPr>
        <p:spPr>
          <a:xfrm>
            <a:off x="17608155" y="1907865"/>
            <a:ext cx="3776277" cy="10820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ct val="0"/>
              </a:spcBef>
              <a:spcAft>
                <a:spcPct val="0"/>
              </a:spcAft>
              <a:buClrTx/>
              <a:buSzTx/>
              <a:buFontTx/>
              <a:buNone/>
            </a:pPr>
            <a:r>
              <a:rPr lang="es" sz="6600" b="1" i="0" strike="noStrike" cap="none" spc="0" baseline="0">
                <a:solidFill>
                  <a:srgbClr val="496F63"/>
                </a:solidFill>
                <a:effectLst/>
                <a:latin typeface="PT Sans"/>
                <a:ea typeface="PT Sans"/>
                <a:cs typeface="PT Sans"/>
              </a:rPr>
              <a:t>VER</a:t>
            </a:r>
          </a:p>
        </p:txBody>
      </p:sp>
    </p:spTree>
    <p:extLst>
      <p:ext uri="{BB962C8B-B14F-4D97-AF65-F5344CB8AC3E}">
        <p14:creationId xmlns:p14="http://schemas.microsoft.com/office/powerpoint/2010/main" val="196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cond evt="onBegin" delay="0">
                          <p:tn val="49"/>
                        </p:cond>
                      </p:stCondLst>
                      <p:childTnLst>
                        <p:par>
                          <p:cTn id="51" fill="hold" nodeType="after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additive="base">
                                        <p:cTn id="60"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3000"/>
                                        <p:tgtEl>
                                          <p:spTgt spid="9"/>
                                        </p:tgtEl>
                                      </p:cBhvr>
                                    </p:animEffect>
                                  </p:childTnLst>
                                </p:cTn>
                              </p:par>
                            </p:childTnLst>
                          </p:cTn>
                        </p:par>
                      </p:childTnLst>
                    </p:cTn>
                  </p:par>
                  <p:par>
                    <p:cTn id="66" fill="hold" nodeType="clickPar">
                      <p:stCondLst>
                        <p:cond delay="indefinite"/>
                        <p:cond evt="onBegin" delay="0">
                          <p:tn val="65"/>
                        </p:cond>
                      </p:stCondLst>
                      <p:childTnLst>
                        <p:par>
                          <p:cTn id="67" fill="hold" nodeType="after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000"/>
                                        <p:tgtEl>
                                          <p:spTgt spid="7"/>
                                        </p:tgtEl>
                                      </p:cBhvr>
                                    </p:animEffect>
                                  </p:childTnLst>
                                </p:cTn>
                              </p:par>
                            </p:childTnLst>
                          </p:cTn>
                        </p:par>
                        <p:par>
                          <p:cTn id="71" fill="hold" nodeType="afterGroup">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uiExpand="1" build="p"/>
      <p:bldP spid="9" grpId="0"/>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129501" y="-1127087"/>
            <a:ext cx="6346164" cy="680163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5</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1255905" y="5394920"/>
            <a:ext cx="22084512" cy="4774064"/>
          </a:xfrm>
          <a:prstGeom prst="rect">
            <a:avLst/>
          </a:prstGeom>
        </p:spPr>
        <p:txBody>
          <a:bodyPr wrap="square">
            <a:spAutoFit/>
          </a:bodyPr>
          <a:lstStyle/>
          <a:p>
            <a:pPr algn="l">
              <a:lnSpc>
                <a:spcPct val="150000"/>
              </a:lnSpc>
            </a:pPr>
            <a:r>
              <a:rPr lang="es" sz="4800" b="1" i="0" strike="noStrike" cap="none" spc="0" baseline="0" dirty="0">
                <a:solidFill>
                  <a:srgbClr val="496F63"/>
                </a:solidFill>
                <a:effectLst/>
                <a:latin typeface="PT Sans"/>
                <a:ea typeface="PT Sans"/>
                <a:cs typeface="PT Sans"/>
              </a:rPr>
              <a:t>Este acercamiento creativo y experimental ofrece una mejor comprensión de cómo crear las cosas que no sólo se puedan usar sino que, sobretodo, sean útiles.</a:t>
            </a:r>
          </a:p>
          <a:p>
            <a:pPr algn="l">
              <a:lnSpc>
                <a:spcPct val="150000"/>
              </a:lnSpc>
            </a:pPr>
            <a:endParaRPr lang="en-US" sz="1600" b="1" dirty="0">
              <a:solidFill>
                <a:srgbClr val="496F63"/>
              </a:solidFill>
            </a:endParaRPr>
          </a:p>
          <a:p>
            <a:pPr algn="l">
              <a:lnSpc>
                <a:spcPct val="150000"/>
              </a:lnSpc>
            </a:pPr>
            <a:r>
              <a:rPr lang="es" sz="4800" b="1" i="0" strike="noStrike" cap="none" spc="0" baseline="0" dirty="0">
                <a:solidFill>
                  <a:srgbClr val="496F63"/>
                </a:solidFill>
                <a:effectLst/>
                <a:latin typeface="PT Sans"/>
                <a:ea typeface="PT Sans"/>
                <a:cs typeface="PT Sans"/>
              </a:rPr>
              <a:t>El proceso de Pensamiento del Diseño es particularmente útil porque genera un resultado único y específico:</a:t>
            </a:r>
          </a:p>
        </p:txBody>
      </p:sp>
      <p:sp>
        <p:nvSpPr>
          <p:cNvPr id="24" name="Rectangle 1">
            <a:extLst>
              <a:ext uri="{FF2B5EF4-FFF2-40B4-BE49-F238E27FC236}">
                <a16:creationId xmlns:a16="http://schemas.microsoft.com/office/drawing/2014/main" id="{F0865906-1E44-43A6-B80C-D3FBFD7E07C1}"/>
              </a:ext>
            </a:extLst>
          </p:cNvPr>
          <p:cNvSpPr/>
          <p:nvPr/>
        </p:nvSpPr>
        <p:spPr>
          <a:xfrm>
            <a:off x="4555366" y="13140967"/>
            <a:ext cx="15273268" cy="396240"/>
          </a:xfrm>
          <a:prstGeom prst="rect">
            <a:avLst/>
          </a:prstGeom>
        </p:spPr>
        <p:txBody>
          <a:bodyPr wrap="square">
            <a:spAutoFit/>
          </a:bodyPr>
          <a:lstStyle/>
          <a:p>
            <a:pPr algn="ctr" fontAlgn="base"/>
            <a:r>
              <a:rPr lang="es" sz="2000" b="1" i="0" strike="noStrike" cap="none" spc="0" baseline="0">
                <a:solidFill>
                  <a:srgbClr val="A6A7AC"/>
                </a:solidFill>
                <a:effectLst/>
                <a:latin typeface="Arial"/>
                <a:ea typeface="Arial"/>
                <a:cs typeface="Arial"/>
              </a:rPr>
              <a:t>Fuente: https://www.toptal.com/project-managers/digital/a-design-thinking-case-study</a:t>
            </a:r>
            <a:endParaRPr lang="en-IE" sz="2000" b="1" kern="1200">
              <a:solidFill>
                <a:schemeClr val="tx1"/>
              </a:solidFill>
              <a:latin typeface="Arial" panose="020B0604020202020204" pitchFamily="34" charset="0"/>
              <a:cs typeface="Arial" panose="020B0604020202020204" pitchFamily="34" charset="0"/>
              <a:sym typeface="Quattrocento Sans"/>
            </a:endParaRPr>
          </a:p>
        </p:txBody>
      </p:sp>
      <p:sp>
        <p:nvSpPr>
          <p:cNvPr id="18" name="Prostokąt 17">
            <a:extLst>
              <a:ext uri="{FF2B5EF4-FFF2-40B4-BE49-F238E27FC236}">
                <a16:creationId xmlns:a16="http://schemas.microsoft.com/office/drawing/2014/main" id="{C96F8382-3744-4C7B-B291-6757CD47C29D}"/>
              </a:ext>
            </a:extLst>
          </p:cNvPr>
          <p:cNvSpPr/>
          <p:nvPr/>
        </p:nvSpPr>
        <p:spPr>
          <a:xfrm>
            <a:off x="4555367" y="762695"/>
            <a:ext cx="18107413" cy="4206241"/>
          </a:xfrm>
          <a:prstGeom prst="rect">
            <a:avLst/>
          </a:prstGeom>
        </p:spPr>
        <p:txBody>
          <a:bodyPr wrap="square">
            <a:spAutoFit/>
          </a:bodyPr>
          <a:lstStyle/>
          <a:p>
            <a:pPr algn="ctr">
              <a:lnSpc>
                <a:spcPct val="150000"/>
              </a:lnSpc>
            </a:pPr>
            <a:r>
              <a:rPr lang="es" sz="6000" b="1" i="0" strike="noStrike" cap="none" spc="0" baseline="0" dirty="0">
                <a:solidFill>
                  <a:srgbClr val="2A2C30"/>
                </a:solidFill>
                <a:effectLst/>
                <a:latin typeface="PT Sans"/>
                <a:ea typeface="PT Sans"/>
                <a:cs typeface="PT Sans"/>
              </a:rPr>
              <a:t>La pregunta más importante </a:t>
            </a:r>
            <a:r>
              <a:rPr lang="es" sz="6000" b="1" dirty="0">
                <a:solidFill>
                  <a:srgbClr val="2A2C30"/>
                </a:solidFill>
              </a:rPr>
              <a:t>que hay que hacerse en</a:t>
            </a:r>
            <a:r>
              <a:rPr lang="es" sz="6000" b="1" i="0" strike="noStrike" cap="none" spc="0" baseline="0" dirty="0">
                <a:solidFill>
                  <a:srgbClr val="2A2C30"/>
                </a:solidFill>
                <a:effectLst/>
                <a:latin typeface="PT Sans"/>
                <a:ea typeface="PT Sans"/>
                <a:cs typeface="PT Sans"/>
              </a:rPr>
              <a:t> Design Thinking es: “¿Qué valor puede ofrecerme para mis usuarios?”</a:t>
            </a:r>
          </a:p>
        </p:txBody>
      </p:sp>
      <p:pic>
        <p:nvPicPr>
          <p:cNvPr id="21" name="Obraz 20">
            <a:extLst>
              <a:ext uri="{FF2B5EF4-FFF2-40B4-BE49-F238E27FC236}">
                <a16:creationId xmlns:a16="http://schemas.microsoft.com/office/drawing/2014/main" id="{97075405-B750-415A-84EA-072C5D3EE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8425" y="9088016"/>
            <a:ext cx="7938294" cy="4961434"/>
          </a:xfrm>
          <a:prstGeom prst="rect">
            <a:avLst/>
          </a:prstGeom>
        </p:spPr>
      </p:pic>
      <p:sp>
        <p:nvSpPr>
          <p:cNvPr id="11" name="Prostokąt 14">
            <a:extLst>
              <a:ext uri="{FF2B5EF4-FFF2-40B4-BE49-F238E27FC236}">
                <a16:creationId xmlns:a16="http://schemas.microsoft.com/office/drawing/2014/main" id="{D8DE5493-D55B-44DE-848B-DE2AA6031324}"/>
              </a:ext>
            </a:extLst>
          </p:cNvPr>
          <p:cNvSpPr/>
          <p:nvPr/>
        </p:nvSpPr>
        <p:spPr>
          <a:xfrm>
            <a:off x="7051552" y="11379807"/>
            <a:ext cx="10493218" cy="1200329"/>
          </a:xfrm>
          <a:prstGeom prst="rect">
            <a:avLst/>
          </a:prstGeom>
        </p:spPr>
        <p:txBody>
          <a:bodyPr wrap="square">
            <a:spAutoFit/>
          </a:bodyPr>
          <a:lstStyle/>
          <a:p>
            <a:pPr algn="ctr"/>
            <a:r>
              <a:rPr lang="es" sz="7200" b="1" i="0" strike="noStrike" cap="none" spc="0" baseline="0" dirty="0">
                <a:solidFill>
                  <a:srgbClr val="2A2C30"/>
                </a:solidFill>
                <a:effectLst/>
                <a:latin typeface="PT Sans"/>
                <a:ea typeface="PT Sans"/>
                <a:cs typeface="PT Sans"/>
              </a:rPr>
              <a:t>Nuevo conocimiento</a:t>
            </a:r>
            <a:endParaRPr lang="en-US" sz="7200" b="1"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0"/>
                                        <p:tgtEl>
                                          <p:spTgt spid="15">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2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8939687" y="1870747"/>
            <a:ext cx="14801521" cy="15863832"/>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6</a:t>
            </a:fld>
            <a:endParaRPr/>
          </a:p>
        </p:txBody>
      </p:sp>
      <p:sp>
        <p:nvSpPr>
          <p:cNvPr id="118" name="Shape 118"/>
          <p:cNvSpPr/>
          <p:nvPr/>
        </p:nvSpPr>
        <p:spPr>
          <a:xfrm>
            <a:off x="247032" y="147546"/>
            <a:ext cx="18050621" cy="3623192"/>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7200" b="1" i="0" strike="noStrike" cap="none" spc="0" baseline="0" dirty="0">
                <a:solidFill>
                  <a:srgbClr val="496F63"/>
                </a:solidFill>
                <a:effectLst/>
                <a:latin typeface="Arial"/>
                <a:ea typeface="Arial"/>
                <a:cs typeface="Arial"/>
              </a:rPr>
              <a:t>El proceso del Pensamiento de Diseño</a:t>
            </a:r>
            <a:endParaRPr sz="7200" dirty="0">
              <a:solidFill>
                <a:srgbClr val="496F63"/>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0648AB7A-39C1-45D6-8ED6-5F6FBE416755}"/>
              </a:ext>
            </a:extLst>
          </p:cNvPr>
          <p:cNvGraphicFramePr/>
          <p:nvPr>
            <p:extLst>
              <p:ext uri="{D42A27DB-BD31-4B8C-83A1-F6EECF244321}">
                <p14:modId xmlns:p14="http://schemas.microsoft.com/office/powerpoint/2010/main" val="1283806577"/>
              </p:ext>
            </p:extLst>
          </p:nvPr>
        </p:nvGraphicFramePr>
        <p:xfrm>
          <a:off x="270932" y="1143696"/>
          <a:ext cx="23797701" cy="11513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Obraz 17">
            <a:extLst>
              <a:ext uri="{FF2B5EF4-FFF2-40B4-BE49-F238E27FC236}">
                <a16:creationId xmlns:a16="http://schemas.microsoft.com/office/drawing/2014/main" id="{F7F831C4-9D38-4897-AD87-B718ACFC26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75347" y="3702427"/>
            <a:ext cx="1856458" cy="1856458"/>
          </a:xfrm>
          <a:prstGeom prst="rect">
            <a:avLst/>
          </a:prstGeom>
        </p:spPr>
      </p:pic>
      <p:pic>
        <p:nvPicPr>
          <p:cNvPr id="19" name="Obraz 18">
            <a:extLst>
              <a:ext uri="{FF2B5EF4-FFF2-40B4-BE49-F238E27FC236}">
                <a16:creationId xmlns:a16="http://schemas.microsoft.com/office/drawing/2014/main" id="{7885E564-FBEB-42DD-8671-05E8124D4D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0398" y="5144634"/>
            <a:ext cx="1856459" cy="1856459"/>
          </a:xfrm>
          <a:prstGeom prst="rect">
            <a:avLst/>
          </a:prstGeom>
        </p:spPr>
      </p:pic>
      <p:pic>
        <p:nvPicPr>
          <p:cNvPr id="20" name="Obraz 19">
            <a:extLst>
              <a:ext uri="{FF2B5EF4-FFF2-40B4-BE49-F238E27FC236}">
                <a16:creationId xmlns:a16="http://schemas.microsoft.com/office/drawing/2014/main" id="{DCED2189-90EF-4F34-AC76-1EA43827F6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90505" y="7959828"/>
            <a:ext cx="1635305" cy="1635305"/>
          </a:xfrm>
          <a:prstGeom prst="rect">
            <a:avLst/>
          </a:prstGeom>
        </p:spPr>
      </p:pic>
      <p:pic>
        <p:nvPicPr>
          <p:cNvPr id="21" name="Obraz 20">
            <a:extLst>
              <a:ext uri="{FF2B5EF4-FFF2-40B4-BE49-F238E27FC236}">
                <a16:creationId xmlns:a16="http://schemas.microsoft.com/office/drawing/2014/main" id="{9EFABDCC-81ED-4576-B2A9-2DE8843436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78205" y="10803464"/>
            <a:ext cx="1644902" cy="2086731"/>
          </a:xfrm>
          <a:prstGeom prst="rect">
            <a:avLst/>
          </a:prstGeom>
        </p:spPr>
      </p:pic>
      <p:grpSp>
        <p:nvGrpSpPr>
          <p:cNvPr id="2" name="Group 1"/>
          <p:cNvGrpSpPr/>
          <p:nvPr/>
        </p:nvGrpSpPr>
        <p:grpSpPr>
          <a:xfrm>
            <a:off x="18580140" y="3181537"/>
            <a:ext cx="5322059" cy="4153544"/>
            <a:chOff x="18442487" y="2545239"/>
            <a:chExt cx="5941513" cy="4104641"/>
          </a:xfrm>
        </p:grpSpPr>
        <p:sp>
          <p:nvSpPr>
            <p:cNvPr id="13" name="Shape 72">
              <a:extLst>
                <a:ext uri="{FF2B5EF4-FFF2-40B4-BE49-F238E27FC236}">
                  <a16:creationId xmlns:a16="http://schemas.microsoft.com/office/drawing/2014/main" id="{B40AE2BE-B923-4EC1-BEFE-30D9EC01999B}"/>
                </a:ext>
              </a:extLst>
            </p:cNvPr>
            <p:cNvSpPr/>
            <p:nvPr/>
          </p:nvSpPr>
          <p:spPr>
            <a:xfrm>
              <a:off x="18442487" y="2545239"/>
              <a:ext cx="5941513" cy="410464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14" name="Obraz 13">
              <a:hlinkClick r:id="rId13"/>
              <a:extLst>
                <a:ext uri="{FF2B5EF4-FFF2-40B4-BE49-F238E27FC236}">
                  <a16:creationId xmlns:a16="http://schemas.microsoft.com/office/drawing/2014/main" id="{ADA647F0-99DE-4CFC-81AC-6563468F33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757852" y="2837836"/>
              <a:ext cx="5310782" cy="3013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Rectangle 1">
            <a:extLst>
              <a:ext uri="{FF2B5EF4-FFF2-40B4-BE49-F238E27FC236}">
                <a16:creationId xmlns:a16="http://schemas.microsoft.com/office/drawing/2014/main" id="{34E4DD38-FF4C-4EC2-9797-B77343AB54FE}"/>
              </a:ext>
            </a:extLst>
          </p:cNvPr>
          <p:cNvSpPr/>
          <p:nvPr/>
        </p:nvSpPr>
        <p:spPr>
          <a:xfrm>
            <a:off x="19723107" y="7675397"/>
            <a:ext cx="3896605" cy="1200329"/>
          </a:xfrm>
          <a:prstGeom prst="rect">
            <a:avLst/>
          </a:prstGeom>
        </p:spPr>
        <p:txBody>
          <a:bodyPr wrap="square" lIns="91440" tIns="45720" rIns="91440" bIns="45720" anchor="t">
            <a:spAutoFit/>
          </a:bodyPr>
          <a:lstStyle/>
          <a:p>
            <a:pPr algn="ctr" fontAlgn="base"/>
            <a:r>
              <a:rPr lang="es" sz="2400" b="1" i="0" strike="noStrike" cap="none" spc="0" baseline="0" dirty="0">
                <a:solidFill>
                  <a:srgbClr val="496F63"/>
                </a:solidFill>
                <a:effectLst/>
                <a:latin typeface="Arial"/>
                <a:ea typeface="Arial"/>
                <a:cs typeface="Arial"/>
              </a:rPr>
              <a:t>Fuente: </a:t>
            </a:r>
            <a:r>
              <a:rPr lang="es" sz="2400" b="1" i="0" strike="noStrike" cap="none" spc="0" baseline="0" dirty="0">
                <a:solidFill>
                  <a:srgbClr val="496F63"/>
                </a:solidFill>
                <a:effectLst/>
                <a:latin typeface="Arial"/>
                <a:ea typeface="Arial"/>
                <a:cs typeface="Arial"/>
                <a:hlinkClick r:id="rId13" history="0"/>
              </a:rPr>
              <a:t>https://www.youtube.com/watch?v=_r0VX-aU_T8</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2" name="Shape 68">
            <a:extLst>
              <a:ext uri="{FF2B5EF4-FFF2-40B4-BE49-F238E27FC236}">
                <a16:creationId xmlns:a16="http://schemas.microsoft.com/office/drawing/2014/main" id="{1F3299FC-2A22-4B1D-B276-ADE56935D05D}"/>
              </a:ext>
            </a:extLst>
          </p:cNvPr>
          <p:cNvSpPr/>
          <p:nvPr/>
        </p:nvSpPr>
        <p:spPr>
          <a:xfrm>
            <a:off x="29277" y="7609852"/>
            <a:ext cx="5336880" cy="5902194"/>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lnSpc>
                <a:spcPct val="100000"/>
              </a:lnSpc>
            </a:pPr>
            <a:r>
              <a:rPr lang="es" sz="4800" b="1" i="0" strike="noStrike" cap="none" spc="0" baseline="0" dirty="0">
                <a:solidFill>
                  <a:srgbClr val="496F63"/>
                </a:solidFill>
                <a:effectLst/>
                <a:latin typeface="Arial"/>
                <a:ea typeface="Arial"/>
                <a:cs typeface="Arial"/>
              </a:rPr>
              <a:t>El proceso de Pensamiento de Diseño se debe desarrollar con un equipo </a:t>
            </a:r>
            <a:r>
              <a:rPr lang="es" sz="4800" b="1" i="0" strike="noStrike" cap="none" spc="0" baseline="0" dirty="0">
                <a:solidFill>
                  <a:srgbClr val="FF0000"/>
                </a:solidFill>
                <a:effectLst/>
                <a:latin typeface="Arial"/>
                <a:ea typeface="Arial"/>
                <a:cs typeface="Arial"/>
              </a:rPr>
              <a:t>apropiado</a:t>
            </a:r>
            <a:r>
              <a:rPr lang="es" sz="4800" b="1" i="0" strike="noStrike" cap="none" spc="0" baseline="0" dirty="0">
                <a:solidFill>
                  <a:srgbClr val="496F63"/>
                </a:solidFill>
                <a:effectLst/>
                <a:latin typeface="Arial"/>
                <a:ea typeface="Arial"/>
                <a:cs typeface="Arial"/>
              </a:rPr>
              <a:t>.</a:t>
            </a:r>
            <a:endParaRPr lang="pl-PL" sz="4800" dirty="0">
              <a:solidFill>
                <a:srgbClr val="496F63"/>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344F592B-7505-45E4-8CD0-67101FBB74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32766" y="8487351"/>
            <a:ext cx="7958965" cy="5024695"/>
          </a:xfrm>
          <a:prstGeom prst="rect">
            <a:avLst/>
          </a:prstGeom>
        </p:spPr>
      </p:pic>
      <p:sp>
        <p:nvSpPr>
          <p:cNvPr id="23" name="Prostokąt 2">
            <a:extLst>
              <a:ext uri="{FF2B5EF4-FFF2-40B4-BE49-F238E27FC236}">
                <a16:creationId xmlns:a16="http://schemas.microsoft.com/office/drawing/2014/main" id="{20F5FCC3-682F-7242-910B-C59F9578A10D}"/>
              </a:ext>
            </a:extLst>
          </p:cNvPr>
          <p:cNvSpPr/>
          <p:nvPr/>
        </p:nvSpPr>
        <p:spPr>
          <a:xfrm>
            <a:off x="21016947" y="9432637"/>
            <a:ext cx="1548130" cy="1066800"/>
          </a:xfrm>
          <a:prstGeom prst="rect">
            <a:avLst/>
          </a:prstGeom>
        </p:spPr>
        <p:txBody>
          <a:bodyPr wrap="none">
            <a:spAutoFit/>
          </a:bodyPr>
          <a:lstStyle/>
          <a:p>
            <a:endParaRPr lang="en-GB" sz="3200">
              <a:latin typeface="Times New Roman" panose="02020603050405020304" pitchFamily="18" charset="0"/>
              <a:ea typeface="Calibri" panose="020F0502020204030204" pitchFamily="34" charset="0"/>
            </a:endParaRPr>
          </a:p>
          <a:p>
            <a:r>
              <a:rPr lang="es" sz="3200" b="0" i="0" strike="noStrike" cap="none" spc="0" baseline="0">
                <a:solidFill>
                  <a:srgbClr val="A6A7AC"/>
                </a:solidFill>
                <a:effectLst/>
                <a:latin typeface="Times New Roman"/>
                <a:ea typeface="Times New Roman"/>
                <a:cs typeface="Times New Roman"/>
              </a:rPr>
              <a:t>(4 mins)</a:t>
            </a:r>
            <a:endParaRPr lang="pl-PL" sz="3200">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DE48092E-8988-4A8B-9906-AE2BB522C20B}"/>
              </a:ext>
            </a:extLst>
          </p:cNvPr>
          <p:cNvSpPr txBox="1"/>
          <p:nvPr/>
        </p:nvSpPr>
        <p:spPr>
          <a:xfrm>
            <a:off x="18385819" y="1111429"/>
            <a:ext cx="5322059" cy="19050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000" b="1" i="0" strike="noStrike" cap="none" spc="0" baseline="0">
                <a:solidFill>
                  <a:srgbClr val="496F63"/>
                </a:solidFill>
                <a:effectLst/>
                <a:latin typeface="Arial"/>
                <a:ea typeface="Arial"/>
                <a:cs typeface="Arial"/>
              </a:rPr>
              <a:t>Ver - The 5 step design thinking process</a:t>
            </a:r>
          </a:p>
        </p:txBody>
      </p:sp>
      <p:pic>
        <p:nvPicPr>
          <p:cNvPr id="25" name="Obraz 5">
            <a:extLst>
              <a:ext uri="{FF2B5EF4-FFF2-40B4-BE49-F238E27FC236}">
                <a16:creationId xmlns:a16="http://schemas.microsoft.com/office/drawing/2014/main" id="{506DED14-58A1-411F-AD3A-1B7EEFB833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20970" y="2283332"/>
            <a:ext cx="1504726" cy="1504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88CEB2B4-FAE6-4ADA-9824-66A2455DA3D8}"/>
                                            </p:graphicEl>
                                          </p:spTgt>
                                        </p:tgtEl>
                                        <p:attrNameLst>
                                          <p:attrName>style.visibility</p:attrName>
                                        </p:attrNameLst>
                                      </p:cBhvr>
                                      <p:to>
                                        <p:strVal val="visible"/>
                                      </p:to>
                                    </p:set>
                                    <p:animEffect transition="in" filter="fade">
                                      <p:cBhvr>
                                        <p:cTn id="12" dur="500"/>
                                        <p:tgtEl>
                                          <p:spTgt spid="10">
                                            <p:graphicEl>
                                              <a:dgm id="{88CEB2B4-FAE6-4ADA-9824-66A2455DA3D8}"/>
                                            </p:graphic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graphicEl>
                                              <a:dgm id="{AF327509-CD76-486B-90FA-91D9EF50EB26}"/>
                                            </p:graphicEl>
                                          </p:spTgt>
                                        </p:tgtEl>
                                        <p:attrNameLst>
                                          <p:attrName>style.visibility</p:attrName>
                                        </p:attrNameLst>
                                      </p:cBhvr>
                                      <p:to>
                                        <p:strVal val="visible"/>
                                      </p:to>
                                    </p:set>
                                    <p:animEffect transition="in" filter="fade">
                                      <p:cBhvr>
                                        <p:cTn id="16" dur="1000"/>
                                        <p:tgtEl>
                                          <p:spTgt spid="10">
                                            <p:graphicEl>
                                              <a:dgm id="{AF327509-CD76-486B-90FA-91D9EF50EB26}"/>
                                            </p:graphicEl>
                                          </p:spTgt>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graphicEl>
                                              <a:dgm id="{AEB6FDE4-7DA8-4A77-BD5E-B02B0007E61B}"/>
                                            </p:graphicEl>
                                          </p:spTgt>
                                        </p:tgtEl>
                                        <p:attrNameLst>
                                          <p:attrName>style.visibility</p:attrName>
                                        </p:attrNameLst>
                                      </p:cBhvr>
                                      <p:to>
                                        <p:strVal val="visible"/>
                                      </p:to>
                                    </p:set>
                                    <p:animEffect transition="in" filter="fade">
                                      <p:cBhvr>
                                        <p:cTn id="21" dur="1000"/>
                                        <p:tgtEl>
                                          <p:spTgt spid="10">
                                            <p:graphicEl>
                                              <a:dgm id="{AEB6FDE4-7DA8-4A77-BD5E-B02B0007E61B}"/>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graphicEl>
                                              <a:dgm id="{99F63458-DDC8-48E2-9A86-64C97CF77187}"/>
                                            </p:graphicEl>
                                          </p:spTgt>
                                        </p:tgtEl>
                                        <p:attrNameLst>
                                          <p:attrName>style.visibility</p:attrName>
                                        </p:attrNameLst>
                                      </p:cBhvr>
                                      <p:to>
                                        <p:strVal val="visible"/>
                                      </p:to>
                                    </p:set>
                                    <p:animEffect transition="in" filter="fade">
                                      <p:cBhvr>
                                        <p:cTn id="29" dur="1000"/>
                                        <p:tgtEl>
                                          <p:spTgt spid="10">
                                            <p:graphicEl>
                                              <a:dgm id="{99F63458-DDC8-48E2-9A86-64C97CF7718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graphicEl>
                                              <a:dgm id="{1203DD06-382D-4495-BD3A-140D90F157D6}"/>
                                            </p:graphicEl>
                                          </p:spTgt>
                                        </p:tgtEl>
                                        <p:attrNameLst>
                                          <p:attrName>style.visibility</p:attrName>
                                        </p:attrNameLst>
                                      </p:cBhvr>
                                      <p:to>
                                        <p:strVal val="visible"/>
                                      </p:to>
                                    </p:set>
                                    <p:animEffect transition="in" filter="fade">
                                      <p:cBhvr>
                                        <p:cTn id="32" dur="1000"/>
                                        <p:tgtEl>
                                          <p:spTgt spid="10">
                                            <p:graphicEl>
                                              <a:dgm id="{1203DD06-382D-4495-BD3A-140D90F157D6}"/>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graphicEl>
                                              <a:dgm id="{C21365E1-F230-43B8-981C-B70A98FA41D5}"/>
                                            </p:graphicEl>
                                          </p:spTgt>
                                        </p:tgtEl>
                                        <p:attrNameLst>
                                          <p:attrName>style.visibility</p:attrName>
                                        </p:attrNameLst>
                                      </p:cBhvr>
                                      <p:to>
                                        <p:strVal val="visible"/>
                                      </p:to>
                                    </p:set>
                                    <p:animEffect transition="in" filter="fade">
                                      <p:cBhvr>
                                        <p:cTn id="40" dur="1000"/>
                                        <p:tgtEl>
                                          <p:spTgt spid="10">
                                            <p:graphicEl>
                                              <a:dgm id="{C21365E1-F230-43B8-981C-B70A98FA41D5}"/>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graphicEl>
                                              <a:dgm id="{CFC8720A-2DEE-4010-94E2-6E47AFB8F7C9}"/>
                                            </p:graphicEl>
                                          </p:spTgt>
                                        </p:tgtEl>
                                        <p:attrNameLst>
                                          <p:attrName>style.visibility</p:attrName>
                                        </p:attrNameLst>
                                      </p:cBhvr>
                                      <p:to>
                                        <p:strVal val="visible"/>
                                      </p:to>
                                    </p:set>
                                    <p:animEffect transition="in" filter="fade">
                                      <p:cBhvr>
                                        <p:cTn id="43" dur="1000"/>
                                        <p:tgtEl>
                                          <p:spTgt spid="10">
                                            <p:graphicEl>
                                              <a:dgm id="{CFC8720A-2DEE-4010-94E2-6E47AFB8F7C9}"/>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graphicEl>
                                              <a:dgm id="{0C819AA5-9FFD-4ACD-98A2-8498EDA13C6A}"/>
                                            </p:graphicEl>
                                          </p:spTgt>
                                        </p:tgtEl>
                                        <p:attrNameLst>
                                          <p:attrName>style.visibility</p:attrName>
                                        </p:attrNameLst>
                                      </p:cBhvr>
                                      <p:to>
                                        <p:strVal val="visible"/>
                                      </p:to>
                                    </p:set>
                                    <p:animEffect transition="in" filter="fade">
                                      <p:cBhvr>
                                        <p:cTn id="51" dur="1000"/>
                                        <p:tgtEl>
                                          <p:spTgt spid="10">
                                            <p:graphicEl>
                                              <a:dgm id="{0C819AA5-9FFD-4ACD-98A2-8498EDA13C6A}"/>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graphicEl>
                                              <a:dgm id="{2AA2FB86-2435-4BD3-BAA0-0CC0F6310D8E}"/>
                                            </p:graphicEl>
                                          </p:spTgt>
                                        </p:tgtEl>
                                        <p:attrNameLst>
                                          <p:attrName>style.visibility</p:attrName>
                                        </p:attrNameLst>
                                      </p:cBhvr>
                                      <p:to>
                                        <p:strVal val="visible"/>
                                      </p:to>
                                    </p:set>
                                    <p:animEffect transition="in" filter="fade">
                                      <p:cBhvr>
                                        <p:cTn id="54" dur="1000"/>
                                        <p:tgtEl>
                                          <p:spTgt spid="10">
                                            <p:graphicEl>
                                              <a:dgm id="{2AA2FB86-2435-4BD3-BAA0-0CC0F6310D8E}"/>
                                            </p:graphic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childTnLst>
                    </p:cTn>
                  </p:par>
                  <p:par>
                    <p:cTn id="58" fill="hold" nodeType="clickPar">
                      <p:stCondLst>
                        <p:cond delay="indefinite"/>
                        <p:cond evt="onBegin" delay="0">
                          <p:tn val="57"/>
                        </p:cond>
                      </p:stCondLst>
                      <p:childTnLst>
                        <p:par>
                          <p:cTn id="59" fill="hold" nodeType="after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1000"/>
                                        <p:tgtEl>
                                          <p:spTgt spid="22"/>
                                        </p:tgtEl>
                                      </p:cBhvr>
                                    </p:animEffect>
                                  </p:childTnLst>
                                </p:cTn>
                              </p:par>
                            </p:childTnLst>
                          </p:cTn>
                        </p:par>
                        <p:par>
                          <p:cTn id="63" fill="hold" nodeType="afterGroup">
                            <p:stCondLst>
                              <p:cond delay="1000"/>
                            </p:stCondLst>
                            <p:childTnLst>
                              <p:par>
                                <p:cTn id="64" presetID="10"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par>
                    <p:cTn id="67" fill="hold" nodeType="clickPar">
                      <p:stCondLst>
                        <p:cond delay="indefinite"/>
                        <p:cond evt="onBegin" delay="0">
                          <p:tn val="66"/>
                        </p:cond>
                      </p:stCondLst>
                      <p:childTnLst>
                        <p:par>
                          <p:cTn id="68" fill="hold" nodeType="after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childTnLst>
                                </p:cTn>
                              </p:par>
                            </p:childTnLst>
                          </p:cTn>
                        </p:par>
                        <p:par>
                          <p:cTn id="72" fill="hold" nodeType="afterGroup">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0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Graphic spid="10" grpId="0" uiExpand="1">
        <p:bldSub>
          <a:bldDgm bld="one"/>
        </p:bldSub>
      </p:bldGraphic>
      <p:bldP spid="16"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7</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391482" y="10577248"/>
            <a:ext cx="9099673" cy="296953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dirty="0">
                <a:solidFill>
                  <a:srgbClr val="FFFFFF"/>
                </a:solidFill>
                <a:effectLst/>
                <a:latin typeface="Arial"/>
                <a:ea typeface="Arial"/>
                <a:cs typeface="Arial"/>
              </a:rPr>
              <a:t>1.  Empatía</a:t>
            </a:r>
            <a:endParaRPr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6999077" y="1738940"/>
            <a:ext cx="15359135" cy="4062651"/>
          </a:xfrm>
          <a:prstGeom prst="rect">
            <a:avLst/>
          </a:prstGeom>
        </p:spPr>
        <p:txBody>
          <a:bodyPr wrap="square">
            <a:spAutoFit/>
          </a:bodyPr>
          <a:lstStyle/>
          <a:p>
            <a:pPr algn="l"/>
            <a:r>
              <a:rPr lang="es" sz="4800" b="1" i="0" strike="noStrike" cap="none" spc="0" baseline="0" dirty="0">
                <a:solidFill>
                  <a:srgbClr val="496F63"/>
                </a:solidFill>
                <a:effectLst/>
                <a:latin typeface="PT Sans"/>
                <a:ea typeface="PT Sans"/>
                <a:cs typeface="PT Sans"/>
              </a:rPr>
              <a:t>Objetivos:</a:t>
            </a:r>
          </a:p>
          <a:p>
            <a:pPr marL="914400" indent="-914400" algn="l">
              <a:buFont typeface="Arial" panose="020B0604020202020204" pitchFamily="34" charset="0"/>
              <a:buChar char="•"/>
            </a:pPr>
            <a:r>
              <a:rPr lang="es" sz="4200" b="0" i="0" strike="noStrike" cap="none" spc="0" baseline="0" dirty="0">
                <a:solidFill>
                  <a:srgbClr val="496F63"/>
                </a:solidFill>
                <a:effectLst/>
              </a:rPr>
              <a:t>Asegurar una comprensión común del desafío</a:t>
            </a:r>
          </a:p>
          <a:p>
            <a:pPr marL="914400" indent="-914400" algn="l">
              <a:buFont typeface="Arial" panose="020B0604020202020204" pitchFamily="34" charset="0"/>
              <a:buChar char="•"/>
            </a:pPr>
            <a:r>
              <a:rPr lang="es" sz="4200" b="0" i="0" strike="noStrike" cap="none" spc="0" baseline="0" dirty="0">
                <a:solidFill>
                  <a:srgbClr val="496F63"/>
                </a:solidFill>
                <a:effectLst/>
              </a:rPr>
              <a:t>Desarrollar conocimiento esspecífico sobre el proyecto</a:t>
            </a:r>
          </a:p>
          <a:p>
            <a:pPr marL="914400" indent="-914400" algn="l">
              <a:buFont typeface="Arial" panose="020B0604020202020204" pitchFamily="34" charset="0"/>
              <a:buChar char="•"/>
            </a:pPr>
            <a:r>
              <a:rPr lang="es" sz="4200" b="0" i="0" strike="noStrike" cap="none" spc="0" baseline="0" dirty="0">
                <a:solidFill>
                  <a:srgbClr val="496F63"/>
                </a:solidFill>
                <a:effectLst/>
              </a:rPr>
              <a:t>Ampliar el conocimiento sobre el usuario y sus problemas</a:t>
            </a:r>
          </a:p>
          <a:p>
            <a:pPr marL="914400" indent="-914400" algn="l">
              <a:buFont typeface="Arial" panose="020B0604020202020204" pitchFamily="34" charset="0"/>
              <a:buChar char="•"/>
            </a:pPr>
            <a:r>
              <a:rPr lang="es" sz="4200" b="0" i="0" strike="noStrike" cap="none" spc="0" baseline="0" dirty="0">
                <a:solidFill>
                  <a:srgbClr val="496F63"/>
                </a:solidFill>
                <a:effectLst/>
              </a:rPr>
              <a:t>Obtener conocimiento sobre el contexto del problema, el lugar del uso del producto, y su ambiente de funcionamiento</a:t>
            </a:r>
            <a:endParaRPr lang="pl-PL" sz="4200" dirty="0">
              <a:solidFill>
                <a:srgbClr val="496F63"/>
              </a:solidFill>
            </a:endParaRPr>
          </a:p>
        </p:txBody>
      </p:sp>
      <p:pic>
        <p:nvPicPr>
          <p:cNvPr id="6" name="Obraz 5">
            <a:extLst>
              <a:ext uri="{FF2B5EF4-FFF2-40B4-BE49-F238E27FC236}">
                <a16:creationId xmlns:a16="http://schemas.microsoft.com/office/drawing/2014/main" id="{0D095624-9BF0-4A56-AD19-FE350A9D3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714" y="4434055"/>
            <a:ext cx="4865160" cy="4865160"/>
          </a:xfrm>
          <a:prstGeom prst="rect">
            <a:avLst/>
          </a:prstGeom>
        </p:spPr>
      </p:pic>
      <p:sp>
        <p:nvSpPr>
          <p:cNvPr id="10" name="Prostokąt 9">
            <a:extLst>
              <a:ext uri="{FF2B5EF4-FFF2-40B4-BE49-F238E27FC236}">
                <a16:creationId xmlns:a16="http://schemas.microsoft.com/office/drawing/2014/main" id="{55FAF974-A0C0-4CC7-ADCC-0DBDBA2F41AB}"/>
              </a:ext>
            </a:extLst>
          </p:cNvPr>
          <p:cNvSpPr/>
          <p:nvPr/>
        </p:nvSpPr>
        <p:spPr>
          <a:xfrm>
            <a:off x="10030424" y="8446090"/>
            <a:ext cx="14418064" cy="609600"/>
          </a:xfrm>
          <a:prstGeom prst="rect">
            <a:avLst/>
          </a:prstGeom>
        </p:spPr>
        <p:txBody>
          <a:bodyPr wrap="square">
            <a:spAutoFit/>
          </a:bodyPr>
          <a:lstStyle/>
          <a:p>
            <a:pPr algn="ctr"/>
            <a:r>
              <a:rPr lang="es" sz="3400" b="1" i="0" strike="noStrike" cap="none" spc="0" baseline="0" dirty="0">
                <a:solidFill>
                  <a:srgbClr val="496F63"/>
                </a:solidFill>
                <a:effectLst/>
                <a:latin typeface="PT Sans"/>
                <a:ea typeface="PT Sans"/>
                <a:cs typeface="PT Sans"/>
              </a:rPr>
              <a:t>Ejemplos de herramientas utilizadas en esta etapa:</a:t>
            </a:r>
            <a:endParaRPr lang="pl-PL" sz="3400" b="1" dirty="0">
              <a:solidFill>
                <a:srgbClr val="496F63"/>
              </a:solidFill>
              <a:cs typeface="Arial" panose="020B0604020202020204" pitchFamily="34" charset="0"/>
            </a:endParaRPr>
          </a:p>
        </p:txBody>
      </p:sp>
      <p:sp>
        <p:nvSpPr>
          <p:cNvPr id="2" name="Prostokąt 1">
            <a:extLst>
              <a:ext uri="{FF2B5EF4-FFF2-40B4-BE49-F238E27FC236}">
                <a16:creationId xmlns:a16="http://schemas.microsoft.com/office/drawing/2014/main" id="{10C5E134-D3F2-4C33-A7A0-D53A05E619D3}"/>
              </a:ext>
            </a:extLst>
          </p:cNvPr>
          <p:cNvSpPr/>
          <p:nvPr/>
        </p:nvSpPr>
        <p:spPr>
          <a:xfrm>
            <a:off x="9646277" y="9105297"/>
            <a:ext cx="8488136" cy="523220"/>
          </a:xfrm>
          <a:prstGeom prst="rect">
            <a:avLst/>
          </a:prstGeom>
        </p:spPr>
        <p:txBody>
          <a:bodyPr wrap="square">
            <a:spAutoFit/>
          </a:bodyPr>
          <a:lstStyle/>
          <a:p>
            <a:pPr marL="342900" indent="-342900">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lluvia de ideas sobre el reto a diseñar</a:t>
            </a:r>
          </a:p>
        </p:txBody>
      </p:sp>
      <p:grpSp>
        <p:nvGrpSpPr>
          <p:cNvPr id="8" name="Group 7"/>
          <p:cNvGrpSpPr/>
          <p:nvPr/>
        </p:nvGrpSpPr>
        <p:grpSpPr>
          <a:xfrm>
            <a:off x="9884194" y="6779279"/>
            <a:ext cx="13760178" cy="1330461"/>
            <a:chOff x="9864269" y="7256072"/>
            <a:chExt cx="13172196" cy="1330461"/>
          </a:xfrm>
        </p:grpSpPr>
        <p:sp>
          <p:nvSpPr>
            <p:cNvPr id="12" name="Shape 72">
              <a:extLst>
                <a:ext uri="{FF2B5EF4-FFF2-40B4-BE49-F238E27FC236}">
                  <a16:creationId xmlns:a16="http://schemas.microsoft.com/office/drawing/2014/main" id="{3DEE7206-5DC1-4623-B1F1-9B8B1646FE1D}"/>
                </a:ext>
              </a:extLst>
            </p:cNvPr>
            <p:cNvSpPr/>
            <p:nvPr/>
          </p:nvSpPr>
          <p:spPr>
            <a:xfrm>
              <a:off x="9864269" y="7256072"/>
              <a:ext cx="13172196" cy="133046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 name="Prostokąt 3">
              <a:extLst>
                <a:ext uri="{FF2B5EF4-FFF2-40B4-BE49-F238E27FC236}">
                  <a16:creationId xmlns:a16="http://schemas.microsoft.com/office/drawing/2014/main" id="{BE8F6911-8714-4BF0-9186-276967E60222}"/>
                </a:ext>
              </a:extLst>
            </p:cNvPr>
            <p:cNvSpPr/>
            <p:nvPr/>
          </p:nvSpPr>
          <p:spPr>
            <a:xfrm>
              <a:off x="9665391" y="7470157"/>
              <a:ext cx="13667104" cy="792480"/>
            </a:xfrm>
            <a:prstGeom prst="rect">
              <a:avLst/>
            </a:prstGeom>
          </p:spPr>
          <p:txBody>
            <a:bodyPr wrap="none">
              <a:spAutoFit/>
            </a:bodyPr>
            <a:lstStyle/>
            <a:p>
              <a:pPr algn="ctr"/>
              <a:r>
                <a:rPr lang="es" sz="4600" b="1" i="0" strike="noStrike" cap="none" spc="0" baseline="0" dirty="0">
                  <a:solidFill>
                    <a:srgbClr val="496F63"/>
                  </a:solidFill>
                  <a:effectLst/>
                  <a:latin typeface="PT Sans"/>
                  <a:ea typeface="PT Sans"/>
                  <a:cs typeface="PT Sans"/>
                </a:rPr>
                <a:t>No debemos llegar a conclusiones en esta etapa</a:t>
              </a:r>
            </a:p>
          </p:txBody>
        </p:sp>
      </p:grpSp>
      <p:sp>
        <p:nvSpPr>
          <p:cNvPr id="7" name="Prostokąt 6">
            <a:extLst>
              <a:ext uri="{FF2B5EF4-FFF2-40B4-BE49-F238E27FC236}">
                <a16:creationId xmlns:a16="http://schemas.microsoft.com/office/drawing/2014/main" id="{6713C402-C2FD-444F-8FCA-922BFB578070}"/>
              </a:ext>
            </a:extLst>
          </p:cNvPr>
          <p:cNvSpPr/>
          <p:nvPr/>
        </p:nvSpPr>
        <p:spPr>
          <a:xfrm>
            <a:off x="4941318" y="148526"/>
            <a:ext cx="17779522" cy="1754326"/>
          </a:xfrm>
          <a:prstGeom prst="rect">
            <a:avLst/>
          </a:prstGeom>
        </p:spPr>
        <p:txBody>
          <a:bodyPr wrap="square">
            <a:spAutoFit/>
          </a:bodyPr>
          <a:lstStyle/>
          <a:p>
            <a:r>
              <a:rPr lang="es" sz="5400" b="1" i="0" strike="noStrike" cap="none" spc="0" baseline="0" dirty="0">
                <a:solidFill>
                  <a:srgbClr val="496F63"/>
                </a:solidFill>
                <a:effectLst/>
                <a:latin typeface="PT Sans"/>
                <a:ea typeface="PT Sans"/>
                <a:cs typeface="PT Sans"/>
              </a:rPr>
              <a:t>Observar el comportamiento del cliente en su ambiente natural</a:t>
            </a:r>
          </a:p>
        </p:txBody>
      </p:sp>
      <p:sp>
        <p:nvSpPr>
          <p:cNvPr id="14" name="Rectangle 1">
            <a:extLst>
              <a:ext uri="{FF2B5EF4-FFF2-40B4-BE49-F238E27FC236}">
                <a16:creationId xmlns:a16="http://schemas.microsoft.com/office/drawing/2014/main" id="{0AD106E4-3DD6-4A20-B5DD-9630790D60CC}"/>
              </a:ext>
            </a:extLst>
          </p:cNvPr>
          <p:cNvSpPr/>
          <p:nvPr/>
        </p:nvSpPr>
        <p:spPr>
          <a:xfrm>
            <a:off x="9498866" y="13033922"/>
            <a:ext cx="15273268" cy="640080"/>
          </a:xfrm>
          <a:prstGeom prst="rect">
            <a:avLst/>
          </a:prstGeom>
        </p:spPr>
        <p:txBody>
          <a:bodyPr wrap="square">
            <a:spAutoFit/>
          </a:bodyPr>
          <a:lstStyle/>
          <a:p>
            <a:pPr algn="ctr" fontAlgn="base"/>
            <a:r>
              <a:rPr lang="es" sz="1800" b="1" i="0" strike="noStrike" cap="none" spc="0" baseline="0" dirty="0">
                <a:solidFill>
                  <a:srgbClr val="A6A7AC"/>
                </a:solidFill>
                <a:effectLst/>
                <a:latin typeface="Arial"/>
                <a:ea typeface="Arial"/>
                <a:cs typeface="Arial"/>
              </a:rPr>
              <a:t>Fuente: </a:t>
            </a:r>
            <a:r>
              <a:rPr lang="es" sz="1800" b="1" i="0" strike="noStrike" cap="none" spc="0" baseline="0" dirty="0">
                <a:solidFill>
                  <a:srgbClr val="A6A7AC"/>
                </a:solidFill>
                <a:effectLst/>
                <a:latin typeface="Arial"/>
                <a:ea typeface="Arial"/>
                <a:cs typeface="Arial"/>
                <a:hlinkClick r:id="rId4"/>
              </a:rPr>
              <a:t>https://play.google.com/books/reader?id=2yyDDwAAQBAJ&amp;hl=pl&amp;pg=GBS.PT10</a:t>
            </a:r>
            <a:endParaRPr lang="es" sz="1800" b="1" i="0" strike="noStrike" cap="none" spc="0" baseline="0" dirty="0">
              <a:solidFill>
                <a:srgbClr val="A6A7AC"/>
              </a:solidFill>
              <a:effectLst/>
              <a:latin typeface="Arial"/>
              <a:ea typeface="Arial"/>
              <a:cs typeface="Arial"/>
            </a:endParaRPr>
          </a:p>
          <a:p>
            <a:pPr algn="ctr" fontAlgn="base"/>
            <a:r>
              <a:rPr lang="es" sz="1800" b="1" i="0" strike="noStrike" cap="none" spc="0" baseline="0" dirty="0">
                <a:solidFill>
                  <a:srgbClr val="A6A7AC"/>
                </a:solidFill>
                <a:effectLst/>
                <a:latin typeface="Arial"/>
                <a:ea typeface="Arial"/>
                <a:cs typeface="Arial"/>
                <a:hlinkClick r:id="rId5"/>
              </a:rPr>
              <a:t>https://contentsolutions.pl/5-krokow-do-tworzenia-lepszego-contentu-design-thinking/</a:t>
            </a:r>
            <a:endParaRPr lang="en-IE" sz="18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7" name="Prostokąt 1">
            <a:extLst>
              <a:ext uri="{FF2B5EF4-FFF2-40B4-BE49-F238E27FC236}">
                <a16:creationId xmlns:a16="http://schemas.microsoft.com/office/drawing/2014/main" id="{10C5E134-D3F2-4C33-A7A0-D53A05E619D3}"/>
              </a:ext>
            </a:extLst>
          </p:cNvPr>
          <p:cNvSpPr/>
          <p:nvPr/>
        </p:nvSpPr>
        <p:spPr>
          <a:xfrm>
            <a:off x="9646276" y="9612374"/>
            <a:ext cx="10882903" cy="523220"/>
          </a:xfrm>
          <a:prstGeom prst="rect">
            <a:avLst/>
          </a:prstGeom>
        </p:spPr>
        <p:txBody>
          <a:bodyPr wrap="square">
            <a:spAutoFit/>
          </a:bodyPr>
          <a:lstStyle/>
          <a:p>
            <a:pPr marL="342900" indent="-342900">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debate sobre las condiciones clave del proyecto</a:t>
            </a:r>
          </a:p>
        </p:txBody>
      </p:sp>
      <p:sp>
        <p:nvSpPr>
          <p:cNvPr id="18" name="Prostokąt 1">
            <a:extLst>
              <a:ext uri="{FF2B5EF4-FFF2-40B4-BE49-F238E27FC236}">
                <a16:creationId xmlns:a16="http://schemas.microsoft.com/office/drawing/2014/main" id="{10C5E134-D3F2-4C33-A7A0-D53A05E619D3}"/>
              </a:ext>
            </a:extLst>
          </p:cNvPr>
          <p:cNvSpPr/>
          <p:nvPr/>
        </p:nvSpPr>
        <p:spPr>
          <a:xfrm>
            <a:off x="9646277" y="10117445"/>
            <a:ext cx="8488136" cy="523220"/>
          </a:xfrm>
          <a:prstGeom prst="rect">
            <a:avLst/>
          </a:prstGeom>
        </p:spPr>
        <p:txBody>
          <a:bodyPr wrap="square">
            <a:spAutoFit/>
          </a:bodyPr>
          <a:lstStyle/>
          <a:p>
            <a:pPr marL="342900" indent="-342900">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evaluación de las soluciones existentes</a:t>
            </a:r>
          </a:p>
        </p:txBody>
      </p:sp>
      <p:sp>
        <p:nvSpPr>
          <p:cNvPr id="19" name="Prostokąt 1">
            <a:extLst>
              <a:ext uri="{FF2B5EF4-FFF2-40B4-BE49-F238E27FC236}">
                <a16:creationId xmlns:a16="http://schemas.microsoft.com/office/drawing/2014/main" id="{10C5E134-D3F2-4C33-A7A0-D53A05E619D3}"/>
              </a:ext>
            </a:extLst>
          </p:cNvPr>
          <p:cNvSpPr/>
          <p:nvPr/>
        </p:nvSpPr>
        <p:spPr>
          <a:xfrm>
            <a:off x="9646277" y="10661228"/>
            <a:ext cx="8488136" cy="523220"/>
          </a:xfrm>
          <a:prstGeom prst="rect">
            <a:avLst/>
          </a:prstGeom>
        </p:spPr>
        <p:txBody>
          <a:bodyPr wrap="square">
            <a:spAutoFit/>
          </a:bodyPr>
          <a:lstStyle/>
          <a:p>
            <a:pPr marL="342900" indent="-342900">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observación del grupo de clientes objeto</a:t>
            </a:r>
          </a:p>
        </p:txBody>
      </p:sp>
      <p:sp>
        <p:nvSpPr>
          <p:cNvPr id="20" name="Prostokąt 1">
            <a:extLst>
              <a:ext uri="{FF2B5EF4-FFF2-40B4-BE49-F238E27FC236}">
                <a16:creationId xmlns:a16="http://schemas.microsoft.com/office/drawing/2014/main" id="{10C5E134-D3F2-4C33-A7A0-D53A05E619D3}"/>
              </a:ext>
            </a:extLst>
          </p:cNvPr>
          <p:cNvSpPr/>
          <p:nvPr/>
        </p:nvSpPr>
        <p:spPr>
          <a:xfrm>
            <a:off x="9646277" y="11181865"/>
            <a:ext cx="8488136" cy="523220"/>
          </a:xfrm>
          <a:prstGeom prst="rect">
            <a:avLst/>
          </a:prstGeom>
        </p:spPr>
        <p:txBody>
          <a:bodyPr wrap="square">
            <a:spAutoFit/>
          </a:bodyPr>
          <a:lstStyle/>
          <a:p>
            <a:pPr marL="342900" indent="-342900">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entrevistar a clientes potenciales</a:t>
            </a:r>
          </a:p>
        </p:txBody>
      </p:sp>
      <p:sp>
        <p:nvSpPr>
          <p:cNvPr id="21" name="Prostokąt 1">
            <a:extLst>
              <a:ext uri="{FF2B5EF4-FFF2-40B4-BE49-F238E27FC236}">
                <a16:creationId xmlns:a16="http://schemas.microsoft.com/office/drawing/2014/main" id="{10C5E134-D3F2-4C33-A7A0-D53A05E619D3}"/>
              </a:ext>
            </a:extLst>
          </p:cNvPr>
          <p:cNvSpPr/>
          <p:nvPr/>
        </p:nvSpPr>
        <p:spPr>
          <a:xfrm>
            <a:off x="9646277" y="11731406"/>
            <a:ext cx="8488136" cy="523220"/>
          </a:xfrm>
          <a:prstGeom prst="rect">
            <a:avLst/>
          </a:prstGeom>
        </p:spPr>
        <p:txBody>
          <a:bodyPr wrap="square">
            <a:spAutoFit/>
          </a:bodyPr>
          <a:lstStyle/>
          <a:p>
            <a:pPr marL="342900" indent="-342900">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escuchar la voz del cliente</a:t>
            </a:r>
          </a:p>
        </p:txBody>
      </p:sp>
      <p:sp>
        <p:nvSpPr>
          <p:cNvPr id="22" name="Prostokąt 1">
            <a:extLst>
              <a:ext uri="{FF2B5EF4-FFF2-40B4-BE49-F238E27FC236}">
                <a16:creationId xmlns:a16="http://schemas.microsoft.com/office/drawing/2014/main" id="{10C5E134-D3F2-4C33-A7A0-D53A05E619D3}"/>
              </a:ext>
            </a:extLst>
          </p:cNvPr>
          <p:cNvSpPr/>
          <p:nvPr/>
        </p:nvSpPr>
        <p:spPr>
          <a:xfrm>
            <a:off x="21141588" y="11695511"/>
            <a:ext cx="8488136" cy="523220"/>
          </a:xfrm>
          <a:prstGeom prst="rect">
            <a:avLst/>
          </a:prstGeom>
        </p:spPr>
        <p:txBody>
          <a:bodyPr wrap="square">
            <a:spAutoFit/>
          </a:bodyPr>
          <a:lstStyle/>
          <a:p>
            <a:pPr marL="342900" indent="-342900">
              <a:buFont typeface="Arial" panose="020B0604020202020204" pitchFamily="34" charset="0"/>
              <a:buChar char="•"/>
            </a:pPr>
            <a:r>
              <a:rPr lang="es-ES" sz="2800" dirty="0">
                <a:solidFill>
                  <a:srgbClr val="496F63"/>
                </a:solidFill>
              </a:rPr>
              <a:t>técnica</a:t>
            </a:r>
            <a:r>
              <a:rPr lang="es" sz="2800" b="0" i="0" strike="noStrike" cap="none" spc="0" baseline="0" dirty="0">
                <a:solidFill>
                  <a:srgbClr val="496F63"/>
                </a:solidFill>
                <a:effectLst/>
                <a:latin typeface="PT Sans"/>
                <a:ea typeface="PT Sans"/>
                <a:cs typeface="PT Sans"/>
              </a:rPr>
              <a:t> safari</a:t>
            </a:r>
          </a:p>
        </p:txBody>
      </p:sp>
      <p:sp>
        <p:nvSpPr>
          <p:cNvPr id="23" name="Prostokąt 2">
            <a:extLst>
              <a:ext uri="{FF2B5EF4-FFF2-40B4-BE49-F238E27FC236}">
                <a16:creationId xmlns:a16="http://schemas.microsoft.com/office/drawing/2014/main" id="{386DECCB-6F6A-4B5E-AB30-515D488B46A7}"/>
              </a:ext>
            </a:extLst>
          </p:cNvPr>
          <p:cNvSpPr/>
          <p:nvPr/>
        </p:nvSpPr>
        <p:spPr>
          <a:xfrm>
            <a:off x="19637146" y="9214209"/>
            <a:ext cx="4203335" cy="523220"/>
          </a:xfrm>
          <a:prstGeom prst="rect">
            <a:avLst/>
          </a:prstGeom>
        </p:spPr>
        <p:txBody>
          <a:bodyPr wrap="square">
            <a:spAutoFit/>
          </a:bodyPr>
          <a:lstStyle/>
          <a:p>
            <a:pPr marL="342900" indent="-342900" algn="r">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shadowing</a:t>
            </a:r>
            <a:endParaRPr lang="es" sz="3200" b="0" i="0" strike="noStrike" cap="none" spc="0" baseline="0" dirty="0">
              <a:solidFill>
                <a:srgbClr val="496F63"/>
              </a:solidFill>
              <a:effectLst/>
              <a:latin typeface="PT Sans"/>
              <a:ea typeface="PT Sans"/>
              <a:cs typeface="PT Sans"/>
            </a:endParaRPr>
          </a:p>
        </p:txBody>
      </p:sp>
      <p:sp>
        <p:nvSpPr>
          <p:cNvPr id="24" name="Prostokąt 2">
            <a:extLst>
              <a:ext uri="{FF2B5EF4-FFF2-40B4-BE49-F238E27FC236}">
                <a16:creationId xmlns:a16="http://schemas.microsoft.com/office/drawing/2014/main" id="{386DECCB-6F6A-4B5E-AB30-515D488B46A7}"/>
              </a:ext>
            </a:extLst>
          </p:cNvPr>
          <p:cNvSpPr/>
          <p:nvPr/>
        </p:nvSpPr>
        <p:spPr>
          <a:xfrm>
            <a:off x="19637146" y="9723588"/>
            <a:ext cx="4203335" cy="523220"/>
          </a:xfrm>
          <a:prstGeom prst="rect">
            <a:avLst/>
          </a:prstGeom>
        </p:spPr>
        <p:txBody>
          <a:bodyPr wrap="square">
            <a:spAutoFit/>
          </a:bodyPr>
          <a:lstStyle/>
          <a:p>
            <a:pPr marL="342900" indent="-342900" algn="r">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bodystorming</a:t>
            </a:r>
            <a:endParaRPr lang="es" sz="3200" b="0" i="0" strike="noStrike" cap="none" spc="0" baseline="0" dirty="0">
              <a:solidFill>
                <a:srgbClr val="496F63"/>
              </a:solidFill>
              <a:effectLst/>
              <a:latin typeface="PT Sans"/>
              <a:ea typeface="PT Sans"/>
              <a:cs typeface="PT Sans"/>
            </a:endParaRPr>
          </a:p>
        </p:txBody>
      </p:sp>
      <p:sp>
        <p:nvSpPr>
          <p:cNvPr id="25" name="Prostokąt 2">
            <a:extLst>
              <a:ext uri="{FF2B5EF4-FFF2-40B4-BE49-F238E27FC236}">
                <a16:creationId xmlns:a16="http://schemas.microsoft.com/office/drawing/2014/main" id="{386DECCB-6F6A-4B5E-AB30-515D488B46A7}"/>
              </a:ext>
            </a:extLst>
          </p:cNvPr>
          <p:cNvSpPr/>
          <p:nvPr/>
        </p:nvSpPr>
        <p:spPr>
          <a:xfrm>
            <a:off x="19637146" y="10264145"/>
            <a:ext cx="4203335" cy="523220"/>
          </a:xfrm>
          <a:prstGeom prst="rect">
            <a:avLst/>
          </a:prstGeom>
        </p:spPr>
        <p:txBody>
          <a:bodyPr wrap="square">
            <a:spAutoFit/>
          </a:bodyPr>
          <a:lstStyle/>
          <a:p>
            <a:pPr marL="342900" indent="-342900" algn="r">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juego de roles</a:t>
            </a:r>
          </a:p>
        </p:txBody>
      </p:sp>
      <p:sp>
        <p:nvSpPr>
          <p:cNvPr id="26" name="Prostokąt 2">
            <a:extLst>
              <a:ext uri="{FF2B5EF4-FFF2-40B4-BE49-F238E27FC236}">
                <a16:creationId xmlns:a16="http://schemas.microsoft.com/office/drawing/2014/main" id="{386DECCB-6F6A-4B5E-AB30-515D488B46A7}"/>
              </a:ext>
            </a:extLst>
          </p:cNvPr>
          <p:cNvSpPr/>
          <p:nvPr/>
        </p:nvSpPr>
        <p:spPr>
          <a:xfrm>
            <a:off x="17140519" y="10698069"/>
            <a:ext cx="6892134" cy="523220"/>
          </a:xfrm>
          <a:prstGeom prst="rect">
            <a:avLst/>
          </a:prstGeom>
        </p:spPr>
        <p:txBody>
          <a:bodyPr wrap="square">
            <a:spAutoFit/>
          </a:bodyPr>
          <a:lstStyle/>
          <a:p>
            <a:pPr marL="342900" indent="-342900" algn="r">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clasificación de tarjetas (o card sorting)</a:t>
            </a:r>
          </a:p>
        </p:txBody>
      </p:sp>
      <p:sp>
        <p:nvSpPr>
          <p:cNvPr id="28" name="Prostokąt 2">
            <a:extLst>
              <a:ext uri="{FF2B5EF4-FFF2-40B4-BE49-F238E27FC236}">
                <a16:creationId xmlns:a16="http://schemas.microsoft.com/office/drawing/2014/main" id="{386DECCB-6F6A-4B5E-AB30-515D488B46A7}"/>
              </a:ext>
            </a:extLst>
          </p:cNvPr>
          <p:cNvSpPr/>
          <p:nvPr/>
        </p:nvSpPr>
        <p:spPr>
          <a:xfrm>
            <a:off x="19637146" y="11182638"/>
            <a:ext cx="4203335" cy="523220"/>
          </a:xfrm>
          <a:prstGeom prst="rect">
            <a:avLst/>
          </a:prstGeom>
        </p:spPr>
        <p:txBody>
          <a:bodyPr wrap="square">
            <a:spAutoFit/>
          </a:bodyPr>
          <a:lstStyle/>
          <a:p>
            <a:pPr marL="342900" indent="-342900" algn="r">
              <a:buFont typeface="Arial" panose="020B0604020202020204" pitchFamily="34" charset="0"/>
              <a:buChar char="•"/>
            </a:pPr>
            <a:r>
              <a:rPr lang="es" sz="2800" b="0" i="0" strike="noStrike" cap="none" spc="0" baseline="0" dirty="0">
                <a:solidFill>
                  <a:srgbClr val="496F63"/>
                </a:solidFill>
                <a:effectLst/>
                <a:latin typeface="PT Sans"/>
                <a:ea typeface="PT Sans"/>
                <a:cs typeface="PT Sans"/>
              </a:rPr>
              <a:t>mapa de empatía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up)">
                                      <p:cBhvr>
                                        <p:cTn id="13" dur="1000"/>
                                        <p:tgtEl>
                                          <p:spTgt spid="5">
                                            <p:txEl>
                                              <p:pRg st="0" end="0"/>
                                            </p:txEl>
                                          </p:spTgt>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1000"/>
                                        <p:tgtEl>
                                          <p:spTgt spid="5">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1000"/>
                                        <p:tgtEl>
                                          <p:spTgt spid="5">
                                            <p:txEl>
                                              <p:pRg st="2" end="2"/>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1000"/>
                                        <p:tgtEl>
                                          <p:spTgt spid="5">
                                            <p:txEl>
                                              <p:pRg st="3" end="3"/>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1000"/>
                                        <p:tgtEl>
                                          <p:spTgt spid="5">
                                            <p:txEl>
                                              <p:pRg st="4" end="4"/>
                                            </p:txEl>
                                          </p:spTgt>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nodeType="afterGroup">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000" fill="hold"/>
                                        <p:tgtEl>
                                          <p:spTgt spid="23"/>
                                        </p:tgtEl>
                                        <p:attrNameLst>
                                          <p:attrName>ppt_x</p:attrName>
                                        </p:attrNameLst>
                                      </p:cBhvr>
                                      <p:tavLst>
                                        <p:tav tm="0">
                                          <p:val>
                                            <p:strVal val="1+#ppt_w/2"/>
                                          </p:val>
                                        </p:tav>
                                        <p:tav tm="100000">
                                          <p:val>
                                            <p:strVal val="#ppt_x"/>
                                          </p:val>
                                        </p:tav>
                                      </p:tavLst>
                                    </p:anim>
                                    <p:anim calcmode="lin" valueType="num">
                                      <p:cBhvr additive="base">
                                        <p:cTn id="5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cond evt="onBegin" delay="0">
                          <p:tn val="53"/>
                        </p:cond>
                      </p:stCondLst>
                      <p:childTnLst>
                        <p:par>
                          <p:cTn id="55" fill="hold" nodeType="after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par>
                          <p:cTn id="59" fill="hold" nodeType="afterGroup">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1000" fill="hold"/>
                                        <p:tgtEl>
                                          <p:spTgt spid="24"/>
                                        </p:tgtEl>
                                        <p:attrNameLst>
                                          <p:attrName>ppt_x</p:attrName>
                                        </p:attrNameLst>
                                      </p:cBhvr>
                                      <p:tavLst>
                                        <p:tav tm="0">
                                          <p:val>
                                            <p:strVal val="1+#ppt_w/2"/>
                                          </p:val>
                                        </p:tav>
                                        <p:tav tm="100000">
                                          <p:val>
                                            <p:strVal val="#ppt_x"/>
                                          </p:val>
                                        </p:tav>
                                      </p:tavLst>
                                    </p:anim>
                                    <p:anim calcmode="lin" valueType="num">
                                      <p:cBhvr additive="base">
                                        <p:cTn id="6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cond evt="onBegin" delay="0">
                          <p:tn val="63"/>
                        </p:cond>
                      </p:stCondLst>
                      <p:childTnLst>
                        <p:par>
                          <p:cTn id="65" fill="hold" nodeType="after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nodeType="afterGroup">
                            <p:stCondLst>
                              <p:cond delay="500"/>
                            </p:stCondLst>
                            <p:childTnLst>
                              <p:par>
                                <p:cTn id="70" presetID="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1000" fill="hold"/>
                                        <p:tgtEl>
                                          <p:spTgt spid="25"/>
                                        </p:tgtEl>
                                        <p:attrNameLst>
                                          <p:attrName>ppt_x</p:attrName>
                                        </p:attrNameLst>
                                      </p:cBhvr>
                                      <p:tavLst>
                                        <p:tav tm="0">
                                          <p:val>
                                            <p:strVal val="1+#ppt_w/2"/>
                                          </p:val>
                                        </p:tav>
                                        <p:tav tm="100000">
                                          <p:val>
                                            <p:strVal val="#ppt_x"/>
                                          </p:val>
                                        </p:tav>
                                      </p:tavLst>
                                    </p:anim>
                                    <p:anim calcmode="lin" valueType="num">
                                      <p:cBhvr additive="base">
                                        <p:cTn id="73"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cond evt="onBegin" delay="0">
                          <p:tn val="73"/>
                        </p:cond>
                      </p:stCondLst>
                      <p:childTnLst>
                        <p:par>
                          <p:cTn id="75" fill="hold" nodeType="after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nodeType="afterGroup">
                            <p:stCondLst>
                              <p:cond delay="500"/>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1000" fill="hold"/>
                                        <p:tgtEl>
                                          <p:spTgt spid="26"/>
                                        </p:tgtEl>
                                        <p:attrNameLst>
                                          <p:attrName>ppt_x</p:attrName>
                                        </p:attrNameLst>
                                      </p:cBhvr>
                                      <p:tavLst>
                                        <p:tav tm="0">
                                          <p:val>
                                            <p:strVal val="1+#ppt_w/2"/>
                                          </p:val>
                                        </p:tav>
                                        <p:tav tm="100000">
                                          <p:val>
                                            <p:strVal val="#ppt_x"/>
                                          </p:val>
                                        </p:tav>
                                      </p:tavLst>
                                    </p:anim>
                                    <p:anim calcmode="lin" valueType="num">
                                      <p:cBhvr additive="base">
                                        <p:cTn id="83"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cond evt="onBegin" delay="0">
                          <p:tn val="83"/>
                        </p:cond>
                      </p:stCondLst>
                      <p:childTnLst>
                        <p:par>
                          <p:cTn id="85" fill="hold" nodeType="after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childTnLst>
                    </p:cTn>
                  </p:par>
                  <p:par>
                    <p:cTn id="89" fill="hold" nodeType="clickPar">
                      <p:stCondLst>
                        <p:cond delay="indefinite"/>
                      </p:stCondLst>
                      <p:childTnLst>
                        <p:par>
                          <p:cTn id="90" fill="hold" nodeType="after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par>
                          <p:cTn id="94" fill="hold" nodeType="afterGroup">
                            <p:stCondLst>
                              <p:cond delay="500"/>
                            </p:stCondLst>
                            <p:childTnLst>
                              <p:par>
                                <p:cTn id="95" presetID="2" presetClass="entr" presetSubtype="2"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1000" fill="hold"/>
                                        <p:tgtEl>
                                          <p:spTgt spid="28"/>
                                        </p:tgtEl>
                                        <p:attrNameLst>
                                          <p:attrName>ppt_x</p:attrName>
                                        </p:attrNameLst>
                                      </p:cBhvr>
                                      <p:tavLst>
                                        <p:tav tm="0">
                                          <p:val>
                                            <p:strVal val="1+#ppt_w/2"/>
                                          </p:val>
                                        </p:tav>
                                        <p:tav tm="100000">
                                          <p:val>
                                            <p:strVal val="#ppt_x"/>
                                          </p:val>
                                        </p:tav>
                                      </p:tavLst>
                                    </p:anim>
                                    <p:anim calcmode="lin" valueType="num">
                                      <p:cBhvr additive="base">
                                        <p:cTn id="9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cond evt="onBegin" delay="0">
                          <p:tn val="98"/>
                        </p:cond>
                      </p:stCondLst>
                      <p:childTnLst>
                        <p:par>
                          <p:cTn id="100" fill="hold" nodeType="after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par>
                          <p:cTn id="104" fill="hold" nodeType="afterGroup">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P spid="2" grpId="0"/>
      <p:bldP spid="7" grpId="0"/>
      <p:bldP spid="14" grpId="0"/>
      <p:bldP spid="17" grpId="0"/>
      <p:bldP spid="18" grpId="0"/>
      <p:bldP spid="19" grpId="0"/>
      <p:bldP spid="20" grpId="0"/>
      <p:bldP spid="21" grpId="0"/>
      <p:bldP spid="22" grpId="0"/>
      <p:bldP spid="23" grpId="0"/>
      <p:bldP spid="24" grpId="0"/>
      <p:bldP spid="25"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8</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687175" y="10746467"/>
            <a:ext cx="9099673" cy="296953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dirty="0">
                <a:solidFill>
                  <a:srgbClr val="FFFFFF"/>
                </a:solidFill>
                <a:effectLst/>
                <a:latin typeface="Arial"/>
                <a:ea typeface="Arial"/>
                <a:cs typeface="Arial"/>
              </a:rPr>
              <a:t>2.  Definición</a:t>
            </a:r>
            <a:endParaRPr dirty="0">
              <a:solidFill>
                <a:srgbClr val="FFFFFF"/>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A23A8190-4290-4DD1-BDF3-EEEE292BE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 y="4027304"/>
            <a:ext cx="5159802" cy="5159802"/>
          </a:xfrm>
          <a:prstGeom prst="rect">
            <a:avLst/>
          </a:prstGeom>
        </p:spPr>
      </p:pic>
      <p:sp>
        <p:nvSpPr>
          <p:cNvPr id="10" name="Prostokąt 9">
            <a:extLst>
              <a:ext uri="{FF2B5EF4-FFF2-40B4-BE49-F238E27FC236}">
                <a16:creationId xmlns:a16="http://schemas.microsoft.com/office/drawing/2014/main" id="{1A725F49-DB70-4702-8AD6-C261B329A7FD}"/>
              </a:ext>
            </a:extLst>
          </p:cNvPr>
          <p:cNvSpPr/>
          <p:nvPr/>
        </p:nvSpPr>
        <p:spPr>
          <a:xfrm>
            <a:off x="6175258" y="2758670"/>
            <a:ext cx="17646022" cy="830997"/>
          </a:xfrm>
          <a:prstGeom prst="rect">
            <a:avLst/>
          </a:prstGeom>
        </p:spPr>
        <p:txBody>
          <a:bodyPr wrap="square">
            <a:spAutoFit/>
          </a:bodyPr>
          <a:lstStyle/>
          <a:p>
            <a:pPr algn="l"/>
            <a:r>
              <a:rPr lang="es" sz="4800" b="1" i="0" strike="noStrike" cap="none" spc="0" baseline="0" dirty="0">
                <a:solidFill>
                  <a:srgbClr val="496F63"/>
                </a:solidFill>
                <a:effectLst/>
                <a:latin typeface="PT Sans"/>
                <a:ea typeface="PT Sans"/>
                <a:cs typeface="PT Sans"/>
              </a:rPr>
              <a:t>Objetivo - </a:t>
            </a:r>
            <a:r>
              <a:rPr lang="es" sz="4800" b="0" i="0" strike="noStrike" cap="none" spc="0" baseline="0" dirty="0">
                <a:solidFill>
                  <a:srgbClr val="496F63"/>
                </a:solidFill>
                <a:effectLst/>
                <a:latin typeface="PT Sans"/>
                <a:ea typeface="PT Sans"/>
                <a:cs typeface="PT Sans"/>
              </a:rPr>
              <a:t>un resumen del usuario potencial y su punto de vista</a:t>
            </a:r>
            <a:endParaRPr lang="pl-PL" sz="4800" b="1" dirty="0">
              <a:solidFill>
                <a:srgbClr val="496F63"/>
              </a:solidFill>
            </a:endParaRPr>
          </a:p>
        </p:txBody>
      </p:sp>
      <p:sp>
        <p:nvSpPr>
          <p:cNvPr id="11" name="Prostokąt 10">
            <a:extLst>
              <a:ext uri="{FF2B5EF4-FFF2-40B4-BE49-F238E27FC236}">
                <a16:creationId xmlns:a16="http://schemas.microsoft.com/office/drawing/2014/main" id="{3BB6C130-169F-4247-8309-55EF0B10D39E}"/>
              </a:ext>
            </a:extLst>
          </p:cNvPr>
          <p:cNvSpPr/>
          <p:nvPr/>
        </p:nvSpPr>
        <p:spPr>
          <a:xfrm>
            <a:off x="10211570" y="7036074"/>
            <a:ext cx="10431957" cy="3847207"/>
          </a:xfrm>
          <a:prstGeom prst="rect">
            <a:avLst/>
          </a:prstGeom>
        </p:spPr>
        <p:txBody>
          <a:bodyPr wrap="square">
            <a:spAutoFit/>
          </a:bodyPr>
          <a:lstStyle/>
          <a:p>
            <a:pPr algn="ctr"/>
            <a:r>
              <a:rPr lang="es" sz="3400" b="1" i="0" strike="noStrike" cap="none" spc="0" baseline="0" dirty="0">
                <a:solidFill>
                  <a:srgbClr val="496F63"/>
                </a:solidFill>
                <a:effectLst/>
                <a:latin typeface="PT Sans"/>
                <a:ea typeface="PT Sans"/>
                <a:cs typeface="PT Sans"/>
              </a:rPr>
              <a:t>Ejemplos de herramientas utilizadas en esta etapa:</a:t>
            </a:r>
          </a:p>
          <a:p>
            <a:pPr algn="ctr"/>
            <a:endParaRPr lang="en-US" sz="800" b="1" dirty="0">
              <a:solidFill>
                <a:srgbClr val="496F63"/>
              </a:solidFill>
              <a:cs typeface="Arial" panose="020B0604020202020204" pitchFamily="34" charset="0"/>
            </a:endParaRPr>
          </a:p>
          <a:p>
            <a:pPr algn="ctr"/>
            <a:endParaRPr lang="pl-PL" sz="800" b="1" dirty="0">
              <a:solidFill>
                <a:srgbClr val="496F63"/>
              </a:solidFill>
              <a:cs typeface="Arial" panose="020B0604020202020204" pitchFamily="34" charset="0"/>
            </a:endParaRP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Mapas de Empatía</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Storytelling</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Perfil de usuario</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Lean Canvas</a:t>
            </a:r>
            <a:endParaRPr lang="pl-PL" sz="3200" dirty="0">
              <a:solidFill>
                <a:srgbClr val="496F63"/>
              </a:solidFill>
              <a:cs typeface="Arial" panose="020B0604020202020204" pitchFamily="34" charset="0"/>
            </a:endParaRP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Apps: ejs. Trello, Asana, Evernote, OneNote</a:t>
            </a:r>
          </a:p>
        </p:txBody>
      </p:sp>
      <p:grpSp>
        <p:nvGrpSpPr>
          <p:cNvPr id="5" name="Group 4"/>
          <p:cNvGrpSpPr/>
          <p:nvPr/>
        </p:nvGrpSpPr>
        <p:grpSpPr>
          <a:xfrm>
            <a:off x="7874254" y="4258450"/>
            <a:ext cx="15162211" cy="2327423"/>
            <a:chOff x="9961418" y="4164951"/>
            <a:chExt cx="14589449" cy="2327423"/>
          </a:xfrm>
        </p:grpSpPr>
        <p:sp>
          <p:nvSpPr>
            <p:cNvPr id="12" name="Shape 72">
              <a:extLst>
                <a:ext uri="{FF2B5EF4-FFF2-40B4-BE49-F238E27FC236}">
                  <a16:creationId xmlns:a16="http://schemas.microsoft.com/office/drawing/2014/main" id="{673B6095-1BB7-4976-A78E-FAFCF6591F3C}"/>
                </a:ext>
              </a:extLst>
            </p:cNvPr>
            <p:cNvSpPr/>
            <p:nvPr/>
          </p:nvSpPr>
          <p:spPr>
            <a:xfrm>
              <a:off x="9961418" y="4164951"/>
              <a:ext cx="14422582" cy="232742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4A902670-A9C4-4B29-9DD9-4D95C43F6A4D}"/>
                </a:ext>
              </a:extLst>
            </p:cNvPr>
            <p:cNvSpPr/>
            <p:nvPr/>
          </p:nvSpPr>
          <p:spPr>
            <a:xfrm>
              <a:off x="10246951" y="4341056"/>
              <a:ext cx="14303916" cy="1754326"/>
            </a:xfrm>
            <a:prstGeom prst="rect">
              <a:avLst/>
            </a:prstGeom>
          </p:spPr>
          <p:txBody>
            <a:bodyPr wrap="none">
              <a:spAutoFit/>
            </a:bodyPr>
            <a:lstStyle/>
            <a:p>
              <a:pPr algn="ctr"/>
              <a:r>
                <a:rPr lang="es" sz="5400" b="1" i="0" strike="noStrike" cap="none" spc="0" baseline="0" dirty="0">
                  <a:solidFill>
                    <a:srgbClr val="496F63"/>
                  </a:solidFill>
                  <a:effectLst/>
                  <a:latin typeface="PT Sans"/>
                  <a:ea typeface="PT Sans"/>
                  <a:cs typeface="PT Sans"/>
                </a:rPr>
                <a:t>Necesitamos identificar los problemas </a:t>
              </a:r>
            </a:p>
            <a:p>
              <a:pPr algn="ctr"/>
              <a:r>
                <a:rPr lang="es" sz="5400" b="1" i="0" strike="noStrike" cap="none" spc="0" baseline="0" dirty="0">
                  <a:solidFill>
                    <a:srgbClr val="496F63"/>
                  </a:solidFill>
                  <a:effectLst/>
                  <a:latin typeface="PT Sans"/>
                  <a:ea typeface="PT Sans"/>
                  <a:cs typeface="PT Sans"/>
                </a:rPr>
                <a:t>y necesidades del grupo de clientes objeto</a:t>
              </a:r>
            </a:p>
          </p:txBody>
        </p:sp>
      </p:grpSp>
      <p:grpSp>
        <p:nvGrpSpPr>
          <p:cNvPr id="6" name="Group 5"/>
          <p:cNvGrpSpPr/>
          <p:nvPr/>
        </p:nvGrpSpPr>
        <p:grpSpPr>
          <a:xfrm>
            <a:off x="20818332" y="6866635"/>
            <a:ext cx="2957009" cy="3093023"/>
            <a:chOff x="20818332" y="6866635"/>
            <a:chExt cx="2957009" cy="3093023"/>
          </a:xfrm>
        </p:grpSpPr>
        <p:pic>
          <p:nvPicPr>
            <p:cNvPr id="13" name="Obraz 12">
              <a:extLst>
                <a:ext uri="{FF2B5EF4-FFF2-40B4-BE49-F238E27FC236}">
                  <a16:creationId xmlns:a16="http://schemas.microsoft.com/office/drawing/2014/main" id="{4309AA4B-944C-45C0-B889-E3DC17668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8332" y="6866635"/>
              <a:ext cx="2957009" cy="3093023"/>
            </a:xfrm>
            <a:prstGeom prst="rect">
              <a:avLst/>
            </a:prstGeom>
          </p:spPr>
        </p:pic>
        <p:pic>
          <p:nvPicPr>
            <p:cNvPr id="14" name="Obraz 13">
              <a:extLst>
                <a:ext uri="{FF2B5EF4-FFF2-40B4-BE49-F238E27FC236}">
                  <a16:creationId xmlns:a16="http://schemas.microsoft.com/office/drawing/2014/main" id="{A334AD57-5234-4D00-8272-139E2DDAF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87433" y="7993985"/>
              <a:ext cx="1580185" cy="1580185"/>
            </a:xfrm>
            <a:prstGeom prst="rect">
              <a:avLst/>
            </a:prstGeom>
          </p:spPr>
        </p:pic>
      </p:grpSp>
      <p:sp>
        <p:nvSpPr>
          <p:cNvPr id="4" name="Prostokąt 3">
            <a:extLst>
              <a:ext uri="{FF2B5EF4-FFF2-40B4-BE49-F238E27FC236}">
                <a16:creationId xmlns:a16="http://schemas.microsoft.com/office/drawing/2014/main" id="{A0673CDD-90E9-4204-A472-9D9196D8C1D8}"/>
              </a:ext>
            </a:extLst>
          </p:cNvPr>
          <p:cNvSpPr/>
          <p:nvPr/>
        </p:nvSpPr>
        <p:spPr>
          <a:xfrm>
            <a:off x="4852201" y="377350"/>
            <a:ext cx="15795811" cy="1920240"/>
          </a:xfrm>
          <a:prstGeom prst="rect">
            <a:avLst/>
          </a:prstGeom>
        </p:spPr>
        <p:txBody>
          <a:bodyPr wrap="square">
            <a:spAutoFit/>
          </a:bodyPr>
          <a:lstStyle/>
          <a:p>
            <a:r>
              <a:rPr lang="es" sz="6000" b="1" i="0" strike="noStrike" cap="none" spc="0" baseline="0" dirty="0">
                <a:solidFill>
                  <a:srgbClr val="496F63"/>
                </a:solidFill>
                <a:effectLst/>
                <a:latin typeface="PT Sans"/>
                <a:ea typeface="PT Sans"/>
                <a:cs typeface="PT Sans"/>
              </a:rPr>
              <a:t>Especificar los supuestos y problemas a los que tenemos que hacer frente</a:t>
            </a:r>
            <a:endParaRPr lang="pl-PL" sz="6000" b="1" dirty="0">
              <a:solidFill>
                <a:srgbClr val="496F63"/>
              </a:solidFill>
            </a:endParaRPr>
          </a:p>
        </p:txBody>
      </p:sp>
      <p:pic>
        <p:nvPicPr>
          <p:cNvPr id="15" name="Obraz 14">
            <a:extLst>
              <a:ext uri="{FF2B5EF4-FFF2-40B4-BE49-F238E27FC236}">
                <a16:creationId xmlns:a16="http://schemas.microsoft.com/office/drawing/2014/main" id="{A2EE1C09-6EA8-4D1C-9DEB-D177D9CD3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13959" y="10606612"/>
            <a:ext cx="3485697" cy="2408075"/>
          </a:xfrm>
          <a:prstGeom prst="rect">
            <a:avLst/>
          </a:prstGeom>
        </p:spPr>
      </p:pic>
      <p:pic>
        <p:nvPicPr>
          <p:cNvPr id="16" name="Obraz 15">
            <a:extLst>
              <a:ext uri="{FF2B5EF4-FFF2-40B4-BE49-F238E27FC236}">
                <a16:creationId xmlns:a16="http://schemas.microsoft.com/office/drawing/2014/main" id="{B507323D-411C-403D-B741-20D39B3403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26059" y="10860996"/>
            <a:ext cx="3137188" cy="1623633"/>
          </a:xfrm>
          <a:prstGeom prst="rect">
            <a:avLst/>
          </a:prstGeom>
        </p:spPr>
      </p:pic>
      <p:pic>
        <p:nvPicPr>
          <p:cNvPr id="17" name="Obraz 16">
            <a:extLst>
              <a:ext uri="{FF2B5EF4-FFF2-40B4-BE49-F238E27FC236}">
                <a16:creationId xmlns:a16="http://schemas.microsoft.com/office/drawing/2014/main" id="{1554664A-B636-4B8B-ABBC-29E17EA074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8179" y="11123757"/>
            <a:ext cx="4308512" cy="1324867"/>
          </a:xfrm>
          <a:prstGeom prst="rect">
            <a:avLst/>
          </a:prstGeom>
        </p:spPr>
      </p:pic>
      <p:pic>
        <p:nvPicPr>
          <p:cNvPr id="18" name="Obraz 17">
            <a:extLst>
              <a:ext uri="{FF2B5EF4-FFF2-40B4-BE49-F238E27FC236}">
                <a16:creationId xmlns:a16="http://schemas.microsoft.com/office/drawing/2014/main" id="{9D0AA731-E771-458C-9F5E-86FC7947CA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89647" y="10944101"/>
            <a:ext cx="1431633" cy="1431633"/>
          </a:xfrm>
          <a:prstGeom prst="rect">
            <a:avLst/>
          </a:prstGeom>
        </p:spPr>
      </p:pic>
      <p:sp>
        <p:nvSpPr>
          <p:cNvPr id="19" name="Rectangle 1">
            <a:extLst>
              <a:ext uri="{FF2B5EF4-FFF2-40B4-BE49-F238E27FC236}">
                <a16:creationId xmlns:a16="http://schemas.microsoft.com/office/drawing/2014/main" id="{5990631B-7AAB-4106-A004-89AA8766A95D}"/>
              </a:ext>
            </a:extLst>
          </p:cNvPr>
          <p:cNvSpPr/>
          <p:nvPr/>
        </p:nvSpPr>
        <p:spPr>
          <a:xfrm>
            <a:off x="9555777" y="12865832"/>
            <a:ext cx="15273268" cy="701040"/>
          </a:xfrm>
          <a:prstGeom prst="rect">
            <a:avLst/>
          </a:prstGeom>
        </p:spPr>
        <p:txBody>
          <a:bodyPr wrap="square">
            <a:spAutoFit/>
          </a:bodyPr>
          <a:lstStyle/>
          <a:p>
            <a:pPr algn="ctr" fontAlgn="base"/>
            <a:r>
              <a:rPr lang="es" sz="2000" b="1" i="0" strike="noStrike" cap="none" spc="0" baseline="0">
                <a:solidFill>
                  <a:srgbClr val="A6A7AC"/>
                </a:solidFill>
                <a:effectLst/>
                <a:latin typeface="Arial"/>
                <a:ea typeface="Arial"/>
                <a:cs typeface="Arial"/>
              </a:rPr>
              <a:t>Fuente: https://play.google.com/books/reader?id=2yyDDwAAQBAJ&amp;hl=pl&amp;pg=GBS.PT10</a:t>
            </a:r>
          </a:p>
          <a:p>
            <a:pPr algn="ctr" fontAlgn="base"/>
            <a:r>
              <a:rPr lang="es" sz="2000" b="1" i="0" strike="noStrike" cap="none" spc="0" baseline="0">
                <a:solidFill>
                  <a:srgbClr val="A6A7AC"/>
                </a:solidFill>
                <a:effectLst/>
                <a:latin typeface="Arial"/>
                <a:ea typeface="Arial"/>
                <a:cs typeface="Arial"/>
              </a:rPr>
              <a:t>https://contentsolutions.pl/5-krokow-do-tworzenia-lepszego-contentu-design-thinking/</a:t>
            </a:r>
            <a:endParaRPr lang="en-IE" sz="2000" b="1" kern="1200">
              <a:solidFill>
                <a:schemeClr val="tx1"/>
              </a:solidFill>
              <a:latin typeface="Arial" panose="020B0604020202020204" pitchFamily="34" charset="0"/>
              <a:cs typeface="Arial" panose="020B0604020202020204" pitchFamily="34" charset="0"/>
              <a:sym typeface="Quattrocento Sans"/>
            </a:endParaRPr>
          </a:p>
        </p:txBody>
      </p:sp>
    </p:spTree>
    <p:extLst>
      <p:ext uri="{BB962C8B-B14F-4D97-AF65-F5344CB8AC3E}">
        <p14:creationId xmlns:p14="http://schemas.microsoft.com/office/powerpoint/2010/main" val="32988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000"/>
                                        <p:tgtEl>
                                          <p:spTgt spid="10"/>
                                        </p:tgtEl>
                                      </p:cBhvr>
                                    </p:animEffec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500"/>
                                        <p:tgtEl>
                                          <p:spTgt spid="11">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up)">
                                      <p:cBhvr>
                                        <p:cTn id="32" dur="1000"/>
                                        <p:tgtEl>
                                          <p:spTgt spid="11">
                                            <p:txEl>
                                              <p:pRg st="3" end="3"/>
                                            </p:txEl>
                                          </p:spTgt>
                                        </p:tgtEl>
                                      </p:cBhvr>
                                    </p:animEffect>
                                  </p:childTnLst>
                                </p:cTn>
                              </p:par>
                            </p:childTnLst>
                          </p:cTn>
                        </p:par>
                        <p:par>
                          <p:cTn id="33" fill="hold" nodeType="afterGroup">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up)">
                                      <p:cBhvr>
                                        <p:cTn id="36" dur="1000"/>
                                        <p:tgtEl>
                                          <p:spTgt spid="11">
                                            <p:txEl>
                                              <p:pRg st="4" end="4"/>
                                            </p:txEl>
                                          </p:spTgt>
                                        </p:tgtEl>
                                      </p:cBhvr>
                                    </p:animEffect>
                                  </p:childTnLst>
                                </p:cTn>
                              </p:par>
                            </p:childTnLst>
                          </p:cTn>
                        </p:par>
                        <p:par>
                          <p:cTn id="37" fill="hold" nodeType="afterGroup">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up)">
                                      <p:cBhvr>
                                        <p:cTn id="40" dur="1000"/>
                                        <p:tgtEl>
                                          <p:spTgt spid="11">
                                            <p:txEl>
                                              <p:pRg st="5" end="5"/>
                                            </p:txEl>
                                          </p:spTgt>
                                        </p:tgtEl>
                                      </p:cBhvr>
                                    </p:animEffect>
                                  </p:childTnLst>
                                </p:cTn>
                              </p:par>
                            </p:childTnLst>
                          </p:cTn>
                        </p:par>
                        <p:par>
                          <p:cTn id="41" fill="hold" nodeType="afterGroup">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up)">
                                      <p:cBhvr>
                                        <p:cTn id="44" dur="1000"/>
                                        <p:tgtEl>
                                          <p:spTgt spid="11">
                                            <p:txEl>
                                              <p:pRg st="6" end="6"/>
                                            </p:txEl>
                                          </p:spTgt>
                                        </p:tgtEl>
                                      </p:cBhvr>
                                    </p:animEffect>
                                  </p:childTnLst>
                                </p:cTn>
                              </p:par>
                            </p:childTnLst>
                          </p:cTn>
                        </p:par>
                        <p:par>
                          <p:cTn id="45" fill="hold" nodeType="afterGroup">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Effect transition="in" filter="wipe(up)">
                                      <p:cBhvr>
                                        <p:cTn id="48" dur="1000"/>
                                        <p:tgtEl>
                                          <p:spTgt spid="11">
                                            <p:txEl>
                                              <p:pRg st="7" end="7"/>
                                            </p:txEl>
                                          </p:spTgt>
                                        </p:tgtEl>
                                      </p:cBhvr>
                                    </p:animEffect>
                                  </p:childTnLst>
                                </p:cTn>
                              </p:par>
                            </p:childTnLst>
                          </p:cTn>
                        </p:par>
                        <p:par>
                          <p:cTn id="49" fill="hold" nodeType="afterGroup">
                            <p:stCondLst>
                              <p:cond delay="55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nodeType="afterGroup">
                            <p:stCondLst>
                              <p:cond delay="600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nodeType="afterGroup">
                            <p:stCondLst>
                              <p:cond delay="6500"/>
                            </p:stCondLst>
                            <p:childTnLst>
                              <p:par>
                                <p:cTn id="58" presetID="10"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nodeType="afterGroup">
                            <p:stCondLst>
                              <p:cond delay="70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nodeType="afterGroup">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P spid="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fld id="{86CB4B4D-7CA3-9044-876B-883B54F8677D}" type="slidenum">
              <a:rPr/>
              <a:t>9</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0" y="-1727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1236925" y="10746467"/>
            <a:ext cx="9099673" cy="2969533"/>
          </a:xfrm>
          <a:prstGeom prst="rect">
            <a:avLst/>
          </a:prstGeom>
          <a:ln w="3175">
            <a:miter lim="400000"/>
          </a:ln>
          <a:extLst>
            <a:ext uri="{C572A759-6A51-4108-AA02-DFA0A04FC94B}">
              <ma14:wrappingTextBoxFlag xmlns=""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dirty="0">
                <a:solidFill>
                  <a:srgbClr val="FFFFFF"/>
                </a:solidFill>
                <a:effectLst/>
                <a:latin typeface="Arial"/>
                <a:ea typeface="Arial"/>
                <a:cs typeface="Arial"/>
              </a:rPr>
              <a:t>3.  Ideación</a:t>
            </a:r>
            <a:endParaRPr dirty="0">
              <a:solidFill>
                <a:srgbClr val="FFFFFF"/>
              </a:solidFill>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C0D3F8AF-E6C0-4A99-B3FE-DEE169D51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3" y="3807624"/>
            <a:ext cx="5632311" cy="5632311"/>
          </a:xfrm>
          <a:prstGeom prst="rect">
            <a:avLst/>
          </a:prstGeom>
        </p:spPr>
      </p:pic>
      <p:sp>
        <p:nvSpPr>
          <p:cNvPr id="10" name="Prostokąt 9">
            <a:extLst>
              <a:ext uri="{FF2B5EF4-FFF2-40B4-BE49-F238E27FC236}">
                <a16:creationId xmlns:a16="http://schemas.microsoft.com/office/drawing/2014/main" id="{671D2BB1-09C0-4DF8-A221-CAC265C07F3F}"/>
              </a:ext>
            </a:extLst>
          </p:cNvPr>
          <p:cNvSpPr/>
          <p:nvPr/>
        </p:nvSpPr>
        <p:spPr>
          <a:xfrm>
            <a:off x="4482354" y="293503"/>
            <a:ext cx="18664723" cy="1737360"/>
          </a:xfrm>
          <a:prstGeom prst="rect">
            <a:avLst/>
          </a:prstGeom>
        </p:spPr>
        <p:txBody>
          <a:bodyPr wrap="square">
            <a:spAutoFit/>
          </a:bodyPr>
          <a:lstStyle/>
          <a:p>
            <a:pPr algn="l"/>
            <a:r>
              <a:rPr lang="es" sz="5400" b="1" i="0" strike="noStrike" cap="none" spc="0" baseline="0">
                <a:solidFill>
                  <a:srgbClr val="496F63"/>
                </a:solidFill>
                <a:effectLst/>
                <a:latin typeface="PT Sans"/>
                <a:ea typeface="PT Sans"/>
                <a:cs typeface="PT Sans"/>
              </a:rPr>
              <a:t>Objetivo- </a:t>
            </a:r>
            <a:r>
              <a:rPr lang="es" sz="5400" b="0" i="0" strike="noStrike" cap="none" spc="0" baseline="0">
                <a:solidFill>
                  <a:srgbClr val="496F63"/>
                </a:solidFill>
                <a:effectLst/>
                <a:latin typeface="PT Sans"/>
                <a:ea typeface="PT Sans"/>
                <a:cs typeface="PT Sans"/>
              </a:rPr>
              <a:t>generar y recoger tantas ideas como sea posible para obtener la solución óptima</a:t>
            </a:r>
            <a:endParaRPr lang="pl-PL" sz="5400" b="1">
              <a:solidFill>
                <a:srgbClr val="496F63"/>
              </a:solidFill>
            </a:endParaRPr>
          </a:p>
        </p:txBody>
      </p:sp>
      <p:sp>
        <p:nvSpPr>
          <p:cNvPr id="11" name="Prostokąt 10">
            <a:extLst>
              <a:ext uri="{FF2B5EF4-FFF2-40B4-BE49-F238E27FC236}">
                <a16:creationId xmlns:a16="http://schemas.microsoft.com/office/drawing/2014/main" id="{77EDD587-B7BC-4E55-8231-314424C020BF}"/>
              </a:ext>
            </a:extLst>
          </p:cNvPr>
          <p:cNvSpPr/>
          <p:nvPr/>
        </p:nvSpPr>
        <p:spPr>
          <a:xfrm>
            <a:off x="14622602" y="7836632"/>
            <a:ext cx="8135797" cy="5029200"/>
          </a:xfrm>
          <a:prstGeom prst="rect">
            <a:avLst/>
          </a:prstGeom>
        </p:spPr>
        <p:txBody>
          <a:bodyPr wrap="square">
            <a:spAutoFit/>
          </a:bodyPr>
          <a:lstStyle/>
          <a:p>
            <a:pPr algn="l"/>
            <a:r>
              <a:rPr lang="es" sz="3400" b="1" i="0" strike="noStrike" cap="none" spc="0" baseline="0" dirty="0">
                <a:solidFill>
                  <a:srgbClr val="496F63"/>
                </a:solidFill>
                <a:effectLst/>
                <a:latin typeface="PT Sans"/>
                <a:ea typeface="PT Sans"/>
                <a:cs typeface="PT Sans"/>
              </a:rPr>
              <a:t>Ejemplos de herramientas utilizadas en esta etapa:</a:t>
            </a:r>
            <a:endParaRPr lang="pl-PL" sz="3400" b="1" dirty="0">
              <a:solidFill>
                <a:srgbClr val="496F63"/>
              </a:solidFill>
              <a:cs typeface="Arial" panose="020B0604020202020204" pitchFamily="34" charset="0"/>
            </a:endParaRP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lluvia de ideas,</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braindumping (o escritura de ideas), </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esbozar (sketching),</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brainwriting, </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brainwalking, </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método 6 sombreros de pensamiento,</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análisis DAFO,</a:t>
            </a:r>
          </a:p>
          <a:p>
            <a:pPr marL="457200" indent="-457200" algn="l">
              <a:buFont typeface="Arial" panose="020B0604020202020204" pitchFamily="34" charset="0"/>
              <a:buChar char="•"/>
            </a:pPr>
            <a:r>
              <a:rPr lang="es" sz="3200" b="0" i="0" strike="noStrike" cap="none" spc="0" baseline="0" dirty="0">
                <a:solidFill>
                  <a:srgbClr val="496F63"/>
                </a:solidFill>
                <a:effectLst/>
                <a:latin typeface="PT Sans"/>
                <a:ea typeface="PT Sans"/>
                <a:cs typeface="PT Sans"/>
              </a:rPr>
              <a:t>análisis PEST.</a:t>
            </a:r>
            <a:endParaRPr lang="pl-PL" sz="3200" dirty="0">
              <a:solidFill>
                <a:srgbClr val="496F63"/>
              </a:solidFill>
              <a:cs typeface="Arial" panose="020B0604020202020204" pitchFamily="34" charset="0"/>
            </a:endParaRPr>
          </a:p>
        </p:txBody>
      </p:sp>
      <p:grpSp>
        <p:nvGrpSpPr>
          <p:cNvPr id="4" name="Group 3"/>
          <p:cNvGrpSpPr/>
          <p:nvPr/>
        </p:nvGrpSpPr>
        <p:grpSpPr>
          <a:xfrm>
            <a:off x="6218933" y="2293326"/>
            <a:ext cx="17642542" cy="3343317"/>
            <a:chOff x="7733770" y="2293326"/>
            <a:chExt cx="15659458" cy="3343317"/>
          </a:xfrm>
          <a:solidFill>
            <a:srgbClr val="B3DBC9"/>
          </a:solidFill>
        </p:grpSpPr>
        <p:sp>
          <p:nvSpPr>
            <p:cNvPr id="12" name="Shape 72">
              <a:extLst>
                <a:ext uri="{FF2B5EF4-FFF2-40B4-BE49-F238E27FC236}">
                  <a16:creationId xmlns:a16="http://schemas.microsoft.com/office/drawing/2014/main" id="{87D0EFC6-C517-4BB9-9E35-0E1D5C0B5DCC}"/>
                </a:ext>
              </a:extLst>
            </p:cNvPr>
            <p:cNvSpPr/>
            <p:nvPr/>
          </p:nvSpPr>
          <p:spPr>
            <a:xfrm>
              <a:off x="7733770" y="2293326"/>
              <a:ext cx="15659458" cy="3343317"/>
            </a:xfrm>
            <a:prstGeom prst="rect">
              <a:avLst/>
            </a:prstGeom>
            <a:grp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2C74B267-07D3-4817-AA28-B8B21239F850}"/>
                </a:ext>
              </a:extLst>
            </p:cNvPr>
            <p:cNvSpPr/>
            <p:nvPr/>
          </p:nvSpPr>
          <p:spPr>
            <a:xfrm>
              <a:off x="7874055" y="2485294"/>
              <a:ext cx="15326474" cy="2895600"/>
            </a:xfrm>
            <a:prstGeom prst="rect">
              <a:avLst/>
            </a:prstGeom>
            <a:grpFill/>
          </p:spPr>
          <p:txBody>
            <a:bodyPr wrap="square">
              <a:spAutoFit/>
            </a:bodyPr>
            <a:lstStyle/>
            <a:p>
              <a:pPr algn="ctr"/>
              <a:r>
                <a:rPr lang="es" sz="4600" b="1" i="0" strike="noStrike" cap="none" spc="0" baseline="0" dirty="0">
                  <a:solidFill>
                    <a:srgbClr val="496F63"/>
                  </a:solidFill>
                  <a:effectLst/>
                  <a:latin typeface="PT Sans"/>
                  <a:ea typeface="PT Sans"/>
                  <a:cs typeface="PT Sans"/>
                </a:rPr>
                <a:t>Esta fase debe limitar las críticas</a:t>
              </a:r>
            </a:p>
            <a:p>
              <a:pPr algn="ctr"/>
              <a:r>
                <a:rPr lang="es" sz="4600" b="1" i="0" strike="noStrike" cap="none" spc="0" baseline="0" dirty="0">
                  <a:solidFill>
                    <a:srgbClr val="496F63"/>
                  </a:solidFill>
                  <a:effectLst/>
                  <a:latin typeface="PT Sans"/>
                  <a:ea typeface="PT Sans"/>
                  <a:cs typeface="PT Sans"/>
                </a:rPr>
                <a:t>La cantidad es lo que importa en esta fase, no la calidad</a:t>
              </a:r>
            </a:p>
            <a:p>
              <a:pPr algn="ctr"/>
              <a:r>
                <a:rPr lang="es" sz="4600" b="1" i="0" strike="noStrike" cap="none" spc="0" baseline="0" dirty="0">
                  <a:solidFill>
                    <a:srgbClr val="496F63"/>
                  </a:solidFill>
                  <a:effectLst/>
                  <a:latin typeface="PT Sans"/>
                  <a:ea typeface="PT Sans"/>
                  <a:cs typeface="PT Sans"/>
                </a:rPr>
                <a:t>¡No hay ideas tontas o incorrectas!</a:t>
              </a:r>
              <a:endParaRPr lang="pl-PL" sz="4600" b="1" dirty="0">
                <a:solidFill>
                  <a:srgbClr val="496F63"/>
                </a:solidFill>
              </a:endParaRPr>
            </a:p>
            <a:p>
              <a:pPr algn="ctr"/>
              <a:r>
                <a:rPr lang="es" sz="4600" b="1" i="0" strike="noStrike" cap="none" spc="0" baseline="0" dirty="0">
                  <a:solidFill>
                    <a:srgbClr val="496F63"/>
                  </a:solidFill>
                  <a:effectLst/>
                  <a:latin typeface="PT Sans"/>
                  <a:ea typeface="PT Sans"/>
                  <a:cs typeface="PT Sans"/>
                </a:rPr>
                <a:t>“</a:t>
              </a:r>
              <a:r>
                <a:rPr lang="es" sz="4600" b="1" i="1" strike="noStrike" cap="none" spc="0" baseline="0" dirty="0">
                  <a:solidFill>
                    <a:srgbClr val="496F63"/>
                  </a:solidFill>
                  <a:effectLst/>
                  <a:latin typeface="PT Sans"/>
                  <a:ea typeface="PT Sans"/>
                  <a:cs typeface="PT Sans"/>
                </a:rPr>
                <a:t>La única idea estúpida es la que nunca se dijo en alto”</a:t>
              </a:r>
              <a:endParaRPr lang="pl-PL" sz="4600" b="1" i="1" dirty="0">
                <a:solidFill>
                  <a:srgbClr val="496F63"/>
                </a:solidFill>
              </a:endParaRPr>
            </a:p>
          </p:txBody>
        </p:sp>
      </p:grpSp>
      <p:sp>
        <p:nvSpPr>
          <p:cNvPr id="3" name="Prostokąt 2">
            <a:extLst>
              <a:ext uri="{FF2B5EF4-FFF2-40B4-BE49-F238E27FC236}">
                <a16:creationId xmlns:a16="http://schemas.microsoft.com/office/drawing/2014/main" id="{E21E0E07-4CD3-4EFD-8C9E-13A5E13F4415}"/>
              </a:ext>
            </a:extLst>
          </p:cNvPr>
          <p:cNvSpPr/>
          <p:nvPr/>
        </p:nvSpPr>
        <p:spPr>
          <a:xfrm>
            <a:off x="7822832" y="5751537"/>
            <a:ext cx="15517586" cy="2431435"/>
          </a:xfrm>
          <a:prstGeom prst="rect">
            <a:avLst/>
          </a:prstGeom>
        </p:spPr>
        <p:txBody>
          <a:bodyPr wrap="square">
            <a:spAutoFit/>
          </a:bodyPr>
          <a:lstStyle/>
          <a:p>
            <a:r>
              <a:rPr lang="es" sz="3800" b="0" i="0" strike="noStrike" cap="none" spc="0" baseline="0" dirty="0">
                <a:solidFill>
                  <a:srgbClr val="496F63"/>
                </a:solidFill>
                <a:effectLst/>
                <a:latin typeface="PT Sans"/>
                <a:ea typeface="PT Sans"/>
                <a:cs typeface="PT Sans"/>
              </a:rPr>
              <a:t>Crear una sola idea no equivale</a:t>
            </a:r>
            <a:r>
              <a:rPr lang="es" sz="3800" b="0" i="0" strike="noStrike" cap="none" spc="0" dirty="0">
                <a:solidFill>
                  <a:srgbClr val="496F63"/>
                </a:solidFill>
                <a:effectLst/>
                <a:latin typeface="PT Sans"/>
                <a:ea typeface="PT Sans"/>
                <a:cs typeface="PT Sans"/>
              </a:rPr>
              <a:t> al</a:t>
            </a:r>
            <a:r>
              <a:rPr lang="es" sz="3800" b="0" i="0" strike="noStrike" cap="none" spc="0" baseline="0" dirty="0">
                <a:solidFill>
                  <a:srgbClr val="496F63"/>
                </a:solidFill>
                <a:effectLst/>
                <a:latin typeface="PT Sans"/>
                <a:ea typeface="PT Sans"/>
                <a:cs typeface="PT Sans"/>
              </a:rPr>
              <a:t> éxito.</a:t>
            </a:r>
            <a:endParaRPr lang="pl-PL" sz="3800" dirty="0">
              <a:solidFill>
                <a:srgbClr val="496F63"/>
              </a:solidFill>
            </a:endParaRPr>
          </a:p>
          <a:p>
            <a:r>
              <a:rPr lang="es" sz="3800" b="0" i="0" strike="noStrike" cap="none" spc="0" baseline="0" dirty="0">
                <a:solidFill>
                  <a:srgbClr val="496F63"/>
                </a:solidFill>
                <a:effectLst/>
                <a:latin typeface="PT Sans"/>
                <a:ea typeface="PT Sans"/>
                <a:cs typeface="PT Sans"/>
              </a:rPr>
              <a:t>Crear 50 ideas, analizarlas y elegir la mejor sí que lo es.</a:t>
            </a:r>
            <a:endParaRPr lang="pl-PL" sz="3800" dirty="0">
              <a:solidFill>
                <a:srgbClr val="496F63"/>
              </a:solidFill>
            </a:endParaRPr>
          </a:p>
          <a:p>
            <a:r>
              <a:rPr lang="es" sz="3800" b="0" i="0" strike="noStrike" cap="none" spc="0" baseline="0" dirty="0">
                <a:solidFill>
                  <a:srgbClr val="496F63"/>
                </a:solidFill>
                <a:effectLst/>
                <a:latin typeface="PT Sans"/>
                <a:ea typeface="PT Sans"/>
                <a:cs typeface="PT Sans"/>
              </a:rPr>
              <a:t>La clave es dar forma a conceptos reales y soluciones, no solo obtener</a:t>
            </a:r>
            <a:r>
              <a:rPr lang="es" sz="3800" b="0" i="0" strike="noStrike" cap="none" spc="0" dirty="0">
                <a:solidFill>
                  <a:srgbClr val="496F63"/>
                </a:solidFill>
                <a:effectLst/>
                <a:latin typeface="PT Sans"/>
                <a:ea typeface="PT Sans"/>
                <a:cs typeface="PT Sans"/>
              </a:rPr>
              <a:t> </a:t>
            </a:r>
            <a:r>
              <a:rPr lang="es" sz="3800" b="0" i="0" strike="noStrike" cap="none" spc="0" baseline="0" dirty="0">
                <a:solidFill>
                  <a:srgbClr val="496F63"/>
                </a:solidFill>
                <a:effectLst/>
                <a:latin typeface="PT Sans"/>
                <a:ea typeface="PT Sans"/>
                <a:cs typeface="PT Sans"/>
              </a:rPr>
              <a:t> definiciones abstractas.</a:t>
            </a:r>
          </a:p>
        </p:txBody>
      </p:sp>
      <p:sp>
        <p:nvSpPr>
          <p:cNvPr id="13" name="Rectangle 1">
            <a:extLst>
              <a:ext uri="{FF2B5EF4-FFF2-40B4-BE49-F238E27FC236}">
                <a16:creationId xmlns:a16="http://schemas.microsoft.com/office/drawing/2014/main" id="{9EF31CF5-AC40-4F6C-87B1-051D1E736D44}"/>
              </a:ext>
            </a:extLst>
          </p:cNvPr>
          <p:cNvSpPr/>
          <p:nvPr/>
        </p:nvSpPr>
        <p:spPr>
          <a:xfrm>
            <a:off x="9527320" y="12865832"/>
            <a:ext cx="15273268" cy="701040"/>
          </a:xfrm>
          <a:prstGeom prst="rect">
            <a:avLst/>
          </a:prstGeom>
        </p:spPr>
        <p:txBody>
          <a:bodyPr wrap="square">
            <a:spAutoFit/>
          </a:bodyPr>
          <a:lstStyle/>
          <a:p>
            <a:pPr algn="ctr" fontAlgn="base"/>
            <a:r>
              <a:rPr lang="es" sz="2000" b="1" i="0" strike="noStrike" cap="none" spc="0" baseline="0" dirty="0">
                <a:solidFill>
                  <a:srgbClr val="A6A7AC"/>
                </a:solidFill>
                <a:effectLst/>
                <a:latin typeface="Arial"/>
                <a:ea typeface="Arial"/>
                <a:cs typeface="Arial"/>
              </a:rPr>
              <a:t>Fuente: </a:t>
            </a:r>
            <a:r>
              <a:rPr lang="es" sz="2000" b="1" i="0" strike="noStrike" cap="none" spc="0" baseline="0" dirty="0">
                <a:solidFill>
                  <a:srgbClr val="A6A7AC"/>
                </a:solidFill>
                <a:effectLst/>
                <a:latin typeface="Arial"/>
                <a:ea typeface="Arial"/>
                <a:cs typeface="Arial"/>
                <a:hlinkClick r:id="rId4"/>
              </a:rPr>
              <a:t>https://play.google.com/books/reader?id=2yyDDwAAQBAJ&amp;hl=pl&amp;pg=GBS.PT10</a:t>
            </a:r>
            <a:endParaRPr lang="es" sz="2000" b="1" i="0" strike="noStrike" cap="none" spc="0" baseline="0" dirty="0">
              <a:solidFill>
                <a:srgbClr val="A6A7AC"/>
              </a:solidFill>
              <a:effectLst/>
              <a:latin typeface="Arial"/>
              <a:ea typeface="Arial"/>
              <a:cs typeface="Arial"/>
            </a:endParaRPr>
          </a:p>
          <a:p>
            <a:pPr algn="ctr" fontAlgn="base"/>
            <a:r>
              <a:rPr lang="es" sz="2000" b="1" i="0" strike="noStrike" cap="none" spc="0" baseline="0" dirty="0">
                <a:solidFill>
                  <a:srgbClr val="A6A7AC"/>
                </a:solidFill>
                <a:effectLst/>
                <a:latin typeface="Arial"/>
                <a:ea typeface="Arial"/>
                <a:cs typeface="Arial"/>
                <a:hlinkClick r:id="rId4"/>
              </a:rPr>
              <a:t>https://contentsolutions.pl/5-krokow-do-tworzenia-lepszego-contentu-design-thinking/</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pic>
        <p:nvPicPr>
          <p:cNvPr id="14" name="Obraz 13">
            <a:extLst>
              <a:ext uri="{FF2B5EF4-FFF2-40B4-BE49-F238E27FC236}">
                <a16:creationId xmlns:a16="http://schemas.microsoft.com/office/drawing/2014/main" id="{CB28541D-02FB-4984-866A-C65BF1B2F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0801" y="8609413"/>
            <a:ext cx="2908682" cy="2908682"/>
          </a:xfrm>
          <a:prstGeom prst="rect">
            <a:avLst/>
          </a:prstGeom>
        </p:spPr>
      </p:pic>
      <p:pic>
        <p:nvPicPr>
          <p:cNvPr id="15" name="Obraz 14">
            <a:extLst>
              <a:ext uri="{FF2B5EF4-FFF2-40B4-BE49-F238E27FC236}">
                <a16:creationId xmlns:a16="http://schemas.microsoft.com/office/drawing/2014/main" id="{E57AC0D7-DDE7-475D-A69A-64A8D444E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4236" y="8660108"/>
            <a:ext cx="3615905" cy="2649681"/>
          </a:xfrm>
          <a:prstGeom prst="rect">
            <a:avLst/>
          </a:prstGeom>
        </p:spPr>
      </p:pic>
    </p:spTree>
    <p:extLst>
      <p:ext uri="{BB962C8B-B14F-4D97-AF65-F5344CB8AC3E}">
        <p14:creationId xmlns:p14="http://schemas.microsoft.com/office/powerpoint/2010/main" val="50171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1000"/>
                                        <p:tgtEl>
                                          <p:spTgt spid="3">
                                            <p:txEl>
                                              <p:pRg st="0" end="0"/>
                                            </p:txEl>
                                          </p:spTgt>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up)">
                                      <p:cBhvr>
                                        <p:cTn id="25" dur="1000"/>
                                        <p:tgtEl>
                                          <p:spTgt spid="3">
                                            <p:txEl>
                                              <p:pRg st="1" end="1"/>
                                            </p:txEl>
                                          </p:spTgt>
                                        </p:tgtEl>
                                      </p:cBhvr>
                                    </p:animEffec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up)">
                                      <p:cBhvr>
                                        <p:cTn id="30" dur="1000"/>
                                        <p:tgtEl>
                                          <p:spTgt spid="3">
                                            <p:txEl>
                                              <p:pRg st="2" end="2"/>
                                            </p:txEl>
                                          </p:spTgt>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up)">
                                      <p:cBhvr>
                                        <p:cTn id="35" dur="1000"/>
                                        <p:tgtEl>
                                          <p:spTgt spid="11">
                                            <p:txEl>
                                              <p:pRg st="0" end="0"/>
                                            </p:txEl>
                                          </p:spTgt>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wipe(up)">
                                      <p:cBhvr>
                                        <p:cTn id="39" dur="1000"/>
                                        <p:tgtEl>
                                          <p:spTgt spid="11">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nodeType="afterGroup">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wipe(up)">
                                      <p:cBhvr>
                                        <p:cTn id="46" dur="1000"/>
                                        <p:tgtEl>
                                          <p:spTgt spid="11">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nodeType="afterGroup">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wipe(up)">
                                      <p:cBhvr>
                                        <p:cTn id="53" dur="1000"/>
                                        <p:tgtEl>
                                          <p:spTgt spid="11">
                                            <p:txEl>
                                              <p:pRg st="3" end="3"/>
                                            </p:txEl>
                                          </p:spTgt>
                                        </p:tgtEl>
                                      </p:cBhvr>
                                    </p:animEffect>
                                  </p:childTnLst>
                                </p:cTn>
                              </p:par>
                            </p:childTnLst>
                          </p:cTn>
                        </p:par>
                        <p:par>
                          <p:cTn id="54" fill="hold" nodeType="afterGroup">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wipe(up)">
                                      <p:cBhvr>
                                        <p:cTn id="57" dur="1000"/>
                                        <p:tgtEl>
                                          <p:spTgt spid="11">
                                            <p:txEl>
                                              <p:pRg st="4" end="4"/>
                                            </p:txEl>
                                          </p:spTgt>
                                        </p:tgtEl>
                                      </p:cBhvr>
                                    </p:animEffect>
                                  </p:childTnLst>
                                </p:cTn>
                              </p:par>
                            </p:childTnLst>
                          </p:cTn>
                        </p:par>
                        <p:par>
                          <p:cTn id="58" fill="hold" nodeType="afterGroup">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Effect transition="in" filter="wipe(up)">
                                      <p:cBhvr>
                                        <p:cTn id="61" dur="1000"/>
                                        <p:tgtEl>
                                          <p:spTgt spid="11">
                                            <p:txEl>
                                              <p:pRg st="5" end="5"/>
                                            </p:txEl>
                                          </p:spTgt>
                                        </p:tgtEl>
                                      </p:cBhvr>
                                    </p:animEffect>
                                  </p:childTnLst>
                                </p:cTn>
                              </p:par>
                            </p:childTnLst>
                          </p:cTn>
                        </p:par>
                        <p:par>
                          <p:cTn id="62" fill="hold" nodeType="afterGroup">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11">
                                            <p:txEl>
                                              <p:pRg st="6" end="6"/>
                                            </p:txEl>
                                          </p:spTgt>
                                        </p:tgtEl>
                                        <p:attrNameLst>
                                          <p:attrName>style.visibility</p:attrName>
                                        </p:attrNameLst>
                                      </p:cBhvr>
                                      <p:to>
                                        <p:strVal val="visible"/>
                                      </p:to>
                                    </p:set>
                                    <p:animEffect transition="in" filter="wipe(up)">
                                      <p:cBhvr>
                                        <p:cTn id="65" dur="1000"/>
                                        <p:tgtEl>
                                          <p:spTgt spid="11">
                                            <p:txEl>
                                              <p:pRg st="6" end="6"/>
                                            </p:txEl>
                                          </p:spTgt>
                                        </p:tgtEl>
                                      </p:cBhvr>
                                    </p:animEffect>
                                  </p:childTnLst>
                                </p:cTn>
                              </p:par>
                            </p:childTnLst>
                          </p:cTn>
                        </p:par>
                        <p:par>
                          <p:cTn id="66" fill="hold" nodeType="afterGroup">
                            <p:stCondLst>
                              <p:cond delay="7000"/>
                            </p:stCondLst>
                            <p:childTnLst>
                              <p:par>
                                <p:cTn id="67" presetID="22" presetClass="entr" presetSubtype="1" fill="hold" grpId="0" nodeType="afterEffect">
                                  <p:stCondLst>
                                    <p:cond delay="0"/>
                                  </p:stCondLst>
                                  <p:childTnLst>
                                    <p:set>
                                      <p:cBhvr>
                                        <p:cTn id="68" dur="1" fill="hold">
                                          <p:stCondLst>
                                            <p:cond delay="0"/>
                                          </p:stCondLst>
                                        </p:cTn>
                                        <p:tgtEl>
                                          <p:spTgt spid="11">
                                            <p:txEl>
                                              <p:pRg st="7" end="7"/>
                                            </p:txEl>
                                          </p:spTgt>
                                        </p:tgtEl>
                                        <p:attrNameLst>
                                          <p:attrName>style.visibility</p:attrName>
                                        </p:attrNameLst>
                                      </p:cBhvr>
                                      <p:to>
                                        <p:strVal val="visible"/>
                                      </p:to>
                                    </p:set>
                                    <p:animEffect transition="in" filter="wipe(up)">
                                      <p:cBhvr>
                                        <p:cTn id="69" dur="1000"/>
                                        <p:tgtEl>
                                          <p:spTgt spid="11">
                                            <p:txEl>
                                              <p:pRg st="7" end="7"/>
                                            </p:txEl>
                                          </p:spTgt>
                                        </p:tgtEl>
                                      </p:cBhvr>
                                    </p:animEffect>
                                  </p:childTnLst>
                                </p:cTn>
                              </p:par>
                            </p:childTnLst>
                          </p:cTn>
                        </p:par>
                        <p:par>
                          <p:cTn id="70" fill="hold" nodeType="afterGroup">
                            <p:stCondLst>
                              <p:cond delay="8000"/>
                            </p:stCondLst>
                            <p:childTnLst>
                              <p:par>
                                <p:cTn id="71" presetID="22" presetClass="entr" presetSubtype="1" fill="hold" grpId="0" nodeType="afterEffect">
                                  <p:stCondLst>
                                    <p:cond delay="0"/>
                                  </p:stCondLst>
                                  <p:childTnLst>
                                    <p:set>
                                      <p:cBhvr>
                                        <p:cTn id="72" dur="1" fill="hold">
                                          <p:stCondLst>
                                            <p:cond delay="0"/>
                                          </p:stCondLst>
                                        </p:cTn>
                                        <p:tgtEl>
                                          <p:spTgt spid="11">
                                            <p:txEl>
                                              <p:pRg st="8" end="8"/>
                                            </p:txEl>
                                          </p:spTgt>
                                        </p:tgtEl>
                                        <p:attrNameLst>
                                          <p:attrName>style.visibility</p:attrName>
                                        </p:attrNameLst>
                                      </p:cBhvr>
                                      <p:to>
                                        <p:strVal val="visible"/>
                                      </p:to>
                                    </p:set>
                                    <p:animEffect transition="in" filter="wipe(up)">
                                      <p:cBhvr>
                                        <p:cTn id="73" dur="1000"/>
                                        <p:tgtEl>
                                          <p:spTgt spid="11">
                                            <p:txEl>
                                              <p:pRg st="8" end="8"/>
                                            </p:txEl>
                                          </p:spTgt>
                                        </p:tgtEl>
                                      </p:cBhvr>
                                    </p:animEffect>
                                  </p:childTnLst>
                                </p:cTn>
                              </p:par>
                            </p:childTnLst>
                          </p:cTn>
                        </p:par>
                        <p:par>
                          <p:cTn id="74" fill="hold" nodeType="afterGroup">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P spid="3" grpId="0" uiExpand="1" build="p"/>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C336CA-9120-4C19-B3B3-2DCC3C6FA6F6}">
  <ds:schemaRefs>
    <ds:schemaRef ds:uri="http://schemas.microsoft.com/sharepoint/v3/contenttype/forms"/>
  </ds:schemaRefs>
</ds:datastoreItem>
</file>

<file path=customXml/itemProps2.xml><?xml version="1.0" encoding="utf-8"?>
<ds:datastoreItem xmlns:ds="http://schemas.openxmlformats.org/officeDocument/2006/customXml" ds:itemID="{0B9A5AE1-4A69-4FDD-A4A4-DC27C2BB1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514D36-45F8-4051-8A16-AFE695FD548A}">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ab4fe050-19d9-48c3-b326-e65a64e40524"/>
    <ds:schemaRef ds:uri="http://schemas.microsoft.com/office/2006/documentManagement/types"/>
    <ds:schemaRef ds:uri="6b3bd29d-add5-404f-a16a-9650d8295b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35864</TotalTime>
  <Words>3530</Words>
  <Application>Microsoft Office PowerPoint</Application>
  <PresentationFormat>Custom</PresentationFormat>
  <Paragraphs>306</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Helvetica Light</vt:lpstr>
      <vt:lpstr>Helvetica Neue</vt:lpstr>
      <vt:lpstr>Montserrat-Regular</vt:lpstr>
      <vt:lpstr>Montserrat-SemiBold</vt:lpstr>
      <vt:lpstr>PT Sans</vt:lpstr>
      <vt:lpstr>Roboto Regular</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429</cp:revision>
  <dcterms:modified xsi:type="dcterms:W3CDTF">2022-04-05T11:48:24Z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