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274" r:id="rId6"/>
    <p:sldId id="365" r:id="rId7"/>
    <p:sldId id="363" r:id="rId8"/>
    <p:sldId id="364" r:id="rId9"/>
    <p:sldId id="315" r:id="rId10"/>
    <p:sldId id="316" r:id="rId11"/>
    <p:sldId id="320" r:id="rId12"/>
    <p:sldId id="366" r:id="rId13"/>
    <p:sldId id="347" r:id="rId14"/>
    <p:sldId id="329" r:id="rId15"/>
    <p:sldId id="348" r:id="rId16"/>
    <p:sldId id="330" r:id="rId17"/>
    <p:sldId id="332" r:id="rId18"/>
    <p:sldId id="349" r:id="rId19"/>
    <p:sldId id="331" r:id="rId20"/>
    <p:sldId id="278" r:id="rId21"/>
    <p:sldId id="281" r:id="rId22"/>
    <p:sldId id="358" r:id="rId23"/>
    <p:sldId id="359" r:id="rId24"/>
    <p:sldId id="367" r:id="rId25"/>
    <p:sldId id="351" r:id="rId26"/>
    <p:sldId id="361" r:id="rId27"/>
    <p:sldId id="360" r:id="rId28"/>
    <p:sldId id="282" r:id="rId29"/>
    <p:sldId id="323" r:id="rId30"/>
    <p:sldId id="324" r:id="rId31"/>
    <p:sldId id="325" r:id="rId32"/>
    <p:sldId id="326" r:id="rId33"/>
    <p:sldId id="327" r:id="rId34"/>
    <p:sldId id="335" r:id="rId35"/>
    <p:sldId id="314" r:id="rId36"/>
    <p:sldId id="368" r:id="rId37"/>
  </p:sldIdLst>
  <p:sldSz cx="24384000" cy="13716000"/>
  <p:notesSz cx="6858000" cy="9144000"/>
  <p:custDataLst>
    <p:tags r:id="rId39"/>
  </p:custDataLst>
  <p:defaultTextStyle>
    <a:defPPr marL="0" marR="0" indent="0" algn="l" defTabSz="914400" rtl="0" fontAlgn="auto" latinLnBrk="1"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00000"/>
      </a:lnSpc>
      <a:spcBef>
        <a:spcPct val="0"/>
      </a:spcBef>
      <a:spcAft>
        <a:spcPct val="0"/>
      </a:spcAft>
      <a:buClrTx/>
      <a:buSzTx/>
      <a:buFontTx/>
      <a:buNone/>
      <a:defRPr kumimoji="0" sz="2300" b="0" i="0" u="none" strike="noStrike" cap="none" spc="0" normalizeH="0" baseline="0">
        <a:ln>
          <a:noFill/>
        </a:ln>
        <a:solidFill>
          <a:srgbClr val="A6A7AC"/>
        </a:solidFill>
        <a:effectLst/>
        <a:uFillTx/>
        <a:latin typeface="PT Sans"/>
        <a:ea typeface="PT Sans"/>
        <a:cs typeface="PT Sans"/>
        <a:sym typeface="PT Sans"/>
      </a:defRPr>
    </a:lvl1pPr>
    <a:lvl2pPr marL="0" marR="0" indent="228600" algn="just" defTabSz="825500" rtl="0" fontAlgn="auto" latinLnBrk="0" hangingPunct="0">
      <a:lnSpc>
        <a:spcPct val="100000"/>
      </a:lnSpc>
      <a:spcBef>
        <a:spcPct val="0"/>
      </a:spcBef>
      <a:spcAft>
        <a:spcPct val="0"/>
      </a:spcAft>
      <a:buClrTx/>
      <a:buSzTx/>
      <a:buFontTx/>
      <a:buNone/>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ct val="0"/>
      </a:spcBef>
      <a:spcAft>
        <a:spcPct val="0"/>
      </a:spcAft>
      <a:buClrTx/>
      <a:buSzTx/>
      <a:buFontTx/>
      <a:buNone/>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ct val="0"/>
      </a:spcBef>
      <a:spcAft>
        <a:spcPct val="0"/>
      </a:spcAft>
      <a:buClrTx/>
      <a:buSzTx/>
      <a:buFontTx/>
      <a:buNone/>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ct val="0"/>
      </a:spcBef>
      <a:spcAft>
        <a:spcPct val="0"/>
      </a:spcAft>
      <a:buClrTx/>
      <a:buSzTx/>
      <a:buFontTx/>
      <a:buNone/>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ct val="0"/>
      </a:spcBef>
      <a:spcAft>
        <a:spcPct val="0"/>
      </a:spcAft>
      <a:buClrTx/>
      <a:buSzTx/>
      <a:buFontTx/>
      <a:buNone/>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ct val="0"/>
      </a:spcBef>
      <a:spcAft>
        <a:spcPct val="0"/>
      </a:spcAft>
      <a:buClrTx/>
      <a:buSzTx/>
      <a:buFontTx/>
      <a:buNone/>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ct val="0"/>
      </a:spcBef>
      <a:spcAft>
        <a:spcPct val="0"/>
      </a:spcAft>
      <a:buClrTx/>
      <a:buSzTx/>
      <a:buFontTx/>
      <a:buNone/>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ct val="0"/>
      </a:spcBef>
      <a:spcAft>
        <a:spcPct val="0"/>
      </a:spcAft>
      <a:buClrTx/>
      <a:buSzTx/>
      <a:buFontTx/>
      <a:buNone/>
      <a:defRPr kumimoji="0" sz="2300" b="0" i="0" u="none" strike="noStrike" cap="none" spc="0" normalizeH="0" baseline="0">
        <a:ln>
          <a:noFill/>
        </a:ln>
        <a:solidFill>
          <a:srgbClr val="A6A7AC"/>
        </a:solidFill>
        <a:effectLst/>
        <a:uFillTx/>
        <a:latin typeface="PT Sans"/>
        <a:ea typeface="PT Sans"/>
        <a:cs typeface="PT Sans"/>
        <a:sym typeface="PT San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A LOPEZ" initials="CL" lastIdx="16" clrIdx="0">
    <p:extLst>
      <p:ext uri="{19B8F6BF-5375-455C-9EA6-DF929625EA0E}">
        <p15:presenceInfo xmlns:p15="http://schemas.microsoft.com/office/powerpoint/2012/main" userId="f30ab2b58942d9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A107856-5554-42FB-B03E-39F5DBC370BA}" styleName="Styl pośredni 4 — Ak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Styl jasny 3 — Ak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15" autoAdjust="0"/>
    <p:restoredTop sz="93350"/>
  </p:normalViewPr>
  <p:slideViewPr>
    <p:cSldViewPr snapToGrid="0" snapToObjects="1">
      <p:cViewPr varScale="1">
        <p:scale>
          <a:sx n="56" d="100"/>
          <a:sy n="56" d="100"/>
        </p:scale>
        <p:origin x="780" y="96"/>
      </p:cViewPr>
      <p:guideLst>
        <p:guide orient="horz" pos="4320"/>
        <p:guide pos="76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02T14:46:16.531" idx="8">
    <p:pos x="6786" y="72"/>
    <p:text>Pain points en marketing es puntos de dolor por lo visto (no tenía ni idea)</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16292-09EA-CA42-A336-FC5908FF788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pl-PL"/>
        </a:p>
      </dgm:t>
    </dgm:pt>
    <dgm:pt modelId="{C0D5F940-426A-194A-8B82-C3A5CF3B71C6}" type="parTrans" cxnId="{A08088C5-9AA3-4681-919C-2E15E4087F33}">
      <dgm:prSet/>
      <dgm:spPr/>
      <dgm:t>
        <a:bodyPr/>
        <a:lstStyle/>
        <a:p>
          <a:endParaRPr lang="pl-PL"/>
        </a:p>
      </dgm:t>
    </dgm:pt>
    <dgm:pt modelId="{05CB92E9-D05C-6C44-AD34-51ED9120F3AF}">
      <dgm:prSet phldrT="[Tekst]" custT="1"/>
      <dgm:spPr>
        <a:noFill/>
      </dgm:spPr>
      <dgm:t>
        <a:bodyPr/>
        <a:lstStyle/>
        <a:p>
          <a:r>
            <a:rPr lang="es" sz="4400" b="1" i="0" strike="noStrike" cap="none" spc="0" baseline="0">
              <a:solidFill>
                <a:srgbClr val="496F63"/>
              </a:solidFill>
              <a:effectLst/>
              <a:latin typeface="Arial"/>
              <a:ea typeface="Arial"/>
              <a:cs typeface="Arial"/>
            </a:rPr>
            <a:t>Necesitas entender:</a:t>
          </a:r>
          <a:endParaRPr lang="pl-PL" sz="4400" b="1"/>
        </a:p>
      </dgm:t>
    </dgm:pt>
    <dgm:pt modelId="{D3F01AE6-75CF-6F4D-B13D-81EBC36E15E2}" type="parTrans" cxnId="{FBC3BC5D-29DF-4595-9205-95D3EFF6C09E}">
      <dgm:prSet custT="1"/>
      <dgm:spPr>
        <a:noFill/>
        <a:ln>
          <a:solidFill>
            <a:srgbClr val="000000"/>
          </a:solidFill>
        </a:ln>
      </dgm:spPr>
      <dgm:t>
        <a:bodyPr/>
        <a:lstStyle/>
        <a:p>
          <a:endParaRPr lang="pl-PL" sz="2800"/>
        </a:p>
      </dgm:t>
    </dgm:pt>
    <dgm:pt modelId="{DDBB439B-D916-9847-B450-99F96308CABE}">
      <dgm:prSet custT="1"/>
      <dgm:spPr>
        <a:noFill/>
      </dgm:spPr>
      <dgm:t>
        <a:bodyPr/>
        <a:lstStyle/>
        <a:p>
          <a:pPr>
            <a:lnSpc>
              <a:spcPct val="100000"/>
            </a:lnSpc>
            <a:spcBef>
              <a:spcPct val="0"/>
            </a:spcBef>
            <a:spcAft>
              <a:spcPts val="1200"/>
            </a:spcAft>
          </a:pPr>
          <a:r>
            <a:rPr lang="es" sz="3200" b="0" i="0" strike="noStrike" cap="none" spc="0" baseline="0">
              <a:solidFill>
                <a:srgbClr val="000000"/>
              </a:solidFill>
              <a:effectLst/>
              <a:latin typeface="Arial"/>
              <a:ea typeface="Arial"/>
              <a:cs typeface="Arial"/>
            </a:rPr>
            <a:t>¿Qué son las tendencias de mercado?</a:t>
          </a:r>
        </a:p>
      </dgm:t>
    </dgm:pt>
    <dgm:pt modelId="{1E72BE1E-672A-1149-95FF-67131286EDB2}" type="sibTrans" cxnId="{FBC3BC5D-29DF-4595-9205-95D3EFF6C09E}">
      <dgm:prSet/>
      <dgm:spPr/>
      <dgm:t>
        <a:bodyPr/>
        <a:lstStyle/>
        <a:p>
          <a:endParaRPr lang="pl-PL"/>
        </a:p>
      </dgm:t>
    </dgm:pt>
    <dgm:pt modelId="{45F01D1C-7590-C84F-85CC-67882A5D05CF}" type="parTrans" cxnId="{E3248B42-6309-43E3-9D36-B6861B7CB91A}">
      <dgm:prSet custT="1"/>
      <dgm:spPr>
        <a:noFill/>
        <a:ln>
          <a:solidFill>
            <a:srgbClr val="000000"/>
          </a:solidFill>
        </a:ln>
      </dgm:spPr>
      <dgm:t>
        <a:bodyPr/>
        <a:lstStyle/>
        <a:p>
          <a:endParaRPr lang="pl-PL" sz="2800"/>
        </a:p>
      </dgm:t>
    </dgm:pt>
    <dgm:pt modelId="{0B04AD62-A890-5C4E-9466-FC097829A7D3}">
      <dgm:prSet custT="1"/>
      <dgm:spPr>
        <a:noFill/>
      </dgm:spPr>
      <dgm:t>
        <a:bodyPr/>
        <a:lstStyle/>
        <a:p>
          <a:pPr>
            <a:lnSpc>
              <a:spcPct val="100000"/>
            </a:lnSpc>
            <a:spcBef>
              <a:spcPct val="0"/>
            </a:spcBef>
            <a:spcAft>
              <a:spcPts val="1200"/>
            </a:spcAft>
          </a:pPr>
          <a:r>
            <a:rPr lang="es" sz="3200" b="0" i="0" strike="noStrike" cap="none" spc="0" baseline="0">
              <a:solidFill>
                <a:srgbClr val="000000"/>
              </a:solidFill>
              <a:effectLst/>
              <a:latin typeface="Arial"/>
              <a:ea typeface="Arial"/>
              <a:cs typeface="Arial"/>
            </a:rPr>
            <a:t>¿Qué quieren los clientes</a:t>
          </a:r>
          <a:r>
            <a:rPr lang="es" sz="3200" b="0" i="0" strike="noStrike" cap="none" spc="0" baseline="0">
              <a:solidFill>
                <a:srgbClr val="000000"/>
              </a:solidFill>
              <a:effectLst/>
              <a:latin typeface="Agency FB"/>
              <a:ea typeface="Agency FB"/>
              <a:cs typeface="Agency FB"/>
            </a:rPr>
            <a:t>?</a:t>
          </a:r>
        </a:p>
      </dgm:t>
    </dgm:pt>
    <dgm:pt modelId="{5DBC74C5-6216-0549-B31F-3E6D1C9F8329}" type="sibTrans" cxnId="{E3248B42-6309-43E3-9D36-B6861B7CB91A}">
      <dgm:prSet/>
      <dgm:spPr/>
      <dgm:t>
        <a:bodyPr/>
        <a:lstStyle/>
        <a:p>
          <a:endParaRPr lang="pl-PL"/>
        </a:p>
      </dgm:t>
    </dgm:pt>
    <dgm:pt modelId="{9741ECA7-B51F-7D4D-A526-FEC55D5D5B9E}" type="sibTrans" cxnId="{A08088C5-9AA3-4681-919C-2E15E4087F33}">
      <dgm:prSet/>
      <dgm:spPr/>
      <dgm:t>
        <a:bodyPr/>
        <a:lstStyle/>
        <a:p>
          <a:endParaRPr lang="pl-PL"/>
        </a:p>
      </dgm:t>
    </dgm:pt>
    <dgm:pt modelId="{55AE1568-DE12-A345-95BA-350E49EE4C7A}" type="pres">
      <dgm:prSet presAssocID="{01916292-09EA-CA42-A336-FC5908FF7882}" presName="hierChild1" presStyleCnt="0">
        <dgm:presLayoutVars>
          <dgm:orgChart val="1"/>
          <dgm:chPref val="1"/>
          <dgm:dir/>
          <dgm:animOne val="branch"/>
          <dgm:animLvl val="lvl"/>
          <dgm:resizeHandles/>
        </dgm:presLayoutVars>
      </dgm:prSet>
      <dgm:spPr/>
    </dgm:pt>
    <dgm:pt modelId="{41F14EBD-86A6-3B40-B3A1-529CBC52A6B7}" type="pres">
      <dgm:prSet presAssocID="{05CB92E9-D05C-6C44-AD34-51ED9120F3AF}" presName="hierRoot1" presStyleCnt="0">
        <dgm:presLayoutVars>
          <dgm:hierBranch val="init"/>
        </dgm:presLayoutVars>
      </dgm:prSet>
      <dgm:spPr/>
    </dgm:pt>
    <dgm:pt modelId="{0E4272DA-FDA9-014D-AF63-76443E6D0998}" type="pres">
      <dgm:prSet presAssocID="{05CB92E9-D05C-6C44-AD34-51ED9120F3AF}" presName="rootComposite1" presStyleCnt="0"/>
      <dgm:spPr/>
    </dgm:pt>
    <dgm:pt modelId="{899BFD02-6057-C840-BF65-4182140BF816}" type="pres">
      <dgm:prSet presAssocID="{05CB92E9-D05C-6C44-AD34-51ED9120F3AF}" presName="rootText1" presStyleLbl="node0" presStyleIdx="0" presStyleCnt="1" custScaleX="413585" custScaleY="264739" custLinFactNeighborX="1639" custLinFactNeighborY="-65272">
        <dgm:presLayoutVars>
          <dgm:chPref val="3"/>
        </dgm:presLayoutVars>
      </dgm:prSet>
      <dgm:spPr/>
    </dgm:pt>
    <dgm:pt modelId="{5BDB3788-3E47-A247-9090-0E34876A3521}" type="pres">
      <dgm:prSet presAssocID="{05CB92E9-D05C-6C44-AD34-51ED9120F3AF}" presName="rootConnector1" presStyleLbl="node1" presStyleIdx="0" presStyleCnt="0"/>
      <dgm:spPr/>
    </dgm:pt>
    <dgm:pt modelId="{0FE90FD2-A217-724C-9108-65552FA14EF0}" type="pres">
      <dgm:prSet presAssocID="{05CB92E9-D05C-6C44-AD34-51ED9120F3AF}" presName="hierChild2" presStyleCnt="0"/>
      <dgm:spPr/>
    </dgm:pt>
    <dgm:pt modelId="{68AF0DF7-E05D-9449-98AF-45530BA87CD7}" type="pres">
      <dgm:prSet presAssocID="{D3F01AE6-75CF-6F4D-B13D-81EBC36E15E2}" presName="Name37" presStyleLbl="parChTrans1D2" presStyleIdx="0" presStyleCnt="2"/>
      <dgm:spPr/>
    </dgm:pt>
    <dgm:pt modelId="{365AF388-1EDE-2946-B905-5B33549B6F85}" type="pres">
      <dgm:prSet presAssocID="{DDBB439B-D916-9847-B450-99F96308CABE}" presName="hierRoot2" presStyleCnt="0">
        <dgm:presLayoutVars>
          <dgm:hierBranch val="init"/>
        </dgm:presLayoutVars>
      </dgm:prSet>
      <dgm:spPr/>
    </dgm:pt>
    <dgm:pt modelId="{F0856765-E790-5B40-9BF9-8962527A4D17}" type="pres">
      <dgm:prSet presAssocID="{DDBB439B-D916-9847-B450-99F96308CABE}" presName="rootComposite" presStyleCnt="0"/>
      <dgm:spPr/>
    </dgm:pt>
    <dgm:pt modelId="{A1C3F06C-0295-9E46-B2A1-DA09961A464D}" type="pres">
      <dgm:prSet presAssocID="{DDBB439B-D916-9847-B450-99F96308CABE}" presName="rootText" presStyleLbl="node2" presStyleIdx="0" presStyleCnt="2" custScaleX="242566" custScaleY="346068">
        <dgm:presLayoutVars>
          <dgm:chPref val="3"/>
        </dgm:presLayoutVars>
      </dgm:prSet>
      <dgm:spPr/>
    </dgm:pt>
    <dgm:pt modelId="{E22202AB-F541-744D-AF0E-1620DABDC2B8}" type="pres">
      <dgm:prSet presAssocID="{DDBB439B-D916-9847-B450-99F96308CABE}" presName="rootConnector" presStyleLbl="node2" presStyleIdx="0" presStyleCnt="2"/>
      <dgm:spPr/>
    </dgm:pt>
    <dgm:pt modelId="{F36487DA-9158-3A40-9F69-E170FC780F27}" type="pres">
      <dgm:prSet presAssocID="{DDBB439B-D916-9847-B450-99F96308CABE}" presName="hierChild4" presStyleCnt="0"/>
      <dgm:spPr/>
    </dgm:pt>
    <dgm:pt modelId="{5731975B-FEB2-FA4B-9C9C-20287ED206B0}" type="pres">
      <dgm:prSet presAssocID="{DDBB439B-D916-9847-B450-99F96308CABE}" presName="hierChild5" presStyleCnt="0"/>
      <dgm:spPr/>
    </dgm:pt>
    <dgm:pt modelId="{09D6EF50-AA43-A44E-A072-99D86701AFAD}" type="pres">
      <dgm:prSet presAssocID="{45F01D1C-7590-C84F-85CC-67882A5D05CF}" presName="Name37" presStyleLbl="parChTrans1D2" presStyleIdx="1" presStyleCnt="2"/>
      <dgm:spPr/>
    </dgm:pt>
    <dgm:pt modelId="{FE953FB0-494A-E849-9669-2E3C1C7719F0}" type="pres">
      <dgm:prSet presAssocID="{0B04AD62-A890-5C4E-9466-FC097829A7D3}" presName="hierRoot2" presStyleCnt="0">
        <dgm:presLayoutVars>
          <dgm:hierBranch val="init"/>
        </dgm:presLayoutVars>
      </dgm:prSet>
      <dgm:spPr/>
    </dgm:pt>
    <dgm:pt modelId="{23E35F21-F121-954F-BB40-AB1DEEB81BF7}" type="pres">
      <dgm:prSet presAssocID="{0B04AD62-A890-5C4E-9466-FC097829A7D3}" presName="rootComposite" presStyleCnt="0"/>
      <dgm:spPr/>
    </dgm:pt>
    <dgm:pt modelId="{3C681853-2174-9542-8D1E-62F0FB2030EE}" type="pres">
      <dgm:prSet presAssocID="{0B04AD62-A890-5C4E-9466-FC097829A7D3}" presName="rootText" presStyleLbl="node2" presStyleIdx="1" presStyleCnt="2" custScaleX="233555" custScaleY="344567">
        <dgm:presLayoutVars>
          <dgm:chPref val="3"/>
        </dgm:presLayoutVars>
      </dgm:prSet>
      <dgm:spPr/>
    </dgm:pt>
    <dgm:pt modelId="{2A8923F3-1C0D-8842-9E53-157C9A71783C}" type="pres">
      <dgm:prSet presAssocID="{0B04AD62-A890-5C4E-9466-FC097829A7D3}" presName="rootConnector" presStyleLbl="node2" presStyleIdx="1" presStyleCnt="2"/>
      <dgm:spPr/>
    </dgm:pt>
    <dgm:pt modelId="{2FEB7CA9-55DC-1A4D-9915-1CE6CB3E99B2}" type="pres">
      <dgm:prSet presAssocID="{0B04AD62-A890-5C4E-9466-FC097829A7D3}" presName="hierChild4" presStyleCnt="0"/>
      <dgm:spPr/>
    </dgm:pt>
    <dgm:pt modelId="{E80E33E9-7E8A-CA4F-9635-28705FE5F033}" type="pres">
      <dgm:prSet presAssocID="{0B04AD62-A890-5C4E-9466-FC097829A7D3}" presName="hierChild5" presStyleCnt="0"/>
      <dgm:spPr/>
    </dgm:pt>
    <dgm:pt modelId="{292E0FA9-4764-174A-8C0E-048BC7398BAF}" type="pres">
      <dgm:prSet presAssocID="{05CB92E9-D05C-6C44-AD34-51ED9120F3AF}" presName="hierChild3" presStyleCnt="0"/>
      <dgm:spPr/>
    </dgm:pt>
  </dgm:ptLst>
  <dgm:cxnLst>
    <dgm:cxn modelId="{71EFB027-701F-4F15-993E-CD49B6D323F9}" type="presOf" srcId="{DDBB439B-D916-9847-B450-99F96308CABE}" destId="{E22202AB-F541-744D-AF0E-1620DABDC2B8}" srcOrd="1" destOrd="0" presId="urn:microsoft.com/office/officeart/2005/8/layout/orgChart1"/>
    <dgm:cxn modelId="{2B75955C-1171-4582-9FEA-1CA3F8564BCA}" type="presOf" srcId="{D3F01AE6-75CF-6F4D-B13D-81EBC36E15E2}" destId="{68AF0DF7-E05D-9449-98AF-45530BA87CD7}" srcOrd="0" destOrd="0" presId="urn:microsoft.com/office/officeart/2005/8/layout/orgChart1"/>
    <dgm:cxn modelId="{FBC3BC5D-29DF-4595-9205-95D3EFF6C09E}" srcId="{05CB92E9-D05C-6C44-AD34-51ED9120F3AF}" destId="{DDBB439B-D916-9847-B450-99F96308CABE}" srcOrd="0" destOrd="0" parTransId="{D3F01AE6-75CF-6F4D-B13D-81EBC36E15E2}" sibTransId="{1E72BE1E-672A-1149-95FF-67131286EDB2}"/>
    <dgm:cxn modelId="{E3248B42-6309-43E3-9D36-B6861B7CB91A}" srcId="{05CB92E9-D05C-6C44-AD34-51ED9120F3AF}" destId="{0B04AD62-A890-5C4E-9466-FC097829A7D3}" srcOrd="1" destOrd="0" parTransId="{45F01D1C-7590-C84F-85CC-67882A5D05CF}" sibTransId="{5DBC74C5-6216-0549-B31F-3E6D1C9F8329}"/>
    <dgm:cxn modelId="{0C86E96D-4246-4F5F-9A92-1B6186F0D924}" type="presOf" srcId="{DDBB439B-D916-9847-B450-99F96308CABE}" destId="{A1C3F06C-0295-9E46-B2A1-DA09961A464D}" srcOrd="0" destOrd="0" presId="urn:microsoft.com/office/officeart/2005/8/layout/orgChart1"/>
    <dgm:cxn modelId="{D1FBC66E-4A81-49B3-85A2-65CE31EB921F}" type="presOf" srcId="{01916292-09EA-CA42-A336-FC5908FF7882}" destId="{55AE1568-DE12-A345-95BA-350E49EE4C7A}" srcOrd="0" destOrd="0" presId="urn:microsoft.com/office/officeart/2005/8/layout/orgChart1"/>
    <dgm:cxn modelId="{A755D24F-35D7-494D-A1D3-5C4B616036A3}" type="presOf" srcId="{45F01D1C-7590-C84F-85CC-67882A5D05CF}" destId="{09D6EF50-AA43-A44E-A072-99D86701AFAD}" srcOrd="0" destOrd="0" presId="urn:microsoft.com/office/officeart/2005/8/layout/orgChart1"/>
    <dgm:cxn modelId="{AB273156-5E96-483C-BB62-84764C6E261D}" type="presOf" srcId="{05CB92E9-D05C-6C44-AD34-51ED9120F3AF}" destId="{5BDB3788-3E47-A247-9090-0E34876A3521}" srcOrd="1" destOrd="0" presId="urn:microsoft.com/office/officeart/2005/8/layout/orgChart1"/>
    <dgm:cxn modelId="{71149B57-F9D3-4438-B566-43D5527EB672}" type="presOf" srcId="{05CB92E9-D05C-6C44-AD34-51ED9120F3AF}" destId="{899BFD02-6057-C840-BF65-4182140BF816}" srcOrd="0" destOrd="0" presId="urn:microsoft.com/office/officeart/2005/8/layout/orgChart1"/>
    <dgm:cxn modelId="{7F81DDAA-79FF-47BA-BD3F-247289061F19}" type="presOf" srcId="{0B04AD62-A890-5C4E-9466-FC097829A7D3}" destId="{2A8923F3-1C0D-8842-9E53-157C9A71783C}" srcOrd="1" destOrd="0" presId="urn:microsoft.com/office/officeart/2005/8/layout/orgChart1"/>
    <dgm:cxn modelId="{261594B7-F37E-466D-B15E-D23400AAFA54}" type="presOf" srcId="{0B04AD62-A890-5C4E-9466-FC097829A7D3}" destId="{3C681853-2174-9542-8D1E-62F0FB2030EE}" srcOrd="0" destOrd="0" presId="urn:microsoft.com/office/officeart/2005/8/layout/orgChart1"/>
    <dgm:cxn modelId="{A08088C5-9AA3-4681-919C-2E15E4087F33}" srcId="{01916292-09EA-CA42-A336-FC5908FF7882}" destId="{05CB92E9-D05C-6C44-AD34-51ED9120F3AF}" srcOrd="0" destOrd="0" parTransId="{C0D5F940-426A-194A-8B82-C3A5CF3B71C6}" sibTransId="{9741ECA7-B51F-7D4D-A526-FEC55D5D5B9E}"/>
    <dgm:cxn modelId="{566CABD8-8F8D-4A2D-A45F-60A9E86AB08F}" type="presParOf" srcId="{55AE1568-DE12-A345-95BA-350E49EE4C7A}" destId="{41F14EBD-86A6-3B40-B3A1-529CBC52A6B7}" srcOrd="0" destOrd="0" presId="urn:microsoft.com/office/officeart/2005/8/layout/orgChart1"/>
    <dgm:cxn modelId="{556C3154-D6B8-4595-939C-8151A7C1DCEB}" type="presParOf" srcId="{41F14EBD-86A6-3B40-B3A1-529CBC52A6B7}" destId="{0E4272DA-FDA9-014D-AF63-76443E6D0998}" srcOrd="0" destOrd="0" presId="urn:microsoft.com/office/officeart/2005/8/layout/orgChart1"/>
    <dgm:cxn modelId="{301289ED-F431-4A79-8E82-FC2EB009FE16}" type="presParOf" srcId="{0E4272DA-FDA9-014D-AF63-76443E6D0998}" destId="{899BFD02-6057-C840-BF65-4182140BF816}" srcOrd="0" destOrd="0" presId="urn:microsoft.com/office/officeart/2005/8/layout/orgChart1"/>
    <dgm:cxn modelId="{85C5ED36-8B72-477D-9113-D9FDA7AC063D}" type="presParOf" srcId="{0E4272DA-FDA9-014D-AF63-76443E6D0998}" destId="{5BDB3788-3E47-A247-9090-0E34876A3521}" srcOrd="1" destOrd="0" presId="urn:microsoft.com/office/officeart/2005/8/layout/orgChart1"/>
    <dgm:cxn modelId="{F7A25C1C-5326-4510-A239-BF890AA9D569}" type="presParOf" srcId="{41F14EBD-86A6-3B40-B3A1-529CBC52A6B7}" destId="{0FE90FD2-A217-724C-9108-65552FA14EF0}" srcOrd="1" destOrd="0" presId="urn:microsoft.com/office/officeart/2005/8/layout/orgChart1"/>
    <dgm:cxn modelId="{AEB7B05C-F6D2-4C70-86D8-92637DD5DA32}" type="presParOf" srcId="{0FE90FD2-A217-724C-9108-65552FA14EF0}" destId="{68AF0DF7-E05D-9449-98AF-45530BA87CD7}" srcOrd="0" destOrd="0" presId="urn:microsoft.com/office/officeart/2005/8/layout/orgChart1"/>
    <dgm:cxn modelId="{671516EB-061B-4651-A313-190A9A67C496}" type="presParOf" srcId="{0FE90FD2-A217-724C-9108-65552FA14EF0}" destId="{365AF388-1EDE-2946-B905-5B33549B6F85}" srcOrd="1" destOrd="0" presId="urn:microsoft.com/office/officeart/2005/8/layout/orgChart1"/>
    <dgm:cxn modelId="{71316377-263C-4E08-BF92-FDBEA81C76A2}" type="presParOf" srcId="{365AF388-1EDE-2946-B905-5B33549B6F85}" destId="{F0856765-E790-5B40-9BF9-8962527A4D17}" srcOrd="0" destOrd="0" presId="urn:microsoft.com/office/officeart/2005/8/layout/orgChart1"/>
    <dgm:cxn modelId="{BB074A4D-7F60-4CD6-9C48-75F994CC1ECD}" type="presParOf" srcId="{F0856765-E790-5B40-9BF9-8962527A4D17}" destId="{A1C3F06C-0295-9E46-B2A1-DA09961A464D}" srcOrd="0" destOrd="0" presId="urn:microsoft.com/office/officeart/2005/8/layout/orgChart1"/>
    <dgm:cxn modelId="{3EBEEDAA-14FB-4D8A-AC8B-E6D5741D3A2A}" type="presParOf" srcId="{F0856765-E790-5B40-9BF9-8962527A4D17}" destId="{E22202AB-F541-744D-AF0E-1620DABDC2B8}" srcOrd="1" destOrd="0" presId="urn:microsoft.com/office/officeart/2005/8/layout/orgChart1"/>
    <dgm:cxn modelId="{C50B44AA-8121-45C9-B313-11F8AA466575}" type="presParOf" srcId="{365AF388-1EDE-2946-B905-5B33549B6F85}" destId="{F36487DA-9158-3A40-9F69-E170FC780F27}" srcOrd="1" destOrd="0" presId="urn:microsoft.com/office/officeart/2005/8/layout/orgChart1"/>
    <dgm:cxn modelId="{8C6CCC68-2791-4614-B9C1-58AC1A2F7230}" type="presParOf" srcId="{365AF388-1EDE-2946-B905-5B33549B6F85}" destId="{5731975B-FEB2-FA4B-9C9C-20287ED206B0}" srcOrd="2" destOrd="0" presId="urn:microsoft.com/office/officeart/2005/8/layout/orgChart1"/>
    <dgm:cxn modelId="{94290CDB-9308-4B36-B146-A19CB035B231}" type="presParOf" srcId="{0FE90FD2-A217-724C-9108-65552FA14EF0}" destId="{09D6EF50-AA43-A44E-A072-99D86701AFAD}" srcOrd="2" destOrd="0" presId="urn:microsoft.com/office/officeart/2005/8/layout/orgChart1"/>
    <dgm:cxn modelId="{3972E76B-4D14-4C68-B592-509CF8F1F2D4}" type="presParOf" srcId="{0FE90FD2-A217-724C-9108-65552FA14EF0}" destId="{FE953FB0-494A-E849-9669-2E3C1C7719F0}" srcOrd="3" destOrd="0" presId="urn:microsoft.com/office/officeart/2005/8/layout/orgChart1"/>
    <dgm:cxn modelId="{5437A187-A0A6-4C84-B524-4300E98D0CD7}" type="presParOf" srcId="{FE953FB0-494A-E849-9669-2E3C1C7719F0}" destId="{23E35F21-F121-954F-BB40-AB1DEEB81BF7}" srcOrd="0" destOrd="0" presId="urn:microsoft.com/office/officeart/2005/8/layout/orgChart1"/>
    <dgm:cxn modelId="{9309E90B-2163-4E0D-A8FD-DAE27BF07969}" type="presParOf" srcId="{23E35F21-F121-954F-BB40-AB1DEEB81BF7}" destId="{3C681853-2174-9542-8D1E-62F0FB2030EE}" srcOrd="0" destOrd="0" presId="urn:microsoft.com/office/officeart/2005/8/layout/orgChart1"/>
    <dgm:cxn modelId="{2D2DC17E-290B-4D22-8738-8FDF4740116D}" type="presParOf" srcId="{23E35F21-F121-954F-BB40-AB1DEEB81BF7}" destId="{2A8923F3-1C0D-8842-9E53-157C9A71783C}" srcOrd="1" destOrd="0" presId="urn:microsoft.com/office/officeart/2005/8/layout/orgChart1"/>
    <dgm:cxn modelId="{46B649AA-F932-4B38-8D09-C94FCA1E15BE}" type="presParOf" srcId="{FE953FB0-494A-E849-9669-2E3C1C7719F0}" destId="{2FEB7CA9-55DC-1A4D-9915-1CE6CB3E99B2}" srcOrd="1" destOrd="0" presId="urn:microsoft.com/office/officeart/2005/8/layout/orgChart1"/>
    <dgm:cxn modelId="{54B7F450-868D-40BE-B406-19886C98A69E}" type="presParOf" srcId="{FE953FB0-494A-E849-9669-2E3C1C7719F0}" destId="{E80E33E9-7E8A-CA4F-9635-28705FE5F033}" srcOrd="2" destOrd="0" presId="urn:microsoft.com/office/officeart/2005/8/layout/orgChart1"/>
    <dgm:cxn modelId="{66BD48A3-FA22-4FB2-8DD7-232551AD1B7E}" type="presParOf" srcId="{41F14EBD-86A6-3B40-B3A1-529CBC52A6B7}" destId="{292E0FA9-4764-174A-8C0E-048BC7398BAF}"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01916292-09EA-CA42-A336-FC5908FF788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pl-PL"/>
        </a:p>
      </dgm:t>
    </dgm:pt>
    <dgm:pt modelId="{C0D5F940-426A-194A-8B82-C3A5CF3B71C6}" type="parTrans" cxnId="{522432C0-43BC-4413-B448-EB6191753EE5}">
      <dgm:prSet/>
      <dgm:spPr/>
      <dgm:t>
        <a:bodyPr/>
        <a:lstStyle/>
        <a:p>
          <a:endParaRPr lang="pl-PL"/>
        </a:p>
      </dgm:t>
    </dgm:pt>
    <dgm:pt modelId="{05CB92E9-D05C-6C44-AD34-51ED9120F3AF}">
      <dgm:prSet phldrT="[Tekst]" custT="1"/>
      <dgm:spPr>
        <a:solidFill>
          <a:srgbClr val="C7E7E5"/>
        </a:solidFill>
        <a:ln>
          <a:solidFill>
            <a:schemeClr val="accent2">
              <a:lumMod val="75000"/>
            </a:schemeClr>
          </a:solidFill>
        </a:ln>
      </dgm:spPr>
      <dgm:t>
        <a:bodyPr/>
        <a:lstStyle/>
        <a:p>
          <a:r>
            <a:rPr lang="es" sz="4800" b="1" i="0" strike="noStrike" cap="none" spc="0" baseline="0">
              <a:solidFill>
                <a:srgbClr val="496F63"/>
              </a:solidFill>
              <a:effectLst/>
              <a:latin typeface="Arial"/>
              <a:ea typeface="Arial"/>
              <a:cs typeface="Arial"/>
            </a:rPr>
            <a:t>Fuentes de nuevas ideas:</a:t>
          </a:r>
          <a:endParaRPr lang="pl-PL" sz="4800" b="1"/>
        </a:p>
      </dgm:t>
    </dgm:pt>
    <dgm:pt modelId="{081EF8C0-4F1D-8149-918C-86674525245E}" type="parTrans" cxnId="{8D2DFE96-75F9-49BD-A534-8F9E0AACF198}">
      <dgm:prSet/>
      <dgm:spPr>
        <a:noFill/>
        <a:ln w="25400" cap="flat" cmpd="sng" algn="ctr">
          <a:solidFill>
            <a:schemeClr val="accent1">
              <a:shade val="60000"/>
              <a:hueOff val="0"/>
              <a:satOff val="0"/>
              <a:lumOff val="0"/>
              <a:alphaOff val="0"/>
            </a:schemeClr>
          </a:solidFill>
          <a:prstDash val="solid"/>
        </a:ln>
      </dgm:spPr>
      <dgm:t>
        <a:bodyPr/>
        <a:lstStyle/>
        <a:p>
          <a:endParaRPr lang="pl-PL"/>
        </a:p>
      </dgm:t>
    </dgm:pt>
    <dgm:pt modelId="{DAF1A834-E96B-BF43-89C6-196DCB4EF4F7}">
      <dgm:prSet custT="1">
        <dgm:style>
          <a:lnRef idx="2">
            <a:schemeClr val="accent2"/>
          </a:lnRef>
          <a:fillRef idx="1">
            <a:schemeClr val="lt1"/>
          </a:fillRef>
          <a:effectRef idx="0">
            <a:schemeClr val="accent2"/>
          </a:effectRef>
          <a:fontRef idx="minor">
            <a:schemeClr val="dk1"/>
          </a:fontRef>
        </dgm:style>
      </dgm:prSet>
      <dgm:spPr>
        <a:solidFill>
          <a:srgbClr val="84CAC5"/>
        </a:solidFill>
      </dgm:spPr>
      <dgm:t>
        <a:bodyPr/>
        <a:lstStyle/>
        <a:p>
          <a:r>
            <a:rPr lang="es" sz="6500" b="0" i="0" strike="noStrike" cap="none" spc="0" baseline="0">
              <a:solidFill>
                <a:srgbClr val="000000"/>
              </a:solidFill>
              <a:effectLst/>
              <a:latin typeface="Arial"/>
              <a:ea typeface="Arial"/>
              <a:cs typeface="Arial"/>
            </a:rPr>
            <a:t>Fuentes internas</a:t>
          </a:r>
          <a:endParaRPr lang="pl-PL">
            <a:solidFill>
              <a:srgbClr val="000000"/>
            </a:solidFill>
            <a:latin typeface="Arial" panose="020B0604020202020204" pitchFamily="34" charset="0"/>
            <a:cs typeface="Arial" panose="020B0604020202020204" pitchFamily="34" charset="0"/>
          </a:endParaRPr>
        </a:p>
      </dgm:t>
    </dgm:pt>
    <dgm:pt modelId="{7FF0241B-7242-4C42-8947-E283FDA4B773}" type="sibTrans" cxnId="{8D2DFE96-75F9-49BD-A534-8F9E0AACF198}">
      <dgm:prSet/>
      <dgm:spPr/>
      <dgm:t>
        <a:bodyPr/>
        <a:lstStyle/>
        <a:p>
          <a:endParaRPr lang="pl-PL"/>
        </a:p>
      </dgm:t>
    </dgm:pt>
    <dgm:pt modelId="{81A12BD1-CBB4-8240-916D-1E9663BAC0F7}" type="parTrans" cxnId="{819F9896-CAF7-476B-AADD-C83CA68CF070}">
      <dgm:prSet/>
      <dgm:spPr>
        <a:noFill/>
        <a:ln w="25400" cap="flat" cmpd="sng" algn="ctr">
          <a:solidFill>
            <a:schemeClr val="accent1">
              <a:shade val="60000"/>
              <a:hueOff val="0"/>
              <a:satOff val="0"/>
              <a:lumOff val="0"/>
              <a:alphaOff val="0"/>
            </a:schemeClr>
          </a:solidFill>
          <a:prstDash val="solid"/>
        </a:ln>
      </dgm:spPr>
      <dgm:t>
        <a:bodyPr/>
        <a:lstStyle/>
        <a:p>
          <a:endParaRPr lang="pl-PL"/>
        </a:p>
      </dgm:t>
    </dgm:pt>
    <dgm:pt modelId="{DD22D1CF-A20F-B34F-9E76-19FDFD7CA2C5}">
      <dgm:prSet custT="1">
        <dgm:style>
          <a:lnRef idx="2">
            <a:schemeClr val="accent2"/>
          </a:lnRef>
          <a:fillRef idx="1">
            <a:schemeClr val="lt1"/>
          </a:fillRef>
          <a:effectRef idx="0">
            <a:schemeClr val="accent2"/>
          </a:effectRef>
          <a:fontRef idx="minor">
            <a:schemeClr val="dk1"/>
          </a:fontRef>
        </dgm:style>
      </dgm:prSet>
      <dgm:spPr>
        <a:solidFill>
          <a:srgbClr val="84CAC5"/>
        </a:solidFill>
      </dgm:spPr>
      <dgm:t>
        <a:bodyPr/>
        <a:lstStyle/>
        <a:p>
          <a:r>
            <a:rPr lang="es" sz="6500" b="0" i="0" strike="noStrike" cap="none" spc="0" baseline="0">
              <a:solidFill>
                <a:srgbClr val="000000"/>
              </a:solidFill>
              <a:effectLst/>
              <a:latin typeface="Arial"/>
              <a:ea typeface="Arial"/>
              <a:cs typeface="Arial"/>
            </a:rPr>
            <a:t>Fuentes externas</a:t>
          </a:r>
          <a:endParaRPr lang="pl-PL">
            <a:solidFill>
              <a:srgbClr val="000000"/>
            </a:solidFill>
            <a:latin typeface="Arial" panose="020B0604020202020204" pitchFamily="34" charset="0"/>
            <a:cs typeface="Arial" panose="020B0604020202020204" pitchFamily="34" charset="0"/>
          </a:endParaRPr>
        </a:p>
      </dgm:t>
    </dgm:pt>
    <dgm:pt modelId="{0DB2C566-F197-324B-A11C-03E79AAED420}" type="sibTrans" cxnId="{819F9896-CAF7-476B-AADD-C83CA68CF070}">
      <dgm:prSet/>
      <dgm:spPr/>
      <dgm:t>
        <a:bodyPr/>
        <a:lstStyle/>
        <a:p>
          <a:endParaRPr lang="pl-PL"/>
        </a:p>
      </dgm:t>
    </dgm:pt>
    <dgm:pt modelId="{9741ECA7-B51F-7D4D-A526-FEC55D5D5B9E}" type="sibTrans" cxnId="{522432C0-43BC-4413-B448-EB6191753EE5}">
      <dgm:prSet/>
      <dgm:spPr/>
      <dgm:t>
        <a:bodyPr/>
        <a:lstStyle/>
        <a:p>
          <a:endParaRPr lang="pl-PL"/>
        </a:p>
      </dgm:t>
    </dgm:pt>
    <dgm:pt modelId="{55AE1568-DE12-A345-95BA-350E49EE4C7A}" type="pres">
      <dgm:prSet presAssocID="{01916292-09EA-CA42-A336-FC5908FF7882}" presName="hierChild1" presStyleCnt="0">
        <dgm:presLayoutVars>
          <dgm:orgChart val="1"/>
          <dgm:chPref val="1"/>
          <dgm:dir/>
          <dgm:animOne val="branch"/>
          <dgm:animLvl val="lvl"/>
          <dgm:resizeHandles/>
        </dgm:presLayoutVars>
      </dgm:prSet>
      <dgm:spPr/>
    </dgm:pt>
    <dgm:pt modelId="{41F14EBD-86A6-3B40-B3A1-529CBC52A6B7}" type="pres">
      <dgm:prSet presAssocID="{05CB92E9-D05C-6C44-AD34-51ED9120F3AF}" presName="hierRoot1" presStyleCnt="0">
        <dgm:presLayoutVars>
          <dgm:hierBranch val="init"/>
        </dgm:presLayoutVars>
      </dgm:prSet>
      <dgm:spPr/>
    </dgm:pt>
    <dgm:pt modelId="{0E4272DA-FDA9-014D-AF63-76443E6D0998}" type="pres">
      <dgm:prSet presAssocID="{05CB92E9-D05C-6C44-AD34-51ED9120F3AF}" presName="rootComposite1" presStyleCnt="0"/>
      <dgm:spPr/>
    </dgm:pt>
    <dgm:pt modelId="{899BFD02-6057-C840-BF65-4182140BF816}" type="pres">
      <dgm:prSet presAssocID="{05CB92E9-D05C-6C44-AD34-51ED9120F3AF}" presName="rootText1" presStyleLbl="node0" presStyleIdx="0" presStyleCnt="1" custScaleX="413585" custScaleY="53652" custLinFactNeighborX="-4478" custLinFactNeighborY="-71992">
        <dgm:presLayoutVars>
          <dgm:chPref val="3"/>
        </dgm:presLayoutVars>
      </dgm:prSet>
      <dgm:spPr/>
    </dgm:pt>
    <dgm:pt modelId="{5BDB3788-3E47-A247-9090-0E34876A3521}" type="pres">
      <dgm:prSet presAssocID="{05CB92E9-D05C-6C44-AD34-51ED9120F3AF}" presName="rootConnector1" presStyleLbl="node1" presStyleIdx="0" presStyleCnt="0"/>
      <dgm:spPr/>
    </dgm:pt>
    <dgm:pt modelId="{0FE90FD2-A217-724C-9108-65552FA14EF0}" type="pres">
      <dgm:prSet presAssocID="{05CB92E9-D05C-6C44-AD34-51ED9120F3AF}" presName="hierChild2" presStyleCnt="0"/>
      <dgm:spPr/>
    </dgm:pt>
    <dgm:pt modelId="{C494CFF4-CD5F-D44B-84F5-55F3A1972531}" type="pres">
      <dgm:prSet presAssocID="{081EF8C0-4F1D-8149-918C-86674525245E}" presName="Name37" presStyleLbl="parChTrans1D2" presStyleIdx="0" presStyleCnt="2"/>
      <dgm:spPr/>
    </dgm:pt>
    <dgm:pt modelId="{7986EE7F-3B34-B94D-A4CB-8697C5FD7A8F}" type="pres">
      <dgm:prSet presAssocID="{DAF1A834-E96B-BF43-89C6-196DCB4EF4F7}" presName="hierRoot2" presStyleCnt="0">
        <dgm:presLayoutVars>
          <dgm:hierBranch val="init"/>
        </dgm:presLayoutVars>
      </dgm:prSet>
      <dgm:spPr/>
    </dgm:pt>
    <dgm:pt modelId="{822B84B6-62AD-F046-80B3-A64C256EB813}" type="pres">
      <dgm:prSet presAssocID="{DAF1A834-E96B-BF43-89C6-196DCB4EF4F7}" presName="rootComposite" presStyleCnt="0"/>
      <dgm:spPr/>
    </dgm:pt>
    <dgm:pt modelId="{D764BD37-1498-A540-88A1-C42A587E3A6E}" type="pres">
      <dgm:prSet presAssocID="{DAF1A834-E96B-BF43-89C6-196DCB4EF4F7}" presName="rootText" presStyleLbl="node2" presStyleIdx="0" presStyleCnt="2">
        <dgm:presLayoutVars>
          <dgm:chPref val="3"/>
        </dgm:presLayoutVars>
      </dgm:prSet>
      <dgm:spPr/>
    </dgm:pt>
    <dgm:pt modelId="{8EEA085F-D4A6-EC4B-89AD-F8CC0C14CE3D}" type="pres">
      <dgm:prSet presAssocID="{DAF1A834-E96B-BF43-89C6-196DCB4EF4F7}" presName="rootConnector" presStyleLbl="node2" presStyleIdx="0" presStyleCnt="2"/>
      <dgm:spPr/>
    </dgm:pt>
    <dgm:pt modelId="{DB4029AB-5FBF-F244-AADC-DB2F2A117938}" type="pres">
      <dgm:prSet presAssocID="{DAF1A834-E96B-BF43-89C6-196DCB4EF4F7}" presName="hierChild4" presStyleCnt="0"/>
      <dgm:spPr/>
    </dgm:pt>
    <dgm:pt modelId="{6E7D5513-8770-3644-BDCE-C6DEA5B04C3C}" type="pres">
      <dgm:prSet presAssocID="{DAF1A834-E96B-BF43-89C6-196DCB4EF4F7}" presName="hierChild5" presStyleCnt="0"/>
      <dgm:spPr/>
    </dgm:pt>
    <dgm:pt modelId="{6596EAD8-C0E1-114A-B6C3-D1160F467436}" type="pres">
      <dgm:prSet presAssocID="{81A12BD1-CBB4-8240-916D-1E9663BAC0F7}" presName="Name37" presStyleLbl="parChTrans1D2" presStyleIdx="1" presStyleCnt="2"/>
      <dgm:spPr/>
    </dgm:pt>
    <dgm:pt modelId="{86D1253A-10B3-FE42-B3F6-B5CE6883542A}" type="pres">
      <dgm:prSet presAssocID="{DD22D1CF-A20F-B34F-9E76-19FDFD7CA2C5}" presName="hierRoot2" presStyleCnt="0">
        <dgm:presLayoutVars>
          <dgm:hierBranch val="init"/>
        </dgm:presLayoutVars>
      </dgm:prSet>
      <dgm:spPr/>
    </dgm:pt>
    <dgm:pt modelId="{6954A2E3-A977-8F49-8EF4-3B7D3887F625}" type="pres">
      <dgm:prSet presAssocID="{DD22D1CF-A20F-B34F-9E76-19FDFD7CA2C5}" presName="rootComposite" presStyleCnt="0"/>
      <dgm:spPr/>
    </dgm:pt>
    <dgm:pt modelId="{052982E0-8DA1-2649-86FE-21C72DD749FA}" type="pres">
      <dgm:prSet presAssocID="{DD22D1CF-A20F-B34F-9E76-19FDFD7CA2C5}" presName="rootText" presStyleLbl="node2" presStyleIdx="1" presStyleCnt="2">
        <dgm:presLayoutVars>
          <dgm:chPref val="3"/>
        </dgm:presLayoutVars>
      </dgm:prSet>
      <dgm:spPr/>
    </dgm:pt>
    <dgm:pt modelId="{AC34C6D6-9461-0E43-9CE9-5B9D1ADC8D1F}" type="pres">
      <dgm:prSet presAssocID="{DD22D1CF-A20F-B34F-9E76-19FDFD7CA2C5}" presName="rootConnector" presStyleLbl="node2" presStyleIdx="1" presStyleCnt="2"/>
      <dgm:spPr/>
    </dgm:pt>
    <dgm:pt modelId="{77AB0431-1A5A-E541-9326-4169A06A9305}" type="pres">
      <dgm:prSet presAssocID="{DD22D1CF-A20F-B34F-9E76-19FDFD7CA2C5}" presName="hierChild4" presStyleCnt="0"/>
      <dgm:spPr/>
    </dgm:pt>
    <dgm:pt modelId="{88B92685-4697-A44F-92F3-1D6902E9620B}" type="pres">
      <dgm:prSet presAssocID="{DD22D1CF-A20F-B34F-9E76-19FDFD7CA2C5}" presName="hierChild5" presStyleCnt="0"/>
      <dgm:spPr/>
    </dgm:pt>
    <dgm:pt modelId="{292E0FA9-4764-174A-8C0E-048BC7398BAF}" type="pres">
      <dgm:prSet presAssocID="{05CB92E9-D05C-6C44-AD34-51ED9120F3AF}" presName="hierChild3" presStyleCnt="0"/>
      <dgm:spPr/>
    </dgm:pt>
  </dgm:ptLst>
  <dgm:cxnLst>
    <dgm:cxn modelId="{DC9B5A03-EA53-44E9-8AA1-AC74A5B715F2}" type="presOf" srcId="{DD22D1CF-A20F-B34F-9E76-19FDFD7CA2C5}" destId="{AC34C6D6-9461-0E43-9CE9-5B9D1ADC8D1F}" srcOrd="1" destOrd="0" presId="urn:microsoft.com/office/officeart/2005/8/layout/orgChart1"/>
    <dgm:cxn modelId="{5E58641D-DDF3-4E71-A003-38FBA9942B1F}" type="presOf" srcId="{81A12BD1-CBB4-8240-916D-1E9663BAC0F7}" destId="{6596EAD8-C0E1-114A-B6C3-D1160F467436}" srcOrd="0" destOrd="0" presId="urn:microsoft.com/office/officeart/2005/8/layout/orgChart1"/>
    <dgm:cxn modelId="{11F7AC63-E80A-4F0A-965A-D16BFE7C4756}" type="presOf" srcId="{DD22D1CF-A20F-B34F-9E76-19FDFD7CA2C5}" destId="{052982E0-8DA1-2649-86FE-21C72DD749FA}" srcOrd="0" destOrd="0" presId="urn:microsoft.com/office/officeart/2005/8/layout/orgChart1"/>
    <dgm:cxn modelId="{6DA4C54E-4EDD-4C3E-B60C-5C7B6E1CCB2B}" type="presOf" srcId="{05CB92E9-D05C-6C44-AD34-51ED9120F3AF}" destId="{899BFD02-6057-C840-BF65-4182140BF816}" srcOrd="0" destOrd="0" presId="urn:microsoft.com/office/officeart/2005/8/layout/orgChart1"/>
    <dgm:cxn modelId="{44A38772-F396-4EA8-94F5-A5CE3188FCAF}" type="presOf" srcId="{DAF1A834-E96B-BF43-89C6-196DCB4EF4F7}" destId="{D764BD37-1498-A540-88A1-C42A587E3A6E}" srcOrd="0" destOrd="0" presId="urn:microsoft.com/office/officeart/2005/8/layout/orgChart1"/>
    <dgm:cxn modelId="{819F9896-CAF7-476B-AADD-C83CA68CF070}" srcId="{05CB92E9-D05C-6C44-AD34-51ED9120F3AF}" destId="{DD22D1CF-A20F-B34F-9E76-19FDFD7CA2C5}" srcOrd="1" destOrd="0" parTransId="{81A12BD1-CBB4-8240-916D-1E9663BAC0F7}" sibTransId="{0DB2C566-F197-324B-A11C-03E79AAED420}"/>
    <dgm:cxn modelId="{8D2DFE96-75F9-49BD-A534-8F9E0AACF198}" srcId="{05CB92E9-D05C-6C44-AD34-51ED9120F3AF}" destId="{DAF1A834-E96B-BF43-89C6-196DCB4EF4F7}" srcOrd="0" destOrd="0" parTransId="{081EF8C0-4F1D-8149-918C-86674525245E}" sibTransId="{7FF0241B-7242-4C42-8947-E283FDA4B773}"/>
    <dgm:cxn modelId="{C86FE0A0-2CF0-422A-99AC-2D36CB4CDEB3}" type="presOf" srcId="{DAF1A834-E96B-BF43-89C6-196DCB4EF4F7}" destId="{8EEA085F-D4A6-EC4B-89AD-F8CC0C14CE3D}" srcOrd="1" destOrd="0" presId="urn:microsoft.com/office/officeart/2005/8/layout/orgChart1"/>
    <dgm:cxn modelId="{AD26E0B0-5EA4-4AC2-A432-0463F51A5DA2}" type="presOf" srcId="{081EF8C0-4F1D-8149-918C-86674525245E}" destId="{C494CFF4-CD5F-D44B-84F5-55F3A1972531}" srcOrd="0" destOrd="0" presId="urn:microsoft.com/office/officeart/2005/8/layout/orgChart1"/>
    <dgm:cxn modelId="{522432C0-43BC-4413-B448-EB6191753EE5}" srcId="{01916292-09EA-CA42-A336-FC5908FF7882}" destId="{05CB92E9-D05C-6C44-AD34-51ED9120F3AF}" srcOrd="0" destOrd="0" parTransId="{C0D5F940-426A-194A-8B82-C3A5CF3B71C6}" sibTransId="{9741ECA7-B51F-7D4D-A526-FEC55D5D5B9E}"/>
    <dgm:cxn modelId="{859B98D9-DDD8-43DF-BFE5-CED3DF116CFC}" type="presOf" srcId="{05CB92E9-D05C-6C44-AD34-51ED9120F3AF}" destId="{5BDB3788-3E47-A247-9090-0E34876A3521}" srcOrd="1" destOrd="0" presId="urn:microsoft.com/office/officeart/2005/8/layout/orgChart1"/>
    <dgm:cxn modelId="{E4B538FA-DD04-4213-9EFC-FA86A6D8B7E5}" type="presOf" srcId="{01916292-09EA-CA42-A336-FC5908FF7882}" destId="{55AE1568-DE12-A345-95BA-350E49EE4C7A}" srcOrd="0" destOrd="0" presId="urn:microsoft.com/office/officeart/2005/8/layout/orgChart1"/>
    <dgm:cxn modelId="{99CBCECE-C039-4FD9-9935-0E79360342E5}" type="presParOf" srcId="{55AE1568-DE12-A345-95BA-350E49EE4C7A}" destId="{41F14EBD-86A6-3B40-B3A1-529CBC52A6B7}" srcOrd="0" destOrd="0" presId="urn:microsoft.com/office/officeart/2005/8/layout/orgChart1"/>
    <dgm:cxn modelId="{31F88521-2E69-4FBB-A134-0B29E1B6DFFA}" type="presParOf" srcId="{41F14EBD-86A6-3B40-B3A1-529CBC52A6B7}" destId="{0E4272DA-FDA9-014D-AF63-76443E6D0998}" srcOrd="0" destOrd="0" presId="urn:microsoft.com/office/officeart/2005/8/layout/orgChart1"/>
    <dgm:cxn modelId="{A76AF17C-DC51-438B-A245-4E21EEB16035}" type="presParOf" srcId="{0E4272DA-FDA9-014D-AF63-76443E6D0998}" destId="{899BFD02-6057-C840-BF65-4182140BF816}" srcOrd="0" destOrd="0" presId="urn:microsoft.com/office/officeart/2005/8/layout/orgChart1"/>
    <dgm:cxn modelId="{04BA5501-009C-4D38-B891-5B742BD4F397}" type="presParOf" srcId="{0E4272DA-FDA9-014D-AF63-76443E6D0998}" destId="{5BDB3788-3E47-A247-9090-0E34876A3521}" srcOrd="1" destOrd="0" presId="urn:microsoft.com/office/officeart/2005/8/layout/orgChart1"/>
    <dgm:cxn modelId="{D64DD3B7-FD30-4E06-966B-0AF6964A81F2}" type="presParOf" srcId="{41F14EBD-86A6-3B40-B3A1-529CBC52A6B7}" destId="{0FE90FD2-A217-724C-9108-65552FA14EF0}" srcOrd="1" destOrd="0" presId="urn:microsoft.com/office/officeart/2005/8/layout/orgChart1"/>
    <dgm:cxn modelId="{53906A90-6767-402C-ACAD-4F9E67375ECF}" type="presParOf" srcId="{0FE90FD2-A217-724C-9108-65552FA14EF0}" destId="{C494CFF4-CD5F-D44B-84F5-55F3A1972531}" srcOrd="0" destOrd="0" presId="urn:microsoft.com/office/officeart/2005/8/layout/orgChart1"/>
    <dgm:cxn modelId="{D30942ED-E768-4956-908A-8E8C544DA871}" type="presParOf" srcId="{0FE90FD2-A217-724C-9108-65552FA14EF0}" destId="{7986EE7F-3B34-B94D-A4CB-8697C5FD7A8F}" srcOrd="1" destOrd="0" presId="urn:microsoft.com/office/officeart/2005/8/layout/orgChart1"/>
    <dgm:cxn modelId="{54158C3F-22A6-4CAB-92EE-C121558CDA2C}" type="presParOf" srcId="{7986EE7F-3B34-B94D-A4CB-8697C5FD7A8F}" destId="{822B84B6-62AD-F046-80B3-A64C256EB813}" srcOrd="0" destOrd="0" presId="urn:microsoft.com/office/officeart/2005/8/layout/orgChart1"/>
    <dgm:cxn modelId="{B471E780-B5D0-4A53-9E1A-4711A8D60E47}" type="presParOf" srcId="{822B84B6-62AD-F046-80B3-A64C256EB813}" destId="{D764BD37-1498-A540-88A1-C42A587E3A6E}" srcOrd="0" destOrd="0" presId="urn:microsoft.com/office/officeart/2005/8/layout/orgChart1"/>
    <dgm:cxn modelId="{4C0EAF97-41CC-410A-A71D-7C736BFFCFA5}" type="presParOf" srcId="{822B84B6-62AD-F046-80B3-A64C256EB813}" destId="{8EEA085F-D4A6-EC4B-89AD-F8CC0C14CE3D}" srcOrd="1" destOrd="0" presId="urn:microsoft.com/office/officeart/2005/8/layout/orgChart1"/>
    <dgm:cxn modelId="{8D40C7D2-EBEA-48B2-81C3-B3DA3BBED84B}" type="presParOf" srcId="{7986EE7F-3B34-B94D-A4CB-8697C5FD7A8F}" destId="{DB4029AB-5FBF-F244-AADC-DB2F2A117938}" srcOrd="1" destOrd="0" presId="urn:microsoft.com/office/officeart/2005/8/layout/orgChart1"/>
    <dgm:cxn modelId="{EFA1789D-38A6-4467-8785-26E11180BA2F}" type="presParOf" srcId="{7986EE7F-3B34-B94D-A4CB-8697C5FD7A8F}" destId="{6E7D5513-8770-3644-BDCE-C6DEA5B04C3C}" srcOrd="2" destOrd="0" presId="urn:microsoft.com/office/officeart/2005/8/layout/orgChart1"/>
    <dgm:cxn modelId="{DFA67001-3013-4B0F-B826-F4426C59547D}" type="presParOf" srcId="{0FE90FD2-A217-724C-9108-65552FA14EF0}" destId="{6596EAD8-C0E1-114A-B6C3-D1160F467436}" srcOrd="2" destOrd="0" presId="urn:microsoft.com/office/officeart/2005/8/layout/orgChart1"/>
    <dgm:cxn modelId="{8FB8266F-3B82-42D6-895B-9942FE07B73B}" type="presParOf" srcId="{0FE90FD2-A217-724C-9108-65552FA14EF0}" destId="{86D1253A-10B3-FE42-B3F6-B5CE6883542A}" srcOrd="3" destOrd="0" presId="urn:microsoft.com/office/officeart/2005/8/layout/orgChart1"/>
    <dgm:cxn modelId="{10F758AE-46A2-4B07-8BBA-6A007A047FEB}" type="presParOf" srcId="{86D1253A-10B3-FE42-B3F6-B5CE6883542A}" destId="{6954A2E3-A977-8F49-8EF4-3B7D3887F625}" srcOrd="0" destOrd="0" presId="urn:microsoft.com/office/officeart/2005/8/layout/orgChart1"/>
    <dgm:cxn modelId="{10733D84-1A37-424B-9A1E-4A2B3A0B7E5D}" type="presParOf" srcId="{6954A2E3-A977-8F49-8EF4-3B7D3887F625}" destId="{052982E0-8DA1-2649-86FE-21C72DD749FA}" srcOrd="0" destOrd="0" presId="urn:microsoft.com/office/officeart/2005/8/layout/orgChart1"/>
    <dgm:cxn modelId="{96806AF7-1598-45E5-AC69-5D53025C9D0C}" type="presParOf" srcId="{6954A2E3-A977-8F49-8EF4-3B7D3887F625}" destId="{AC34C6D6-9461-0E43-9CE9-5B9D1ADC8D1F}" srcOrd="1" destOrd="0" presId="urn:microsoft.com/office/officeart/2005/8/layout/orgChart1"/>
    <dgm:cxn modelId="{84D39EAC-5ED3-4DB5-AB94-E0683FB36DD5}" type="presParOf" srcId="{86D1253A-10B3-FE42-B3F6-B5CE6883542A}" destId="{77AB0431-1A5A-E541-9326-4169A06A9305}" srcOrd="1" destOrd="0" presId="urn:microsoft.com/office/officeart/2005/8/layout/orgChart1"/>
    <dgm:cxn modelId="{B1B27CCA-502F-41D1-A0A3-B9FF1641F708}" type="presParOf" srcId="{86D1253A-10B3-FE42-B3F6-B5CE6883542A}" destId="{88B92685-4697-A44F-92F3-1D6902E9620B}" srcOrd="2" destOrd="0" presId="urn:microsoft.com/office/officeart/2005/8/layout/orgChart1"/>
    <dgm:cxn modelId="{E9C2A33A-5893-4971-88EE-6065DA035D43}" type="presParOf" srcId="{41F14EBD-86A6-3B40-B3A1-529CBC52A6B7}" destId="{292E0FA9-4764-174A-8C0E-048BC7398BA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01916292-09EA-CA42-A336-FC5908FF788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pl-PL"/>
        </a:p>
      </dgm:t>
    </dgm:pt>
    <dgm:pt modelId="{C0D5F940-426A-194A-8B82-C3A5CF3B71C6}" type="parTrans" cxnId="{AB49A793-5507-4D24-B42A-8939B925B28D}">
      <dgm:prSet/>
      <dgm:spPr/>
      <dgm:t>
        <a:bodyPr/>
        <a:lstStyle/>
        <a:p>
          <a:endParaRPr lang="pl-PL"/>
        </a:p>
      </dgm:t>
    </dgm:pt>
    <dgm:pt modelId="{05CB92E9-D05C-6C44-AD34-51ED9120F3AF}">
      <dgm:prSet phldrT="[Tekst]" custT="1"/>
      <dgm:spPr>
        <a:noFill/>
      </dgm:spPr>
      <dgm:t>
        <a:bodyPr/>
        <a:lstStyle/>
        <a:p>
          <a:r>
            <a:rPr lang="es" sz="3600" b="0" i="0" strike="noStrike" cap="none" spc="0" baseline="0" dirty="0">
              <a:solidFill>
                <a:srgbClr val="496F63"/>
              </a:solidFill>
              <a:effectLst/>
              <a:latin typeface="Arial"/>
              <a:ea typeface="Arial"/>
              <a:cs typeface="Arial"/>
            </a:rPr>
            <a:t>Se necesita dar respuestas a estas </a:t>
          </a:r>
          <a:r>
            <a:rPr lang="es" sz="4800" b="1" i="0" strike="noStrike" cap="none" spc="0" baseline="0" dirty="0">
              <a:solidFill>
                <a:srgbClr val="496F63"/>
              </a:solidFill>
              <a:effectLst/>
              <a:latin typeface="Agency FB"/>
              <a:ea typeface="Agency FB"/>
              <a:cs typeface="Agency FB"/>
            </a:rPr>
            <a:t>dos preguntas muy importantes</a:t>
          </a:r>
          <a:r>
            <a:rPr lang="es" sz="4800" b="0" i="0" strike="noStrike" cap="none" spc="0" baseline="0" dirty="0">
              <a:solidFill>
                <a:srgbClr val="496F63"/>
              </a:solidFill>
              <a:effectLst/>
              <a:latin typeface="Agency FB"/>
              <a:ea typeface="Agency FB"/>
              <a:cs typeface="Agency FB"/>
            </a:rPr>
            <a:t>:</a:t>
          </a:r>
          <a:endParaRPr lang="pl-PL" sz="4800" b="1" dirty="0">
            <a:latin typeface="Agency FB" panose="020B0503020202020204" pitchFamily="34" charset="0"/>
          </a:endParaRPr>
        </a:p>
      </dgm:t>
    </dgm:pt>
    <dgm:pt modelId="{081EF8C0-4F1D-8149-918C-86674525245E}" type="parTrans" cxnId="{B94C4359-6DEA-4360-88A5-E57330FB3B69}">
      <dgm:prSet/>
      <dgm:spPr>
        <a:noFill/>
        <a:ln>
          <a:solidFill>
            <a:srgbClr val="496F63"/>
          </a:solidFill>
        </a:ln>
      </dgm:spPr>
      <dgm:t>
        <a:bodyPr/>
        <a:lstStyle/>
        <a:p>
          <a:endParaRPr lang="pl-PL"/>
        </a:p>
      </dgm:t>
    </dgm:pt>
    <dgm:pt modelId="{DAF1A834-E96B-BF43-89C6-196DCB4EF4F7}">
      <dgm:prSet custT="1"/>
      <dgm:spPr>
        <a:noFill/>
      </dgm:spPr>
      <dgm:t>
        <a:bodyPr/>
        <a:lstStyle/>
        <a:p>
          <a:r>
            <a:rPr lang="es" sz="4800" b="1" i="0" strike="noStrike" cap="none" spc="0" baseline="0">
              <a:solidFill>
                <a:srgbClr val="496F63"/>
              </a:solidFill>
              <a:effectLst/>
              <a:latin typeface="Agency FB"/>
              <a:ea typeface="Agency FB"/>
              <a:cs typeface="Agency FB"/>
            </a:rPr>
            <a:t>¿Cuál es el propósito real de tu nuevo producto o servicio? </a:t>
          </a:r>
          <a:endParaRPr lang="pl-PL" sz="4800" b="1">
            <a:solidFill>
              <a:srgbClr val="000000"/>
            </a:solidFill>
            <a:latin typeface="Agency FB" panose="020B0503020202020204" pitchFamily="34" charset="0"/>
            <a:cs typeface="Apple Chancery" panose="03020702040506060504" pitchFamily="66" charset="-79"/>
          </a:endParaRPr>
        </a:p>
      </dgm:t>
    </dgm:pt>
    <dgm:pt modelId="{15AC43D7-CE78-FB41-A9AE-75DE475C58B2}" type="parTrans" cxnId="{37EDC35E-3B06-477F-9326-2626AA6E0098}">
      <dgm:prSet/>
      <dgm:spPr>
        <a:noFill/>
        <a:ln>
          <a:solidFill>
            <a:srgbClr val="496F63"/>
          </a:solidFill>
        </a:ln>
      </dgm:spPr>
      <dgm:t>
        <a:bodyPr/>
        <a:lstStyle/>
        <a:p>
          <a:endParaRPr lang="pl-PL"/>
        </a:p>
      </dgm:t>
    </dgm:pt>
    <dgm:pt modelId="{BE2DD2EC-A689-9340-8DAE-ADA69A9EE349}">
      <dgm:prSet custT="1"/>
      <dgm:spPr>
        <a:noFill/>
      </dgm:spPr>
      <dgm:t>
        <a:bodyPr/>
        <a:lstStyle/>
        <a:p>
          <a:r>
            <a:rPr lang="es" sz="4800" b="1" i="0" strike="noStrike" cap="none" spc="0" baseline="0">
              <a:solidFill>
                <a:srgbClr val="496F63"/>
              </a:solidFill>
              <a:effectLst/>
              <a:latin typeface="Agency FB"/>
              <a:ea typeface="Agency FB"/>
              <a:cs typeface="Agency FB"/>
            </a:rPr>
            <a:t>¿A qué necesidad responde</a:t>
          </a:r>
          <a:r>
            <a:rPr lang="es" sz="5200" b="0" i="0" strike="noStrike" cap="none" spc="0" baseline="0">
              <a:solidFill>
                <a:srgbClr val="496F63"/>
              </a:solidFill>
              <a:effectLst/>
              <a:latin typeface="Agency FB"/>
              <a:ea typeface="Agency FB"/>
              <a:cs typeface="Agency FB"/>
            </a:rPr>
            <a:t>? </a:t>
          </a:r>
          <a:endParaRPr lang="pl-PL" sz="5200">
            <a:latin typeface="Agency FB" panose="020B0503020202020204" pitchFamily="34" charset="0"/>
          </a:endParaRPr>
        </a:p>
      </dgm:t>
    </dgm:pt>
    <dgm:pt modelId="{568175BF-1942-884A-81F6-150DCCFC154F}" type="sibTrans" cxnId="{37EDC35E-3B06-477F-9326-2626AA6E0098}">
      <dgm:prSet/>
      <dgm:spPr/>
      <dgm:t>
        <a:bodyPr/>
        <a:lstStyle/>
        <a:p>
          <a:endParaRPr lang="pl-PL"/>
        </a:p>
      </dgm:t>
    </dgm:pt>
    <dgm:pt modelId="{7FF0241B-7242-4C42-8947-E283FDA4B773}" type="sibTrans" cxnId="{B94C4359-6DEA-4360-88A5-E57330FB3B69}">
      <dgm:prSet/>
      <dgm:spPr/>
      <dgm:t>
        <a:bodyPr/>
        <a:lstStyle/>
        <a:p>
          <a:endParaRPr lang="pl-PL"/>
        </a:p>
      </dgm:t>
    </dgm:pt>
    <dgm:pt modelId="{9741ECA7-B51F-7D4D-A526-FEC55D5D5B9E}" type="sibTrans" cxnId="{AB49A793-5507-4D24-B42A-8939B925B28D}">
      <dgm:prSet/>
      <dgm:spPr/>
      <dgm:t>
        <a:bodyPr/>
        <a:lstStyle/>
        <a:p>
          <a:endParaRPr lang="pl-PL"/>
        </a:p>
      </dgm:t>
    </dgm:pt>
    <dgm:pt modelId="{55AE1568-DE12-A345-95BA-350E49EE4C7A}" type="pres">
      <dgm:prSet presAssocID="{01916292-09EA-CA42-A336-FC5908FF7882}" presName="hierChild1" presStyleCnt="0">
        <dgm:presLayoutVars>
          <dgm:orgChart val="1"/>
          <dgm:chPref val="1"/>
          <dgm:dir/>
          <dgm:animOne val="branch"/>
          <dgm:animLvl val="lvl"/>
          <dgm:resizeHandles/>
        </dgm:presLayoutVars>
      </dgm:prSet>
      <dgm:spPr/>
    </dgm:pt>
    <dgm:pt modelId="{41F14EBD-86A6-3B40-B3A1-529CBC52A6B7}" type="pres">
      <dgm:prSet presAssocID="{05CB92E9-D05C-6C44-AD34-51ED9120F3AF}" presName="hierRoot1" presStyleCnt="0">
        <dgm:presLayoutVars>
          <dgm:hierBranch val="init"/>
        </dgm:presLayoutVars>
      </dgm:prSet>
      <dgm:spPr/>
    </dgm:pt>
    <dgm:pt modelId="{0E4272DA-FDA9-014D-AF63-76443E6D0998}" type="pres">
      <dgm:prSet presAssocID="{05CB92E9-D05C-6C44-AD34-51ED9120F3AF}" presName="rootComposite1" presStyleCnt="0"/>
      <dgm:spPr/>
    </dgm:pt>
    <dgm:pt modelId="{899BFD02-6057-C840-BF65-4182140BF816}" type="pres">
      <dgm:prSet presAssocID="{05CB92E9-D05C-6C44-AD34-51ED9120F3AF}" presName="rootText1" presStyleLbl="node0" presStyleIdx="0" presStyleCnt="1" custScaleX="413585" custScaleY="53652" custLinFactNeighborX="-4478" custLinFactNeighborY="-71992">
        <dgm:presLayoutVars>
          <dgm:chPref val="3"/>
        </dgm:presLayoutVars>
      </dgm:prSet>
      <dgm:spPr/>
    </dgm:pt>
    <dgm:pt modelId="{5BDB3788-3E47-A247-9090-0E34876A3521}" type="pres">
      <dgm:prSet presAssocID="{05CB92E9-D05C-6C44-AD34-51ED9120F3AF}" presName="rootConnector1" presStyleLbl="node1" presStyleIdx="0" presStyleCnt="0"/>
      <dgm:spPr/>
    </dgm:pt>
    <dgm:pt modelId="{0FE90FD2-A217-724C-9108-65552FA14EF0}" type="pres">
      <dgm:prSet presAssocID="{05CB92E9-D05C-6C44-AD34-51ED9120F3AF}" presName="hierChild2" presStyleCnt="0"/>
      <dgm:spPr/>
    </dgm:pt>
    <dgm:pt modelId="{C494CFF4-CD5F-D44B-84F5-55F3A1972531}" type="pres">
      <dgm:prSet presAssocID="{081EF8C0-4F1D-8149-918C-86674525245E}" presName="Name37" presStyleLbl="parChTrans1D2" presStyleIdx="0" presStyleCnt="1"/>
      <dgm:spPr/>
    </dgm:pt>
    <dgm:pt modelId="{7986EE7F-3B34-B94D-A4CB-8697C5FD7A8F}" type="pres">
      <dgm:prSet presAssocID="{DAF1A834-E96B-BF43-89C6-196DCB4EF4F7}" presName="hierRoot2" presStyleCnt="0">
        <dgm:presLayoutVars>
          <dgm:hierBranch val="init"/>
        </dgm:presLayoutVars>
      </dgm:prSet>
      <dgm:spPr/>
    </dgm:pt>
    <dgm:pt modelId="{822B84B6-62AD-F046-80B3-A64C256EB813}" type="pres">
      <dgm:prSet presAssocID="{DAF1A834-E96B-BF43-89C6-196DCB4EF4F7}" presName="rootComposite" presStyleCnt="0"/>
      <dgm:spPr/>
    </dgm:pt>
    <dgm:pt modelId="{D764BD37-1498-A540-88A1-C42A587E3A6E}" type="pres">
      <dgm:prSet presAssocID="{DAF1A834-E96B-BF43-89C6-196DCB4EF4F7}" presName="rootText" presStyleLbl="node2" presStyleIdx="0" presStyleCnt="1" custScaleX="156963" custScaleY="137909" custLinFactX="-30558" custLinFactNeighborX="-100000" custLinFactNeighborY="-10983">
        <dgm:presLayoutVars>
          <dgm:chPref val="3"/>
        </dgm:presLayoutVars>
      </dgm:prSet>
      <dgm:spPr/>
    </dgm:pt>
    <dgm:pt modelId="{8EEA085F-D4A6-EC4B-89AD-F8CC0C14CE3D}" type="pres">
      <dgm:prSet presAssocID="{DAF1A834-E96B-BF43-89C6-196DCB4EF4F7}" presName="rootConnector" presStyleLbl="node2" presStyleIdx="0" presStyleCnt="1"/>
      <dgm:spPr/>
    </dgm:pt>
    <dgm:pt modelId="{DB4029AB-5FBF-F244-AADC-DB2F2A117938}" type="pres">
      <dgm:prSet presAssocID="{DAF1A834-E96B-BF43-89C6-196DCB4EF4F7}" presName="hierChild4" presStyleCnt="0"/>
      <dgm:spPr/>
    </dgm:pt>
    <dgm:pt modelId="{680DD39C-F054-2C49-8847-E75371C9A892}" type="pres">
      <dgm:prSet presAssocID="{15AC43D7-CE78-FB41-A9AE-75DE475C58B2}" presName="Name37" presStyleLbl="parChTrans1D3" presStyleIdx="0" presStyleCnt="1"/>
      <dgm:spPr/>
    </dgm:pt>
    <dgm:pt modelId="{A91A13D5-C950-3844-9FDC-26EC962F3AFA}" type="pres">
      <dgm:prSet presAssocID="{BE2DD2EC-A689-9340-8DAE-ADA69A9EE349}" presName="hierRoot2" presStyleCnt="0">
        <dgm:presLayoutVars>
          <dgm:hierBranch val="init"/>
        </dgm:presLayoutVars>
      </dgm:prSet>
      <dgm:spPr/>
    </dgm:pt>
    <dgm:pt modelId="{525E31A0-8041-1642-99C4-72899CE56380}" type="pres">
      <dgm:prSet presAssocID="{BE2DD2EC-A689-9340-8DAE-ADA69A9EE349}" presName="rootComposite" presStyleCnt="0"/>
      <dgm:spPr/>
    </dgm:pt>
    <dgm:pt modelId="{C0EA1B8F-6E2C-A24F-8295-8761E548B88D}" type="pres">
      <dgm:prSet presAssocID="{BE2DD2EC-A689-9340-8DAE-ADA69A9EE349}" presName="rootText" presStyleLbl="node3" presStyleIdx="0" presStyleCnt="1" custLinFactNeighborX="-1306" custLinFactNeighborY="-87640">
        <dgm:presLayoutVars>
          <dgm:chPref val="3"/>
        </dgm:presLayoutVars>
      </dgm:prSet>
      <dgm:spPr/>
    </dgm:pt>
    <dgm:pt modelId="{40D2A549-37C4-0542-8543-391C81F54DEF}" type="pres">
      <dgm:prSet presAssocID="{BE2DD2EC-A689-9340-8DAE-ADA69A9EE349}" presName="rootConnector" presStyleLbl="node3" presStyleIdx="0" presStyleCnt="1"/>
      <dgm:spPr/>
    </dgm:pt>
    <dgm:pt modelId="{F117B035-90FC-104C-BE26-366C7122F504}" type="pres">
      <dgm:prSet presAssocID="{BE2DD2EC-A689-9340-8DAE-ADA69A9EE349}" presName="hierChild4" presStyleCnt="0"/>
      <dgm:spPr/>
    </dgm:pt>
    <dgm:pt modelId="{E5E9DB9A-0B02-9246-B93E-CA33C99F5D7F}" type="pres">
      <dgm:prSet presAssocID="{BE2DD2EC-A689-9340-8DAE-ADA69A9EE349}" presName="hierChild5" presStyleCnt="0"/>
      <dgm:spPr/>
    </dgm:pt>
    <dgm:pt modelId="{6E7D5513-8770-3644-BDCE-C6DEA5B04C3C}" type="pres">
      <dgm:prSet presAssocID="{DAF1A834-E96B-BF43-89C6-196DCB4EF4F7}" presName="hierChild5" presStyleCnt="0"/>
      <dgm:spPr/>
    </dgm:pt>
    <dgm:pt modelId="{292E0FA9-4764-174A-8C0E-048BC7398BAF}" type="pres">
      <dgm:prSet presAssocID="{05CB92E9-D05C-6C44-AD34-51ED9120F3AF}" presName="hierChild3" presStyleCnt="0"/>
      <dgm:spPr/>
    </dgm:pt>
  </dgm:ptLst>
  <dgm:cxnLst>
    <dgm:cxn modelId="{BDA3A32D-437E-42EC-AEF9-BD0F7C3796FF}" type="presOf" srcId="{15AC43D7-CE78-FB41-A9AE-75DE475C58B2}" destId="{680DD39C-F054-2C49-8847-E75371C9A892}" srcOrd="0" destOrd="0" presId="urn:microsoft.com/office/officeart/2005/8/layout/orgChart1"/>
    <dgm:cxn modelId="{37EDC35E-3B06-477F-9326-2626AA6E0098}" srcId="{DAF1A834-E96B-BF43-89C6-196DCB4EF4F7}" destId="{BE2DD2EC-A689-9340-8DAE-ADA69A9EE349}" srcOrd="0" destOrd="0" parTransId="{15AC43D7-CE78-FB41-A9AE-75DE475C58B2}" sibTransId="{568175BF-1942-884A-81F6-150DCCFC154F}"/>
    <dgm:cxn modelId="{9AD86861-B0DA-4D47-8E60-CBB10354A6AD}" type="presOf" srcId="{081EF8C0-4F1D-8149-918C-86674525245E}" destId="{C494CFF4-CD5F-D44B-84F5-55F3A1972531}" srcOrd="0" destOrd="0" presId="urn:microsoft.com/office/officeart/2005/8/layout/orgChart1"/>
    <dgm:cxn modelId="{FA52BA69-AD05-4893-B34D-84175AB461AF}" type="presOf" srcId="{BE2DD2EC-A689-9340-8DAE-ADA69A9EE349}" destId="{40D2A549-37C4-0542-8543-391C81F54DEF}" srcOrd="1" destOrd="0" presId="urn:microsoft.com/office/officeart/2005/8/layout/orgChart1"/>
    <dgm:cxn modelId="{C7C6F26F-10C6-4869-BC13-C81EAFFF6803}" type="presOf" srcId="{05CB92E9-D05C-6C44-AD34-51ED9120F3AF}" destId="{5BDB3788-3E47-A247-9090-0E34876A3521}" srcOrd="1" destOrd="0" presId="urn:microsoft.com/office/officeart/2005/8/layout/orgChart1"/>
    <dgm:cxn modelId="{AF499373-AC1A-432B-A7C5-9C296DB71C68}" type="presOf" srcId="{01916292-09EA-CA42-A336-FC5908FF7882}" destId="{55AE1568-DE12-A345-95BA-350E49EE4C7A}" srcOrd="0" destOrd="0" presId="urn:microsoft.com/office/officeart/2005/8/layout/orgChart1"/>
    <dgm:cxn modelId="{6799C573-8F47-41D2-A345-4598AB419FD2}" type="presOf" srcId="{DAF1A834-E96B-BF43-89C6-196DCB4EF4F7}" destId="{D764BD37-1498-A540-88A1-C42A587E3A6E}" srcOrd="0" destOrd="0" presId="urn:microsoft.com/office/officeart/2005/8/layout/orgChart1"/>
    <dgm:cxn modelId="{B94C4359-6DEA-4360-88A5-E57330FB3B69}" srcId="{05CB92E9-D05C-6C44-AD34-51ED9120F3AF}" destId="{DAF1A834-E96B-BF43-89C6-196DCB4EF4F7}" srcOrd="0" destOrd="0" parTransId="{081EF8C0-4F1D-8149-918C-86674525245E}" sibTransId="{7FF0241B-7242-4C42-8947-E283FDA4B773}"/>
    <dgm:cxn modelId="{4C49607B-6FBD-439E-AA3F-459698E7B5D8}" type="presOf" srcId="{BE2DD2EC-A689-9340-8DAE-ADA69A9EE349}" destId="{C0EA1B8F-6E2C-A24F-8295-8761E548B88D}" srcOrd="0" destOrd="0" presId="urn:microsoft.com/office/officeart/2005/8/layout/orgChart1"/>
    <dgm:cxn modelId="{7CCD0985-ED43-4269-A4DF-A5D07C3EF01D}" type="presOf" srcId="{DAF1A834-E96B-BF43-89C6-196DCB4EF4F7}" destId="{8EEA085F-D4A6-EC4B-89AD-F8CC0C14CE3D}" srcOrd="1" destOrd="0" presId="urn:microsoft.com/office/officeart/2005/8/layout/orgChart1"/>
    <dgm:cxn modelId="{AB49A793-5507-4D24-B42A-8939B925B28D}" srcId="{01916292-09EA-CA42-A336-FC5908FF7882}" destId="{05CB92E9-D05C-6C44-AD34-51ED9120F3AF}" srcOrd="0" destOrd="0" parTransId="{C0D5F940-426A-194A-8B82-C3A5CF3B71C6}" sibTransId="{9741ECA7-B51F-7D4D-A526-FEC55D5D5B9E}"/>
    <dgm:cxn modelId="{4236A5C6-8A61-4F78-86E0-88253152472A}" type="presOf" srcId="{05CB92E9-D05C-6C44-AD34-51ED9120F3AF}" destId="{899BFD02-6057-C840-BF65-4182140BF816}" srcOrd="0" destOrd="0" presId="urn:microsoft.com/office/officeart/2005/8/layout/orgChart1"/>
    <dgm:cxn modelId="{ACFCAD96-4CEF-4F88-9309-0A312B2490BC}" type="presParOf" srcId="{55AE1568-DE12-A345-95BA-350E49EE4C7A}" destId="{41F14EBD-86A6-3B40-B3A1-529CBC52A6B7}" srcOrd="0" destOrd="0" presId="urn:microsoft.com/office/officeart/2005/8/layout/orgChart1"/>
    <dgm:cxn modelId="{2678232A-D867-4CCD-AA73-598E267FF879}" type="presParOf" srcId="{41F14EBD-86A6-3B40-B3A1-529CBC52A6B7}" destId="{0E4272DA-FDA9-014D-AF63-76443E6D0998}" srcOrd="0" destOrd="0" presId="urn:microsoft.com/office/officeart/2005/8/layout/orgChart1"/>
    <dgm:cxn modelId="{86D510F7-FA15-4C50-9DA8-592274867356}" type="presParOf" srcId="{0E4272DA-FDA9-014D-AF63-76443E6D0998}" destId="{899BFD02-6057-C840-BF65-4182140BF816}" srcOrd="0" destOrd="0" presId="urn:microsoft.com/office/officeart/2005/8/layout/orgChart1"/>
    <dgm:cxn modelId="{7C6477A3-3746-4E61-9E2A-CC9FD417B08D}" type="presParOf" srcId="{0E4272DA-FDA9-014D-AF63-76443E6D0998}" destId="{5BDB3788-3E47-A247-9090-0E34876A3521}" srcOrd="1" destOrd="0" presId="urn:microsoft.com/office/officeart/2005/8/layout/orgChart1"/>
    <dgm:cxn modelId="{C3FA75FA-26F1-4B2B-AA45-C9CFC4B4A8AB}" type="presParOf" srcId="{41F14EBD-86A6-3B40-B3A1-529CBC52A6B7}" destId="{0FE90FD2-A217-724C-9108-65552FA14EF0}" srcOrd="1" destOrd="0" presId="urn:microsoft.com/office/officeart/2005/8/layout/orgChart1"/>
    <dgm:cxn modelId="{66FEF685-51C5-4691-91E2-8724E8865E34}" type="presParOf" srcId="{0FE90FD2-A217-724C-9108-65552FA14EF0}" destId="{C494CFF4-CD5F-D44B-84F5-55F3A1972531}" srcOrd="0" destOrd="0" presId="urn:microsoft.com/office/officeart/2005/8/layout/orgChart1"/>
    <dgm:cxn modelId="{7FCC5BC8-B62C-4640-B70C-E0C9F5C50627}" type="presParOf" srcId="{0FE90FD2-A217-724C-9108-65552FA14EF0}" destId="{7986EE7F-3B34-B94D-A4CB-8697C5FD7A8F}" srcOrd="1" destOrd="0" presId="urn:microsoft.com/office/officeart/2005/8/layout/orgChart1"/>
    <dgm:cxn modelId="{19017341-A8F8-4A9F-900E-7A306E746CE4}" type="presParOf" srcId="{7986EE7F-3B34-B94D-A4CB-8697C5FD7A8F}" destId="{822B84B6-62AD-F046-80B3-A64C256EB813}" srcOrd="0" destOrd="0" presId="urn:microsoft.com/office/officeart/2005/8/layout/orgChart1"/>
    <dgm:cxn modelId="{C05143A3-9507-4C51-914F-8A642C55FE2A}" type="presParOf" srcId="{822B84B6-62AD-F046-80B3-A64C256EB813}" destId="{D764BD37-1498-A540-88A1-C42A587E3A6E}" srcOrd="0" destOrd="0" presId="urn:microsoft.com/office/officeart/2005/8/layout/orgChart1"/>
    <dgm:cxn modelId="{7A5A5466-438B-4E36-9E75-00110549709B}" type="presParOf" srcId="{822B84B6-62AD-F046-80B3-A64C256EB813}" destId="{8EEA085F-D4A6-EC4B-89AD-F8CC0C14CE3D}" srcOrd="1" destOrd="0" presId="urn:microsoft.com/office/officeart/2005/8/layout/orgChart1"/>
    <dgm:cxn modelId="{FEA4300C-7B5F-4019-AEA1-3E6CCCA571BC}" type="presParOf" srcId="{7986EE7F-3B34-B94D-A4CB-8697C5FD7A8F}" destId="{DB4029AB-5FBF-F244-AADC-DB2F2A117938}" srcOrd="1" destOrd="0" presId="urn:microsoft.com/office/officeart/2005/8/layout/orgChart1"/>
    <dgm:cxn modelId="{41F5C1BD-2D17-4756-9BF2-9D750E758DEE}" type="presParOf" srcId="{DB4029AB-5FBF-F244-AADC-DB2F2A117938}" destId="{680DD39C-F054-2C49-8847-E75371C9A892}" srcOrd="0" destOrd="0" presId="urn:microsoft.com/office/officeart/2005/8/layout/orgChart1"/>
    <dgm:cxn modelId="{DDF81E7A-226B-430D-AAC6-F805F064E517}" type="presParOf" srcId="{DB4029AB-5FBF-F244-AADC-DB2F2A117938}" destId="{A91A13D5-C950-3844-9FDC-26EC962F3AFA}" srcOrd="1" destOrd="0" presId="urn:microsoft.com/office/officeart/2005/8/layout/orgChart1"/>
    <dgm:cxn modelId="{527365A4-DB8D-4A81-86A9-527E8BED1F58}" type="presParOf" srcId="{A91A13D5-C950-3844-9FDC-26EC962F3AFA}" destId="{525E31A0-8041-1642-99C4-72899CE56380}" srcOrd="0" destOrd="0" presId="urn:microsoft.com/office/officeart/2005/8/layout/orgChart1"/>
    <dgm:cxn modelId="{D57D776A-0E5B-4893-AB96-30081C47F77C}" type="presParOf" srcId="{525E31A0-8041-1642-99C4-72899CE56380}" destId="{C0EA1B8F-6E2C-A24F-8295-8761E548B88D}" srcOrd="0" destOrd="0" presId="urn:microsoft.com/office/officeart/2005/8/layout/orgChart1"/>
    <dgm:cxn modelId="{B4C19F0B-3583-4D26-8DD0-23A49F70EEBB}" type="presParOf" srcId="{525E31A0-8041-1642-99C4-72899CE56380}" destId="{40D2A549-37C4-0542-8543-391C81F54DEF}" srcOrd="1" destOrd="0" presId="urn:microsoft.com/office/officeart/2005/8/layout/orgChart1"/>
    <dgm:cxn modelId="{09FED91F-C482-4C94-80A0-13EECB737B4D}" type="presParOf" srcId="{A91A13D5-C950-3844-9FDC-26EC962F3AFA}" destId="{F117B035-90FC-104C-BE26-366C7122F504}" srcOrd="1" destOrd="0" presId="urn:microsoft.com/office/officeart/2005/8/layout/orgChart1"/>
    <dgm:cxn modelId="{FD88B12C-E0D8-47B2-A598-7C30AD95FE63}" type="presParOf" srcId="{A91A13D5-C950-3844-9FDC-26EC962F3AFA}" destId="{E5E9DB9A-0B02-9246-B93E-CA33C99F5D7F}" srcOrd="2" destOrd="0" presId="urn:microsoft.com/office/officeart/2005/8/layout/orgChart1"/>
    <dgm:cxn modelId="{4CCC5874-22FE-4CA5-9AB7-71EF4341962C}" type="presParOf" srcId="{7986EE7F-3B34-B94D-A4CB-8697C5FD7A8F}" destId="{6E7D5513-8770-3644-BDCE-C6DEA5B04C3C}" srcOrd="2" destOrd="0" presId="urn:microsoft.com/office/officeart/2005/8/layout/orgChart1"/>
    <dgm:cxn modelId="{DCC7ADFF-6099-4B23-9345-874AA065C82C}" type="presParOf" srcId="{41F14EBD-86A6-3B40-B3A1-529CBC52A6B7}" destId="{292E0FA9-4764-174A-8C0E-048BC7398BAF}"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6EF50-AA43-A44E-A072-99D86701AFAD}">
      <dsp:nvSpPr>
        <dsp:cNvPr id="0" name=""/>
        <dsp:cNvSpPr/>
      </dsp:nvSpPr>
      <dsp:spPr>
        <a:xfrm>
          <a:off x="3651022" y="2533338"/>
          <a:ext cx="1898674" cy="782497"/>
        </a:xfrm>
        <a:custGeom>
          <a:avLst/>
          <a:gdLst/>
          <a:ahLst/>
          <a:cxnLst/>
          <a:rect l="0" t="0" r="0" b="0"/>
          <a:pathLst>
            <a:path>
              <a:moveTo>
                <a:pt x="0" y="0"/>
              </a:moveTo>
              <a:lnTo>
                <a:pt x="0" y="629312"/>
              </a:lnTo>
              <a:lnTo>
                <a:pt x="1898674" y="629312"/>
              </a:lnTo>
              <a:lnTo>
                <a:pt x="1898674" y="782497"/>
              </a:lnTo>
            </a:path>
          </a:pathLst>
        </a:custGeom>
        <a:noFill/>
        <a:ln w="25400"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68AF0DF7-E05D-9449-98AF-45530BA87CD7}">
      <dsp:nvSpPr>
        <dsp:cNvPr id="0" name=""/>
        <dsp:cNvSpPr/>
      </dsp:nvSpPr>
      <dsp:spPr>
        <a:xfrm>
          <a:off x="1770256" y="2533338"/>
          <a:ext cx="1880766" cy="782497"/>
        </a:xfrm>
        <a:custGeom>
          <a:avLst/>
          <a:gdLst/>
          <a:ahLst/>
          <a:cxnLst/>
          <a:rect l="0" t="0" r="0" b="0"/>
          <a:pathLst>
            <a:path>
              <a:moveTo>
                <a:pt x="1880766" y="0"/>
              </a:moveTo>
              <a:lnTo>
                <a:pt x="1880766" y="629312"/>
              </a:lnTo>
              <a:lnTo>
                <a:pt x="0" y="629312"/>
              </a:lnTo>
              <a:lnTo>
                <a:pt x="0" y="782497"/>
              </a:lnTo>
            </a:path>
          </a:pathLst>
        </a:custGeom>
        <a:noFill/>
        <a:ln w="25400"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899BFD02-6057-C840-BF65-4182140BF816}">
      <dsp:nvSpPr>
        <dsp:cNvPr id="0" name=""/>
        <dsp:cNvSpPr/>
      </dsp:nvSpPr>
      <dsp:spPr>
        <a:xfrm>
          <a:off x="634121" y="602195"/>
          <a:ext cx="6033803" cy="1931142"/>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s" sz="4400" b="1" i="0" strike="noStrike" kern="1200" cap="none" spc="0" baseline="0">
              <a:solidFill>
                <a:srgbClr val="496F63"/>
              </a:solidFill>
              <a:effectLst/>
              <a:latin typeface="Arial"/>
              <a:ea typeface="Arial"/>
              <a:cs typeface="Arial"/>
            </a:rPr>
            <a:t>Necesitas entender:</a:t>
          </a:r>
          <a:endParaRPr lang="pl-PL" sz="4400" b="1" kern="1200"/>
        </a:p>
      </dsp:txBody>
      <dsp:txXfrm>
        <a:off x="634121" y="602195"/>
        <a:ext cx="6033803" cy="1931142"/>
      </dsp:txXfrm>
    </dsp:sp>
    <dsp:sp modelId="{A1C3F06C-0295-9E46-B2A1-DA09961A464D}">
      <dsp:nvSpPr>
        <dsp:cNvPr id="0" name=""/>
        <dsp:cNvSpPr/>
      </dsp:nvSpPr>
      <dsp:spPr>
        <a:xfrm>
          <a:off x="855" y="3315835"/>
          <a:ext cx="3538802" cy="252439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ts val="1200"/>
            </a:spcAft>
            <a:buNone/>
          </a:pPr>
          <a:r>
            <a:rPr lang="es" sz="3200" b="0" i="0" strike="noStrike" kern="1200" cap="none" spc="0" baseline="0">
              <a:solidFill>
                <a:srgbClr val="000000"/>
              </a:solidFill>
              <a:effectLst/>
              <a:latin typeface="Arial"/>
              <a:ea typeface="Arial"/>
              <a:cs typeface="Arial"/>
            </a:rPr>
            <a:t>¿Qué son las tendencias de mercado?</a:t>
          </a:r>
        </a:p>
      </dsp:txBody>
      <dsp:txXfrm>
        <a:off x="855" y="3315835"/>
        <a:ext cx="3538802" cy="2524398"/>
      </dsp:txXfrm>
    </dsp:sp>
    <dsp:sp modelId="{3C681853-2174-9542-8D1E-62F0FB2030EE}">
      <dsp:nvSpPr>
        <dsp:cNvPr id="0" name=""/>
        <dsp:cNvSpPr/>
      </dsp:nvSpPr>
      <dsp:spPr>
        <a:xfrm>
          <a:off x="3846027" y="3315835"/>
          <a:ext cx="3407340" cy="251344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ts val="1200"/>
            </a:spcAft>
            <a:buNone/>
          </a:pPr>
          <a:r>
            <a:rPr lang="es" sz="3200" b="0" i="0" strike="noStrike" kern="1200" cap="none" spc="0" baseline="0">
              <a:solidFill>
                <a:srgbClr val="000000"/>
              </a:solidFill>
              <a:effectLst/>
              <a:latin typeface="Arial"/>
              <a:ea typeface="Arial"/>
              <a:cs typeface="Arial"/>
            </a:rPr>
            <a:t>¿Qué quieren los clientes</a:t>
          </a:r>
          <a:r>
            <a:rPr lang="es" sz="3200" b="0" i="0" strike="noStrike" kern="1200" cap="none" spc="0" baseline="0">
              <a:solidFill>
                <a:srgbClr val="000000"/>
              </a:solidFill>
              <a:effectLst/>
              <a:latin typeface="Agency FB"/>
              <a:ea typeface="Agency FB"/>
              <a:cs typeface="Agency FB"/>
            </a:rPr>
            <a:t>?</a:t>
          </a:r>
        </a:p>
      </dsp:txBody>
      <dsp:txXfrm>
        <a:off x="3846027" y="3315835"/>
        <a:ext cx="3407340" cy="2513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6EAD8-C0E1-114A-B6C3-D1160F467436}">
      <dsp:nvSpPr>
        <dsp:cNvPr id="0" name=""/>
        <dsp:cNvSpPr/>
      </dsp:nvSpPr>
      <dsp:spPr>
        <a:xfrm>
          <a:off x="8815924" y="1143639"/>
          <a:ext cx="2582468" cy="1863773"/>
        </a:xfrm>
        <a:custGeom>
          <a:avLst/>
          <a:gdLst/>
          <a:ahLst/>
          <a:cxnLst/>
          <a:rect l="0" t="0" r="0" b="0"/>
          <a:pathLst>
            <a:path>
              <a:moveTo>
                <a:pt x="0" y="0"/>
              </a:moveTo>
              <a:lnTo>
                <a:pt x="0" y="1416139"/>
              </a:lnTo>
              <a:lnTo>
                <a:pt x="2582468" y="1416139"/>
              </a:lnTo>
              <a:lnTo>
                <a:pt x="2582468" y="18637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94CFF4-CD5F-D44B-84F5-55F3A1972531}">
      <dsp:nvSpPr>
        <dsp:cNvPr id="0" name=""/>
        <dsp:cNvSpPr/>
      </dsp:nvSpPr>
      <dsp:spPr>
        <a:xfrm>
          <a:off x="6239951" y="1143639"/>
          <a:ext cx="2575972" cy="1863773"/>
        </a:xfrm>
        <a:custGeom>
          <a:avLst/>
          <a:gdLst/>
          <a:ahLst/>
          <a:cxnLst/>
          <a:rect l="0" t="0" r="0" b="0"/>
          <a:pathLst>
            <a:path>
              <a:moveTo>
                <a:pt x="2575972" y="0"/>
              </a:moveTo>
              <a:lnTo>
                <a:pt x="2575972" y="1416139"/>
              </a:lnTo>
              <a:lnTo>
                <a:pt x="0" y="1416139"/>
              </a:lnTo>
              <a:lnTo>
                <a:pt x="0" y="18637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9BFD02-6057-C840-BF65-4182140BF816}">
      <dsp:nvSpPr>
        <dsp:cNvPr id="0" name=""/>
        <dsp:cNvSpPr/>
      </dsp:nvSpPr>
      <dsp:spPr>
        <a:xfrm>
          <a:off x="0" y="0"/>
          <a:ext cx="17631848" cy="1143639"/>
        </a:xfrm>
        <a:prstGeom prst="rect">
          <a:avLst/>
        </a:prstGeom>
        <a:solidFill>
          <a:srgbClr val="C7E7E5"/>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 sz="4800" b="1" i="0" strike="noStrike" kern="1200" cap="none" spc="0" baseline="0">
              <a:solidFill>
                <a:srgbClr val="496F63"/>
              </a:solidFill>
              <a:effectLst/>
              <a:latin typeface="Arial"/>
              <a:ea typeface="Arial"/>
              <a:cs typeface="Arial"/>
            </a:rPr>
            <a:t>Fuentes de nuevas ideas:</a:t>
          </a:r>
          <a:endParaRPr lang="pl-PL" sz="4800" b="1" kern="1200"/>
        </a:p>
      </dsp:txBody>
      <dsp:txXfrm>
        <a:off x="0" y="0"/>
        <a:ext cx="17631848" cy="1143639"/>
      </dsp:txXfrm>
    </dsp:sp>
    <dsp:sp modelId="{D764BD37-1498-A540-88A1-C42A587E3A6E}">
      <dsp:nvSpPr>
        <dsp:cNvPr id="0" name=""/>
        <dsp:cNvSpPr/>
      </dsp:nvSpPr>
      <dsp:spPr>
        <a:xfrm>
          <a:off x="4108364" y="3007412"/>
          <a:ext cx="4263173" cy="2131586"/>
        </a:xfrm>
        <a:prstGeom prst="rect">
          <a:avLst/>
        </a:prstGeom>
        <a:solidFill>
          <a:srgbClr val="84CAC5"/>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s" sz="6500" b="0" i="0" strike="noStrike" kern="1200" cap="none" spc="0" baseline="0">
              <a:solidFill>
                <a:srgbClr val="000000"/>
              </a:solidFill>
              <a:effectLst/>
              <a:latin typeface="Arial"/>
              <a:ea typeface="Arial"/>
              <a:cs typeface="Arial"/>
            </a:rPr>
            <a:t>Fuentes internas</a:t>
          </a:r>
          <a:endParaRPr lang="pl-PL" kern="1200">
            <a:solidFill>
              <a:srgbClr val="000000"/>
            </a:solidFill>
            <a:latin typeface="Arial" panose="020B0604020202020204" pitchFamily="34" charset="0"/>
            <a:cs typeface="Arial" panose="020B0604020202020204" pitchFamily="34" charset="0"/>
          </a:endParaRPr>
        </a:p>
      </dsp:txBody>
      <dsp:txXfrm>
        <a:off x="4108364" y="3007412"/>
        <a:ext cx="4263173" cy="2131586"/>
      </dsp:txXfrm>
    </dsp:sp>
    <dsp:sp modelId="{052982E0-8DA1-2649-86FE-21C72DD749FA}">
      <dsp:nvSpPr>
        <dsp:cNvPr id="0" name=""/>
        <dsp:cNvSpPr/>
      </dsp:nvSpPr>
      <dsp:spPr>
        <a:xfrm>
          <a:off x="9266805" y="3007412"/>
          <a:ext cx="4263173" cy="2131586"/>
        </a:xfrm>
        <a:prstGeom prst="rect">
          <a:avLst/>
        </a:prstGeom>
        <a:solidFill>
          <a:srgbClr val="84CAC5"/>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s" sz="6500" b="0" i="0" strike="noStrike" kern="1200" cap="none" spc="0" baseline="0">
              <a:solidFill>
                <a:srgbClr val="000000"/>
              </a:solidFill>
              <a:effectLst/>
              <a:latin typeface="Arial"/>
              <a:ea typeface="Arial"/>
              <a:cs typeface="Arial"/>
            </a:rPr>
            <a:t>Fuentes externas</a:t>
          </a:r>
          <a:endParaRPr lang="pl-PL" kern="1200">
            <a:solidFill>
              <a:srgbClr val="000000"/>
            </a:solidFill>
            <a:latin typeface="Arial" panose="020B0604020202020204" pitchFamily="34" charset="0"/>
            <a:cs typeface="Arial" panose="020B0604020202020204" pitchFamily="34" charset="0"/>
          </a:endParaRPr>
        </a:p>
      </dsp:txBody>
      <dsp:txXfrm>
        <a:off x="9266805" y="3007412"/>
        <a:ext cx="4263173" cy="2131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DD39C-F054-2C49-8847-E75371C9A892}">
      <dsp:nvSpPr>
        <dsp:cNvPr id="0" name=""/>
        <dsp:cNvSpPr/>
      </dsp:nvSpPr>
      <dsp:spPr>
        <a:xfrm>
          <a:off x="1362812" y="4435236"/>
          <a:ext cx="6086484" cy="305586"/>
        </a:xfrm>
        <a:custGeom>
          <a:avLst/>
          <a:gdLst/>
          <a:ahLst/>
          <a:cxnLst/>
          <a:rect l="0" t="0" r="0" b="0"/>
          <a:pathLst>
            <a:path>
              <a:moveTo>
                <a:pt x="0" y="0"/>
              </a:moveTo>
              <a:lnTo>
                <a:pt x="0" y="305586"/>
              </a:lnTo>
              <a:lnTo>
                <a:pt x="6086484" y="305586"/>
              </a:lnTo>
            </a:path>
          </a:pathLst>
        </a:custGeom>
        <a:noFill/>
        <a:ln w="25400" cap="flat" cmpd="sng" algn="ctr">
          <a:solidFill>
            <a:srgbClr val="496F63"/>
          </a:solidFill>
          <a:prstDash val="solid"/>
        </a:ln>
        <a:effectLst/>
      </dsp:spPr>
      <dsp:style>
        <a:lnRef idx="2">
          <a:scrgbClr r="0" g="0" b="0"/>
        </a:lnRef>
        <a:fillRef idx="0">
          <a:scrgbClr r="0" g="0" b="0"/>
        </a:fillRef>
        <a:effectRef idx="0">
          <a:scrgbClr r="0" g="0" b="0"/>
        </a:effectRef>
        <a:fontRef idx="minor"/>
      </dsp:style>
    </dsp:sp>
    <dsp:sp modelId="{C494CFF4-CD5F-D44B-84F5-55F3A1972531}">
      <dsp:nvSpPr>
        <dsp:cNvPr id="0" name=""/>
        <dsp:cNvSpPr/>
      </dsp:nvSpPr>
      <dsp:spPr>
        <a:xfrm>
          <a:off x="3863794" y="1068585"/>
          <a:ext cx="5022263" cy="619921"/>
        </a:xfrm>
        <a:custGeom>
          <a:avLst/>
          <a:gdLst/>
          <a:ahLst/>
          <a:cxnLst/>
          <a:rect l="0" t="0" r="0" b="0"/>
          <a:pathLst>
            <a:path>
              <a:moveTo>
                <a:pt x="5022263" y="0"/>
              </a:moveTo>
              <a:lnTo>
                <a:pt x="5022263" y="201665"/>
              </a:lnTo>
              <a:lnTo>
                <a:pt x="0" y="201665"/>
              </a:lnTo>
              <a:lnTo>
                <a:pt x="0" y="619921"/>
              </a:lnTo>
            </a:path>
          </a:pathLst>
        </a:custGeom>
        <a:noFill/>
        <a:ln w="25400" cap="flat" cmpd="sng" algn="ctr">
          <a:solidFill>
            <a:srgbClr val="496F63"/>
          </a:solidFill>
          <a:prstDash val="solid"/>
        </a:ln>
        <a:effectLst/>
      </dsp:spPr>
      <dsp:style>
        <a:lnRef idx="2">
          <a:scrgbClr r="0" g="0" b="0"/>
        </a:lnRef>
        <a:fillRef idx="0">
          <a:scrgbClr r="0" g="0" b="0"/>
        </a:fillRef>
        <a:effectRef idx="0">
          <a:scrgbClr r="0" g="0" b="0"/>
        </a:effectRef>
        <a:fontRef idx="minor"/>
      </dsp:style>
    </dsp:sp>
    <dsp:sp modelId="{899BFD02-6057-C840-BF65-4182140BF816}">
      <dsp:nvSpPr>
        <dsp:cNvPr id="0" name=""/>
        <dsp:cNvSpPr/>
      </dsp:nvSpPr>
      <dsp:spPr>
        <a:xfrm>
          <a:off x="648697" y="0"/>
          <a:ext cx="16474720" cy="1068585"/>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 sz="3600" b="0" i="0" strike="noStrike" kern="1200" cap="none" spc="0" baseline="0" dirty="0">
              <a:solidFill>
                <a:srgbClr val="496F63"/>
              </a:solidFill>
              <a:effectLst/>
              <a:latin typeface="Arial"/>
              <a:ea typeface="Arial"/>
              <a:cs typeface="Arial"/>
            </a:rPr>
            <a:t>Se necesita dar respuestas a estas </a:t>
          </a:r>
          <a:r>
            <a:rPr lang="es" sz="4800" b="1" i="0" strike="noStrike" kern="1200" cap="none" spc="0" baseline="0" dirty="0">
              <a:solidFill>
                <a:srgbClr val="496F63"/>
              </a:solidFill>
              <a:effectLst/>
              <a:latin typeface="Agency FB"/>
              <a:ea typeface="Agency FB"/>
              <a:cs typeface="Agency FB"/>
            </a:rPr>
            <a:t>dos preguntas muy importantes</a:t>
          </a:r>
          <a:r>
            <a:rPr lang="es" sz="4800" b="0" i="0" strike="noStrike" kern="1200" cap="none" spc="0" baseline="0" dirty="0">
              <a:solidFill>
                <a:srgbClr val="496F63"/>
              </a:solidFill>
              <a:effectLst/>
              <a:latin typeface="Agency FB"/>
              <a:ea typeface="Agency FB"/>
              <a:cs typeface="Agency FB"/>
            </a:rPr>
            <a:t>:</a:t>
          </a:r>
          <a:endParaRPr lang="pl-PL" sz="4800" b="1" kern="1200" dirty="0">
            <a:latin typeface="Agency FB" panose="020B0503020202020204" pitchFamily="34" charset="0"/>
          </a:endParaRPr>
        </a:p>
      </dsp:txBody>
      <dsp:txXfrm>
        <a:off x="648697" y="0"/>
        <a:ext cx="16474720" cy="1068585"/>
      </dsp:txXfrm>
    </dsp:sp>
    <dsp:sp modelId="{D764BD37-1498-A540-88A1-C42A587E3A6E}">
      <dsp:nvSpPr>
        <dsp:cNvPr id="0" name=""/>
        <dsp:cNvSpPr/>
      </dsp:nvSpPr>
      <dsp:spPr>
        <a:xfrm>
          <a:off x="737567" y="1688506"/>
          <a:ext cx="6252454" cy="2746729"/>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 sz="4800" b="1" i="0" strike="noStrike" kern="1200" cap="none" spc="0" baseline="0">
              <a:solidFill>
                <a:srgbClr val="496F63"/>
              </a:solidFill>
              <a:effectLst/>
              <a:latin typeface="Agency FB"/>
              <a:ea typeface="Agency FB"/>
              <a:cs typeface="Agency FB"/>
            </a:rPr>
            <a:t>¿Cuál es el propósito real de tu nuevo producto o servicio? </a:t>
          </a:r>
          <a:endParaRPr lang="pl-PL" sz="4800" b="1" kern="1200">
            <a:solidFill>
              <a:srgbClr val="000000"/>
            </a:solidFill>
            <a:latin typeface="Agency FB" panose="020B0503020202020204" pitchFamily="34" charset="0"/>
            <a:cs typeface="Apple Chancery" panose="03020702040506060504" pitchFamily="66" charset="-79"/>
          </a:endParaRPr>
        </a:p>
      </dsp:txBody>
      <dsp:txXfrm>
        <a:off x="737567" y="1688506"/>
        <a:ext cx="6252454" cy="2746729"/>
      </dsp:txXfrm>
    </dsp:sp>
    <dsp:sp modelId="{C0EA1B8F-6E2C-A24F-8295-8761E548B88D}">
      <dsp:nvSpPr>
        <dsp:cNvPr id="0" name=""/>
        <dsp:cNvSpPr/>
      </dsp:nvSpPr>
      <dsp:spPr>
        <a:xfrm>
          <a:off x="7449297" y="3744973"/>
          <a:ext cx="3983394" cy="1991697"/>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 sz="4800" b="1" i="0" strike="noStrike" kern="1200" cap="none" spc="0" baseline="0">
              <a:solidFill>
                <a:srgbClr val="496F63"/>
              </a:solidFill>
              <a:effectLst/>
              <a:latin typeface="Agency FB"/>
              <a:ea typeface="Agency FB"/>
              <a:cs typeface="Agency FB"/>
            </a:rPr>
            <a:t>¿A qué necesidad responde</a:t>
          </a:r>
          <a:r>
            <a:rPr lang="es" sz="5200" b="0" i="0" strike="noStrike" kern="1200" cap="none" spc="0" baseline="0">
              <a:solidFill>
                <a:srgbClr val="496F63"/>
              </a:solidFill>
              <a:effectLst/>
              <a:latin typeface="Agency FB"/>
              <a:ea typeface="Agency FB"/>
              <a:cs typeface="Agency FB"/>
            </a:rPr>
            <a:t>? </a:t>
          </a:r>
          <a:endParaRPr lang="pl-PL" sz="5200" kern="1200">
            <a:latin typeface="Agency FB" panose="020B0503020202020204" pitchFamily="34" charset="0"/>
          </a:endParaRPr>
        </a:p>
      </dsp:txBody>
      <dsp:txXfrm>
        <a:off x="7449297" y="3744973"/>
        <a:ext cx="3983394" cy="199169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045389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6" name="Shape 16"/>
          <p:cNvSpPr>
            <a:spLocks noGrp="1"/>
          </p:cNvSpPr>
          <p:nvPr>
            <p:ph type="sldNum" sz="quarter" idx="2"/>
          </p:nvPr>
        </p:nvSpPr>
        <p:spPr>
          <a:xfrm>
            <a:off x="11971114" y="11525250"/>
            <a:ext cx="432247" cy="482601"/>
          </a:xfrm>
          <a:prstGeom prst="rect">
            <a:avLst/>
          </a:prstGeom>
        </p:spPr>
        <p:txBody>
          <a:bodyPr wrap="none"/>
          <a:lstStyle>
            <a:lvl1pPr algn="ctr">
              <a:defRPr sz="2400" cap="none" spc="0">
                <a:solidFill>
                  <a:srgbClr val="FFFFFF"/>
                </a:solidFill>
                <a:latin typeface="Roboto Regular"/>
                <a:ea typeface="Roboto Regular"/>
                <a:cs typeface="Roboto Regular"/>
                <a:sym typeface="Roboto Regular"/>
              </a:defRPr>
            </a:lvl1pPr>
          </a:lstStyle>
          <a:p>
            <a:fld id="{86CB4B4D-7CA3-9044-876B-883B54F8677D}"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dark bg">
    <p:bg>
      <p:bgPr>
        <a:solidFill>
          <a:srgbClr val="393941"/>
        </a:solidFill>
        <a:effectLst/>
      </p:bgPr>
    </p:bg>
    <p:spTree>
      <p:nvGrpSpPr>
        <p:cNvPr id="1" name=""/>
        <p:cNvGrpSpPr/>
        <p:nvPr/>
      </p:nvGrpSpPr>
      <p:grpSpPr>
        <a:xfrm>
          <a:off x="0" y="0"/>
          <a:ext cx="0" cy="0"/>
          <a:chOff x="0" y="0"/>
          <a:chExt cx="0" cy="0"/>
        </a:xfrm>
      </p:grpSpPr>
      <p:sp>
        <p:nvSpPr>
          <p:cNvPr id="23" name="Shape 23"/>
          <p:cNvSpPr>
            <a:spLocks noGrp="1"/>
          </p:cNvSpPr>
          <p:nvPr>
            <p:ph type="sldNum" sz="quarter" idx="2"/>
          </p:nvPr>
        </p:nvSpPr>
        <p:spPr>
          <a:xfrm>
            <a:off x="11971114" y="11525250"/>
            <a:ext cx="432247" cy="482601"/>
          </a:xfrm>
          <a:prstGeom prst="rect">
            <a:avLst/>
          </a:prstGeom>
        </p:spPr>
        <p:txBody>
          <a:bodyPr wrap="none"/>
          <a:lstStyle>
            <a:lvl1pPr algn="ctr">
              <a:defRPr sz="2400" cap="none" spc="0">
                <a:solidFill>
                  <a:srgbClr val="FFFFFF"/>
                </a:solidFill>
                <a:latin typeface="Roboto Regular"/>
                <a:ea typeface="Roboto Regular"/>
                <a:cs typeface="Roboto Regular"/>
                <a:sym typeface="Roboto Regular"/>
              </a:defRPr>
            </a:lvl1pPr>
          </a:lstStyle>
          <a:p>
            <a:fld id="{86CB4B4D-7CA3-9044-876B-883B54F8677D}"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p>
            <a:r>
              <a:t>Title Text</a:t>
            </a:r>
          </a:p>
        </p:txBody>
      </p:sp>
      <p:sp>
        <p:nvSpPr>
          <p:cNvPr id="31" name="Shape 3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rPr/>
              <a:t>‹#›</a:t>
            </a:fld>
            <a:endParaRPr/>
          </a:p>
        </p:txBody>
      </p:sp>
      <p:sp>
        <p:nvSpPr>
          <p:cNvPr id="3" name="Picture Placeholder 2"/>
          <p:cNvSpPr>
            <a:spLocks noGrp="1"/>
          </p:cNvSpPr>
          <p:nvPr>
            <p:ph type="pic" sz="quarter" idx="10"/>
          </p:nvPr>
        </p:nvSpPr>
        <p:spPr>
          <a:xfrm>
            <a:off x="3616325" y="3515043"/>
            <a:ext cx="2906713" cy="2906712"/>
          </a:xfrm>
        </p:spPr>
        <p:txBody>
          <a:bodyPr/>
          <a:lstStyle/>
          <a:p>
            <a:endParaRPr lang="en-US"/>
          </a:p>
        </p:txBody>
      </p:sp>
      <p:sp>
        <p:nvSpPr>
          <p:cNvPr id="7" name="Picture Placeholder 2"/>
          <p:cNvSpPr>
            <a:spLocks noGrp="1"/>
          </p:cNvSpPr>
          <p:nvPr>
            <p:ph type="pic" sz="quarter" idx="11"/>
          </p:nvPr>
        </p:nvSpPr>
        <p:spPr>
          <a:xfrm>
            <a:off x="7162165" y="3515043"/>
            <a:ext cx="2906713" cy="2906712"/>
          </a:xfrm>
        </p:spPr>
        <p:txBody>
          <a:bodyPr/>
          <a:lstStyle/>
          <a:p>
            <a:endParaRPr lang="en-US"/>
          </a:p>
        </p:txBody>
      </p:sp>
      <p:sp>
        <p:nvSpPr>
          <p:cNvPr id="8" name="Picture Placeholder 2"/>
          <p:cNvSpPr>
            <a:spLocks noGrp="1"/>
          </p:cNvSpPr>
          <p:nvPr>
            <p:ph type="pic" sz="quarter" idx="12"/>
          </p:nvPr>
        </p:nvSpPr>
        <p:spPr>
          <a:xfrm>
            <a:off x="10708005" y="3515043"/>
            <a:ext cx="2906713" cy="2906712"/>
          </a:xfrm>
        </p:spPr>
        <p:txBody>
          <a:bodyPr/>
          <a:lstStyle/>
          <a:p>
            <a:endParaRPr lang="en-US"/>
          </a:p>
        </p:txBody>
      </p:sp>
      <p:sp>
        <p:nvSpPr>
          <p:cNvPr id="9" name="Picture Placeholder 2"/>
          <p:cNvSpPr>
            <a:spLocks noGrp="1"/>
          </p:cNvSpPr>
          <p:nvPr>
            <p:ph type="pic" sz="quarter" idx="13"/>
          </p:nvPr>
        </p:nvSpPr>
        <p:spPr>
          <a:xfrm>
            <a:off x="14253845" y="3515043"/>
            <a:ext cx="2906713" cy="2906712"/>
          </a:xfrm>
        </p:spPr>
        <p:txBody>
          <a:bodyPr/>
          <a:lstStyle/>
          <a:p>
            <a:endParaRPr lang="en-US"/>
          </a:p>
        </p:txBody>
      </p:sp>
      <p:sp>
        <p:nvSpPr>
          <p:cNvPr id="10" name="Picture Placeholder 2"/>
          <p:cNvSpPr>
            <a:spLocks noGrp="1"/>
          </p:cNvSpPr>
          <p:nvPr>
            <p:ph type="pic" sz="quarter" idx="14"/>
          </p:nvPr>
        </p:nvSpPr>
        <p:spPr>
          <a:xfrm>
            <a:off x="17799686" y="3515043"/>
            <a:ext cx="2906713" cy="2906712"/>
          </a:xfrm>
        </p:spPr>
        <p:txBody>
          <a:bodyPr/>
          <a:lstStyle/>
          <a:p>
            <a:endParaRPr lang="en-US"/>
          </a:p>
        </p:txBody>
      </p:sp>
      <p:sp>
        <p:nvSpPr>
          <p:cNvPr id="11" name="Picture Placeholder 2"/>
          <p:cNvSpPr>
            <a:spLocks noGrp="1"/>
          </p:cNvSpPr>
          <p:nvPr>
            <p:ph type="pic" sz="quarter" idx="15"/>
          </p:nvPr>
        </p:nvSpPr>
        <p:spPr>
          <a:xfrm>
            <a:off x="3616325" y="7060883"/>
            <a:ext cx="2906713" cy="2906712"/>
          </a:xfrm>
        </p:spPr>
        <p:txBody>
          <a:bodyPr/>
          <a:lstStyle/>
          <a:p>
            <a:endParaRPr lang="en-US"/>
          </a:p>
        </p:txBody>
      </p:sp>
      <p:sp>
        <p:nvSpPr>
          <p:cNvPr id="12" name="Picture Placeholder 2"/>
          <p:cNvSpPr>
            <a:spLocks noGrp="1"/>
          </p:cNvSpPr>
          <p:nvPr>
            <p:ph type="pic" sz="quarter" idx="16"/>
          </p:nvPr>
        </p:nvSpPr>
        <p:spPr>
          <a:xfrm>
            <a:off x="7162165" y="7060883"/>
            <a:ext cx="2906713" cy="2906712"/>
          </a:xfrm>
        </p:spPr>
        <p:txBody>
          <a:bodyPr/>
          <a:lstStyle/>
          <a:p>
            <a:endParaRPr lang="en-US"/>
          </a:p>
        </p:txBody>
      </p:sp>
      <p:sp>
        <p:nvSpPr>
          <p:cNvPr id="13" name="Picture Placeholder 2"/>
          <p:cNvSpPr>
            <a:spLocks noGrp="1"/>
          </p:cNvSpPr>
          <p:nvPr>
            <p:ph type="pic" sz="quarter" idx="17"/>
          </p:nvPr>
        </p:nvSpPr>
        <p:spPr>
          <a:xfrm>
            <a:off x="10708005" y="7060883"/>
            <a:ext cx="2906713" cy="2906712"/>
          </a:xfrm>
        </p:spPr>
        <p:txBody>
          <a:bodyPr/>
          <a:lstStyle/>
          <a:p>
            <a:endParaRPr lang="en-US"/>
          </a:p>
        </p:txBody>
      </p:sp>
      <p:sp>
        <p:nvSpPr>
          <p:cNvPr id="14" name="Picture Placeholder 2"/>
          <p:cNvSpPr>
            <a:spLocks noGrp="1"/>
          </p:cNvSpPr>
          <p:nvPr>
            <p:ph type="pic" sz="quarter" idx="18"/>
          </p:nvPr>
        </p:nvSpPr>
        <p:spPr>
          <a:xfrm>
            <a:off x="14253845" y="7060883"/>
            <a:ext cx="2906713" cy="2906712"/>
          </a:xfrm>
        </p:spPr>
        <p:txBody>
          <a:bodyPr/>
          <a:lstStyle/>
          <a:p>
            <a:endParaRPr lang="en-US"/>
          </a:p>
        </p:txBody>
      </p:sp>
      <p:sp>
        <p:nvSpPr>
          <p:cNvPr id="15" name="Picture Placeholder 2"/>
          <p:cNvSpPr>
            <a:spLocks noGrp="1"/>
          </p:cNvSpPr>
          <p:nvPr>
            <p:ph type="pic" sz="quarter" idx="19"/>
          </p:nvPr>
        </p:nvSpPr>
        <p:spPr>
          <a:xfrm>
            <a:off x="17799686" y="7060883"/>
            <a:ext cx="2906713" cy="2906712"/>
          </a:xfrm>
        </p:spPr>
        <p:txBody>
          <a:bodyPr/>
          <a:lstStyle/>
          <a:p>
            <a:endParaRPr lang="en-US"/>
          </a:p>
        </p:txBody>
      </p:sp>
    </p:spTree>
    <p:extLst>
      <p:ext uri="{BB962C8B-B14F-4D97-AF65-F5344CB8AC3E}">
        <p14:creationId xmlns:p14="http://schemas.microsoft.com/office/powerpoint/2010/main" val="81385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hoto dark bg">
    <p:bg>
      <p:bgPr>
        <a:solidFill>
          <a:srgbClr val="393941"/>
        </a:solidFill>
        <a:effectLst/>
      </p:bgPr>
    </p:bg>
    <p:spTree>
      <p:nvGrpSpPr>
        <p:cNvPr id="1" name=""/>
        <p:cNvGrpSpPr/>
        <p:nvPr/>
      </p:nvGrpSpPr>
      <p:grpSpPr>
        <a:xfrm>
          <a:off x="0" y="0"/>
          <a:ext cx="0" cy="0"/>
          <a:chOff x="0" y="0"/>
          <a:chExt cx="0" cy="0"/>
        </a:xfrm>
      </p:grpSpPr>
      <p:sp>
        <p:nvSpPr>
          <p:cNvPr id="45" name="Shape 45"/>
          <p:cNvSpPr>
            <a:spLocks noGrp="1"/>
          </p:cNvSpPr>
          <p:nvPr>
            <p:ph type="sldNum" sz="quarter" idx="2"/>
          </p:nvPr>
        </p:nvSpPr>
        <p:spPr>
          <a:prstGeom prst="rect">
            <a:avLst/>
          </a:prstGeom>
        </p:spPr>
        <p:txBody>
          <a:bodyPr/>
          <a:lstStyle>
            <a:lvl1pPr>
              <a:defRPr>
                <a:solidFill>
                  <a:srgbClr val="F4F5F7"/>
                </a:solidFill>
              </a:defRPr>
            </a:lvl1pPr>
          </a:lstStyle>
          <a:p>
            <a:fld id="{86CB4B4D-7CA3-9044-876B-883B54F8677D}" type="slidenum">
              <a:rPr/>
              <a:t>‹#›</a:t>
            </a:fld>
            <a:endParaRPr/>
          </a:p>
        </p:txBody>
      </p:sp>
      <p:sp>
        <p:nvSpPr>
          <p:cNvPr id="46" name="Shape 46"/>
          <p:cNvSpPr/>
          <p:nvPr/>
        </p:nvSpPr>
        <p:spPr>
          <a:xfrm>
            <a:off x="23077405" y="1371248"/>
            <a:ext cx="1636515" cy="1"/>
          </a:xfrm>
          <a:prstGeom prst="line">
            <a:avLst/>
          </a:prstGeom>
          <a:ln w="50800">
            <a:solidFill>
              <a:srgbClr val="71BB9A"/>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3" name="Picture Placeholder 2"/>
          <p:cNvSpPr>
            <a:spLocks noGrp="1"/>
          </p:cNvSpPr>
          <p:nvPr>
            <p:ph type="pic" sz="quarter" idx="10"/>
          </p:nvPr>
        </p:nvSpPr>
        <p:spPr>
          <a:xfrm>
            <a:off x="4125595" y="3881755"/>
            <a:ext cx="2641600" cy="2641600"/>
          </a:xfrm>
        </p:spPr>
        <p:txBody>
          <a:bodyPr/>
          <a:lstStyle/>
          <a:p>
            <a:endParaRPr lang="en-US"/>
          </a:p>
        </p:txBody>
      </p:sp>
      <p:sp>
        <p:nvSpPr>
          <p:cNvPr id="12" name="Picture Placeholder 2"/>
          <p:cNvSpPr>
            <a:spLocks noGrp="1"/>
          </p:cNvSpPr>
          <p:nvPr>
            <p:ph type="pic" sz="quarter" idx="11"/>
          </p:nvPr>
        </p:nvSpPr>
        <p:spPr>
          <a:xfrm>
            <a:off x="7529195" y="3881755"/>
            <a:ext cx="2641600" cy="2641600"/>
          </a:xfrm>
        </p:spPr>
        <p:txBody>
          <a:bodyPr/>
          <a:lstStyle/>
          <a:p>
            <a:endParaRPr lang="en-US"/>
          </a:p>
        </p:txBody>
      </p:sp>
      <p:sp>
        <p:nvSpPr>
          <p:cNvPr id="13" name="Picture Placeholder 2"/>
          <p:cNvSpPr>
            <a:spLocks noGrp="1"/>
          </p:cNvSpPr>
          <p:nvPr>
            <p:ph type="pic" sz="quarter" idx="12"/>
          </p:nvPr>
        </p:nvSpPr>
        <p:spPr>
          <a:xfrm>
            <a:off x="10932795" y="3881755"/>
            <a:ext cx="2641600" cy="2641600"/>
          </a:xfrm>
        </p:spPr>
        <p:txBody>
          <a:bodyPr/>
          <a:lstStyle/>
          <a:p>
            <a:endParaRPr lang="en-US"/>
          </a:p>
        </p:txBody>
      </p:sp>
      <p:sp>
        <p:nvSpPr>
          <p:cNvPr id="14" name="Picture Placeholder 2"/>
          <p:cNvSpPr>
            <a:spLocks noGrp="1"/>
          </p:cNvSpPr>
          <p:nvPr>
            <p:ph type="pic" sz="quarter" idx="13"/>
          </p:nvPr>
        </p:nvSpPr>
        <p:spPr>
          <a:xfrm>
            <a:off x="14336395" y="3881755"/>
            <a:ext cx="2641600" cy="2641600"/>
          </a:xfrm>
        </p:spPr>
        <p:txBody>
          <a:bodyPr/>
          <a:lstStyle/>
          <a:p>
            <a:endParaRPr lang="en-US"/>
          </a:p>
        </p:txBody>
      </p:sp>
      <p:sp>
        <p:nvSpPr>
          <p:cNvPr id="15" name="Picture Placeholder 2"/>
          <p:cNvSpPr>
            <a:spLocks noGrp="1"/>
          </p:cNvSpPr>
          <p:nvPr>
            <p:ph type="pic" sz="quarter" idx="14"/>
          </p:nvPr>
        </p:nvSpPr>
        <p:spPr>
          <a:xfrm>
            <a:off x="17739995" y="3881755"/>
            <a:ext cx="2641600" cy="2641600"/>
          </a:xfrm>
        </p:spPr>
        <p:txBody>
          <a:bodyPr/>
          <a:lstStyle/>
          <a:p>
            <a:endParaRPr lang="en-US"/>
          </a:p>
        </p:txBody>
      </p:sp>
      <p:sp>
        <p:nvSpPr>
          <p:cNvPr id="16" name="Picture Placeholder 2"/>
          <p:cNvSpPr>
            <a:spLocks noGrp="1"/>
          </p:cNvSpPr>
          <p:nvPr>
            <p:ph type="pic" sz="quarter" idx="15"/>
          </p:nvPr>
        </p:nvSpPr>
        <p:spPr>
          <a:xfrm>
            <a:off x="4125595" y="7183755"/>
            <a:ext cx="2641600" cy="2641600"/>
          </a:xfrm>
        </p:spPr>
        <p:txBody>
          <a:bodyPr/>
          <a:lstStyle/>
          <a:p>
            <a:endParaRPr lang="en-US"/>
          </a:p>
        </p:txBody>
      </p:sp>
      <p:sp>
        <p:nvSpPr>
          <p:cNvPr id="17" name="Picture Placeholder 2"/>
          <p:cNvSpPr>
            <a:spLocks noGrp="1"/>
          </p:cNvSpPr>
          <p:nvPr>
            <p:ph type="pic" sz="quarter" idx="16"/>
          </p:nvPr>
        </p:nvSpPr>
        <p:spPr>
          <a:xfrm>
            <a:off x="7529195" y="7183755"/>
            <a:ext cx="2641600" cy="2641600"/>
          </a:xfrm>
        </p:spPr>
        <p:txBody>
          <a:bodyPr/>
          <a:lstStyle/>
          <a:p>
            <a:endParaRPr lang="en-US"/>
          </a:p>
        </p:txBody>
      </p:sp>
      <p:sp>
        <p:nvSpPr>
          <p:cNvPr id="18" name="Picture Placeholder 2"/>
          <p:cNvSpPr>
            <a:spLocks noGrp="1"/>
          </p:cNvSpPr>
          <p:nvPr>
            <p:ph type="pic" sz="quarter" idx="17"/>
          </p:nvPr>
        </p:nvSpPr>
        <p:spPr>
          <a:xfrm>
            <a:off x="10932795" y="7183755"/>
            <a:ext cx="2641600" cy="2641600"/>
          </a:xfrm>
        </p:spPr>
        <p:txBody>
          <a:bodyPr/>
          <a:lstStyle/>
          <a:p>
            <a:endParaRPr lang="en-US"/>
          </a:p>
        </p:txBody>
      </p:sp>
      <p:sp>
        <p:nvSpPr>
          <p:cNvPr id="19" name="Picture Placeholder 2"/>
          <p:cNvSpPr>
            <a:spLocks noGrp="1"/>
          </p:cNvSpPr>
          <p:nvPr>
            <p:ph type="pic" sz="quarter" idx="18"/>
          </p:nvPr>
        </p:nvSpPr>
        <p:spPr>
          <a:xfrm>
            <a:off x="14336395" y="7183755"/>
            <a:ext cx="2641600" cy="2641600"/>
          </a:xfrm>
        </p:spPr>
        <p:txBody>
          <a:bodyPr/>
          <a:lstStyle/>
          <a:p>
            <a:endParaRPr lang="en-US"/>
          </a:p>
        </p:txBody>
      </p:sp>
      <p:sp>
        <p:nvSpPr>
          <p:cNvPr id="20" name="Picture Placeholder 2"/>
          <p:cNvSpPr>
            <a:spLocks noGrp="1"/>
          </p:cNvSpPr>
          <p:nvPr>
            <p:ph type="pic" sz="quarter" idx="19"/>
          </p:nvPr>
        </p:nvSpPr>
        <p:spPr>
          <a:xfrm>
            <a:off x="17739995" y="7183755"/>
            <a:ext cx="2641600" cy="2641600"/>
          </a:xfrm>
        </p:spPr>
        <p:txBody>
          <a:bodyPr/>
          <a:lstStyle/>
          <a:p>
            <a:endParaRPr lang="en-US"/>
          </a:p>
        </p:txBody>
      </p:sp>
    </p:spTree>
    <p:extLst>
      <p:ext uri="{BB962C8B-B14F-4D97-AF65-F5344CB8AC3E}">
        <p14:creationId xmlns:p14="http://schemas.microsoft.com/office/powerpoint/2010/main" val="59445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121840" y="2279414"/>
            <a:ext cx="16482719" cy="2176835"/>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p>
            <a:r>
              <a:t>Title Text</a:t>
            </a:r>
          </a:p>
        </p:txBody>
      </p:sp>
      <p:sp>
        <p:nvSpPr>
          <p:cNvPr id="3" name="Shape 3"/>
          <p:cNvSpPr>
            <a:spLocks noGrp="1"/>
          </p:cNvSpPr>
          <p:nvPr>
            <p:ph type="body" idx="1"/>
          </p:nvPr>
        </p:nvSpPr>
        <p:spPr>
          <a:xfrm>
            <a:off x="2167984" y="4630044"/>
            <a:ext cx="20476358" cy="7019293"/>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23036465" y="762695"/>
            <a:ext cx="607907" cy="381001"/>
          </a:xfrm>
          <a:prstGeom prst="rect">
            <a:avLst/>
          </a:prstGeom>
          <a:ln w="3175">
            <a:miter lim="400000"/>
          </a:ln>
        </p:spPr>
        <p:txBody>
          <a:bodyPr lIns="38100" tIns="38100" rIns="38100" bIns="38100">
            <a:spAutoFit/>
          </a:bodyPr>
          <a:lstStyle>
            <a:lvl1pPr algn="l">
              <a:defRPr sz="2000" cap="all" spc="400">
                <a:solidFill>
                  <a:srgbClr val="393941"/>
                </a:solidFill>
                <a:latin typeface="+mn-lt"/>
                <a:ea typeface="+mn-ea"/>
                <a:cs typeface="+mn-cs"/>
                <a:sym typeface="Montserrat-Regular"/>
              </a:defRPr>
            </a:lvl1pPr>
          </a:lstStyle>
          <a:p>
            <a:fld id="{86CB4B4D-7CA3-9044-876B-883B54F8677D}" type="slidenum">
              <a:rPr/>
              <a:t>‹#›</a:t>
            </a:fld>
            <a:endParaRPr/>
          </a:p>
        </p:txBody>
      </p:sp>
      <p:sp>
        <p:nvSpPr>
          <p:cNvPr id="9" name="Shape 9"/>
          <p:cNvSpPr/>
          <p:nvPr/>
        </p:nvSpPr>
        <p:spPr>
          <a:xfrm>
            <a:off x="23077405" y="1371248"/>
            <a:ext cx="1636515" cy="1"/>
          </a:xfrm>
          <a:prstGeom prst="line">
            <a:avLst/>
          </a:prstGeom>
          <a:ln w="50800">
            <a:solidFill>
              <a:srgbClr val="496F63"/>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xStyles>
    <p:titleStyle>
      <a:lvl1pPr marL="0" marR="0" indent="0" algn="l" defTabSz="825500" rtl="0" latinLnBrk="0">
        <a:lnSpc>
          <a:spcPct val="80000"/>
        </a:lnSpc>
        <a:spcBef>
          <a:spcPct val="0"/>
        </a:spcBef>
        <a:spcAft>
          <a:spcPct val="0"/>
        </a:spcAft>
        <a:buClrTx/>
        <a:buSzTx/>
        <a:buFontTx/>
        <a:buNone/>
        <a:defRPr sz="10000" b="1" i="0" u="none" strike="noStrike" cap="none" spc="0" baseline="0">
          <a:ln>
            <a:noFill/>
          </a:ln>
          <a:solidFill>
            <a:srgbClr val="393941"/>
          </a:solidFill>
          <a:uFillTx/>
          <a:latin typeface="Montserrat-SemiBold"/>
          <a:ea typeface="Montserrat-SemiBold"/>
          <a:cs typeface="Montserrat-SemiBold"/>
          <a:sym typeface="Montserrat-SemiBold"/>
        </a:defRPr>
      </a:lvl1pPr>
      <a:lvl2pPr marL="0" marR="0" indent="228600" algn="l" defTabSz="825500" rtl="0" latinLnBrk="0">
        <a:lnSpc>
          <a:spcPct val="80000"/>
        </a:lnSpc>
        <a:spcBef>
          <a:spcPct val="0"/>
        </a:spcBef>
        <a:spcAft>
          <a:spcPct val="0"/>
        </a:spcAft>
        <a:buClrTx/>
        <a:buSzTx/>
        <a:buFontTx/>
        <a:buNone/>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ct val="0"/>
        </a:spcBef>
        <a:spcAft>
          <a:spcPct val="0"/>
        </a:spcAft>
        <a:buClrTx/>
        <a:buSzTx/>
        <a:buFontTx/>
        <a:buNone/>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ct val="0"/>
        </a:spcBef>
        <a:spcAft>
          <a:spcPct val="0"/>
        </a:spcAft>
        <a:buClrTx/>
        <a:buSzTx/>
        <a:buFontTx/>
        <a:buNone/>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ct val="0"/>
        </a:spcBef>
        <a:spcAft>
          <a:spcPct val="0"/>
        </a:spcAft>
        <a:buClrTx/>
        <a:buSzTx/>
        <a:buFontTx/>
        <a:buNone/>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ct val="0"/>
        </a:spcBef>
        <a:spcAft>
          <a:spcPct val="0"/>
        </a:spcAft>
        <a:buClrTx/>
        <a:buSzTx/>
        <a:buFontTx/>
        <a:buNone/>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ct val="0"/>
        </a:spcBef>
        <a:spcAft>
          <a:spcPct val="0"/>
        </a:spcAft>
        <a:buClrTx/>
        <a:buSzTx/>
        <a:buFontTx/>
        <a:buNone/>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ct val="0"/>
        </a:spcBef>
        <a:spcAft>
          <a:spcPct val="0"/>
        </a:spcAft>
        <a:buClrTx/>
        <a:buSzTx/>
        <a:buFontTx/>
        <a:buNone/>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ct val="0"/>
        </a:spcBef>
        <a:spcAft>
          <a:spcPct val="0"/>
        </a:spcAft>
        <a:buClrTx/>
        <a:buSzTx/>
        <a:buFontTx/>
        <a:buNone/>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ct val="0"/>
        </a:spcBef>
        <a:spcAft>
          <a:spcPct val="0"/>
        </a:spcAft>
        <a:buClrTx/>
        <a:buSzTx/>
        <a:buFontTx/>
        <a:buNone/>
        <a:defRPr sz="2300" b="0" i="0" u="none" strike="noStrike" cap="none" spc="0" baseline="0">
          <a:ln>
            <a:noFill/>
          </a:ln>
          <a:solidFill>
            <a:srgbClr val="A6A7AC"/>
          </a:solidFill>
          <a:uFillTx/>
          <a:latin typeface="PT Sans"/>
          <a:ea typeface="PT Sans"/>
          <a:cs typeface="PT Sans"/>
          <a:sym typeface="PT Sans"/>
        </a:defRPr>
      </a:lvl1pPr>
      <a:lvl2pPr marL="0" marR="0" indent="228600" algn="just" defTabSz="825500" rtl="0" latinLnBrk="0">
        <a:lnSpc>
          <a:spcPct val="100000"/>
        </a:lnSpc>
        <a:spcBef>
          <a:spcPct val="0"/>
        </a:spcBef>
        <a:spcAft>
          <a:spcPct val="0"/>
        </a:spcAft>
        <a:buClrTx/>
        <a:buSzTx/>
        <a:buFontTx/>
        <a:buNone/>
        <a:defRPr sz="2300" b="0" i="0" u="none" strike="noStrike" cap="none" spc="0" baseline="0">
          <a:ln>
            <a:noFill/>
          </a:ln>
          <a:solidFill>
            <a:srgbClr val="A6A7AC"/>
          </a:solidFill>
          <a:uFillTx/>
          <a:latin typeface="PT Sans"/>
          <a:ea typeface="PT Sans"/>
          <a:cs typeface="PT Sans"/>
          <a:sym typeface="PT Sans"/>
        </a:defRPr>
      </a:lvl2pPr>
      <a:lvl3pPr marL="0" marR="0" indent="457200" algn="just" defTabSz="825500" rtl="0" latinLnBrk="0">
        <a:lnSpc>
          <a:spcPct val="100000"/>
        </a:lnSpc>
        <a:spcBef>
          <a:spcPct val="0"/>
        </a:spcBef>
        <a:spcAft>
          <a:spcPct val="0"/>
        </a:spcAft>
        <a:buClrTx/>
        <a:buSzTx/>
        <a:buFontTx/>
        <a:buNone/>
        <a:defRPr sz="2300" b="0" i="0" u="none" strike="noStrike" cap="none" spc="0" baseline="0">
          <a:ln>
            <a:noFill/>
          </a:ln>
          <a:solidFill>
            <a:srgbClr val="A6A7AC"/>
          </a:solidFill>
          <a:uFillTx/>
          <a:latin typeface="PT Sans"/>
          <a:ea typeface="PT Sans"/>
          <a:cs typeface="PT Sans"/>
          <a:sym typeface="PT Sans"/>
        </a:defRPr>
      </a:lvl3pPr>
      <a:lvl4pPr marL="0" marR="0" indent="685800" algn="just" defTabSz="825500" rtl="0" latinLnBrk="0">
        <a:lnSpc>
          <a:spcPct val="100000"/>
        </a:lnSpc>
        <a:spcBef>
          <a:spcPct val="0"/>
        </a:spcBef>
        <a:spcAft>
          <a:spcPct val="0"/>
        </a:spcAft>
        <a:buClrTx/>
        <a:buSzTx/>
        <a:buFontTx/>
        <a:buNone/>
        <a:defRPr sz="2300" b="0" i="0" u="none" strike="noStrike" cap="none" spc="0" baseline="0">
          <a:ln>
            <a:noFill/>
          </a:ln>
          <a:solidFill>
            <a:srgbClr val="A6A7AC"/>
          </a:solidFill>
          <a:uFillTx/>
          <a:latin typeface="PT Sans"/>
          <a:ea typeface="PT Sans"/>
          <a:cs typeface="PT Sans"/>
          <a:sym typeface="PT Sans"/>
        </a:defRPr>
      </a:lvl4pPr>
      <a:lvl5pPr marL="0" marR="0" indent="914400" algn="just" defTabSz="825500" rtl="0" latinLnBrk="0">
        <a:lnSpc>
          <a:spcPct val="100000"/>
        </a:lnSpc>
        <a:spcBef>
          <a:spcPct val="0"/>
        </a:spcBef>
        <a:spcAft>
          <a:spcPct val="0"/>
        </a:spcAft>
        <a:buClrTx/>
        <a:buSzTx/>
        <a:buFontTx/>
        <a:buNone/>
        <a:defRPr sz="2300" b="0" i="0" u="none" strike="noStrike" cap="none" spc="0" baseline="0">
          <a:ln>
            <a:noFill/>
          </a:ln>
          <a:solidFill>
            <a:srgbClr val="A6A7AC"/>
          </a:solidFill>
          <a:uFillTx/>
          <a:latin typeface="PT Sans"/>
          <a:ea typeface="PT Sans"/>
          <a:cs typeface="PT Sans"/>
          <a:sym typeface="PT Sans"/>
        </a:defRPr>
      </a:lvl5pPr>
      <a:lvl6pPr marL="0" marR="0" indent="1143000" algn="just" defTabSz="825500" rtl="0" latinLnBrk="0">
        <a:lnSpc>
          <a:spcPct val="100000"/>
        </a:lnSpc>
        <a:spcBef>
          <a:spcPct val="0"/>
        </a:spcBef>
        <a:spcAft>
          <a:spcPct val="0"/>
        </a:spcAft>
        <a:buClrTx/>
        <a:buSzTx/>
        <a:buFontTx/>
        <a:buNone/>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ct val="0"/>
        </a:spcBef>
        <a:spcAft>
          <a:spcPct val="0"/>
        </a:spcAft>
        <a:buClrTx/>
        <a:buSzTx/>
        <a:buFontTx/>
        <a:buNone/>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ct val="0"/>
        </a:spcBef>
        <a:spcAft>
          <a:spcPct val="0"/>
        </a:spcAft>
        <a:buClrTx/>
        <a:buSzTx/>
        <a:buFontTx/>
        <a:buNone/>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ct val="0"/>
        </a:spcBef>
        <a:spcAft>
          <a:spcPct val="0"/>
        </a:spcAft>
        <a:buClrTx/>
        <a:buSzTx/>
        <a:buFontTx/>
        <a:buNone/>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ct val="0"/>
        </a:spcBef>
        <a:spcAft>
          <a:spcPct val="0"/>
        </a:spcAft>
        <a:buClrTx/>
        <a:buSzTx/>
        <a:buFontTx/>
        <a:buNone/>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ct val="0"/>
        </a:spcBef>
        <a:spcAft>
          <a:spcPct val="0"/>
        </a:spcAft>
        <a:buClrTx/>
        <a:buSzTx/>
        <a:buFontTx/>
        <a:buNone/>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ct val="0"/>
        </a:spcBef>
        <a:spcAft>
          <a:spcPct val="0"/>
        </a:spcAft>
        <a:buClrTx/>
        <a:buSzTx/>
        <a:buFontTx/>
        <a:buNone/>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ct val="0"/>
        </a:spcBef>
        <a:spcAft>
          <a:spcPct val="0"/>
        </a:spcAft>
        <a:buClrTx/>
        <a:buSzTx/>
        <a:buFontTx/>
        <a:buNone/>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ct val="0"/>
        </a:spcBef>
        <a:spcAft>
          <a:spcPct val="0"/>
        </a:spcAft>
        <a:buClrTx/>
        <a:buSzTx/>
        <a:buFontTx/>
        <a:buNone/>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ct val="0"/>
        </a:spcBef>
        <a:spcAft>
          <a:spcPct val="0"/>
        </a:spcAft>
        <a:buClrTx/>
        <a:buSzTx/>
        <a:buFontTx/>
        <a:buNone/>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ct val="0"/>
        </a:spcBef>
        <a:spcAft>
          <a:spcPct val="0"/>
        </a:spcAft>
        <a:buClrTx/>
        <a:buSzTx/>
        <a:buFontTx/>
        <a:buNone/>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ct val="0"/>
        </a:spcBef>
        <a:spcAft>
          <a:spcPct val="0"/>
        </a:spcAft>
        <a:buClrTx/>
        <a:buSzTx/>
        <a:buFontTx/>
        <a:buNone/>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ct val="0"/>
        </a:spcBef>
        <a:spcAft>
          <a:spcPct val="0"/>
        </a:spcAft>
        <a:buClrTx/>
        <a:buSzTx/>
        <a:buFontTx/>
        <a:buNone/>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youtube.com/watch?v=I_6AVRGLXGA"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hyperlink" Target="https://m.youtube.com/watch?v=yAidvTKX6xM" TargetMode="External"/><Relationship Id="rId5" Type="http://schemas.openxmlformats.org/officeDocument/2006/relationships/image" Target="../media/image12.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3.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3.png"/><Relationship Id="rId7" Type="http://schemas.openxmlformats.org/officeDocument/2006/relationships/diagramQuickStyle" Target="../diagrams/quickStyle3.xml"/><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emf"/><Relationship Id="rId4" Type="http://schemas.openxmlformats.org/officeDocument/2006/relationships/image" Target="../media/image24.jpeg"/><Relationship Id="rId9" Type="http://schemas.microsoft.com/office/2007/relationships/diagramDrawing" Target="../diagrams/drawing3.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tiff"/><Relationship Id="rId4" Type="http://schemas.openxmlformats.org/officeDocument/2006/relationships/image" Target="../media/image27.tiff"/></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emf"/><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facebook.com/sapphire.eyewear/" TargetMode="External"/><Relationship Id="rId2" Type="http://schemas.openxmlformats.org/officeDocument/2006/relationships/hyperlink" Target="https://www.sapphireeyewear.com/" TargetMode="Externa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qpc.adm.slu.se/SNPD_ver2/page_19.htm" TargetMode="External"/><Relationship Id="rId7" Type="http://schemas.openxmlformats.org/officeDocument/2006/relationships/diagramColors" Target="../diagrams/colors1.xml"/><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DDAFA7-800E-E84A-894B-AAFF39F7E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4688" y="1101970"/>
            <a:ext cx="5658587" cy="1747269"/>
          </a:xfrm>
          <a:prstGeom prst="rect">
            <a:avLst/>
          </a:prstGeom>
        </p:spPr>
      </p:pic>
      <p:pic>
        <p:nvPicPr>
          <p:cNvPr id="4" name="Picture 3">
            <a:extLst>
              <a:ext uri="{FF2B5EF4-FFF2-40B4-BE49-F238E27FC236}">
                <a16:creationId xmlns:a16="http://schemas.microsoft.com/office/drawing/2014/main" id="{E8BAF96C-29E9-2A41-9A6B-263897271FA2}"/>
              </a:ext>
            </a:extLst>
          </p:cNvPr>
          <p:cNvPicPr>
            <a:picLocks noChangeAspect="1"/>
          </p:cNvPicPr>
          <p:nvPr/>
        </p:nvPicPr>
        <p:blipFill>
          <a:blip r:embed="rId3">
            <a:alphaModFix amt="28000"/>
            <a:extLst>
              <a:ext uri="{28A0092B-C50C-407E-A947-70E740481C1C}">
                <a14:useLocalDpi xmlns:a14="http://schemas.microsoft.com/office/drawing/2010/main" val="0"/>
              </a:ext>
            </a:extLst>
          </a:blip>
          <a:stretch>
            <a:fillRect/>
          </a:stretch>
        </p:blipFill>
        <p:spPr>
          <a:xfrm>
            <a:off x="6110560" y="340093"/>
            <a:ext cx="12162879" cy="13035814"/>
          </a:xfrm>
          <a:prstGeom prst="rect">
            <a:avLst/>
          </a:prstGeom>
        </p:spPr>
      </p:pic>
      <p:sp>
        <p:nvSpPr>
          <p:cNvPr id="5" name="Shape 55"/>
          <p:cNvSpPr/>
          <p:nvPr/>
        </p:nvSpPr>
        <p:spPr>
          <a:xfrm>
            <a:off x="2059172" y="5584371"/>
            <a:ext cx="20265656" cy="5568043"/>
          </a:xfrm>
          <a:prstGeom prst="rect">
            <a:avLst/>
          </a:prstGeom>
          <a:solidFill>
            <a:srgbClr val="FFFFFF">
              <a:alpha val="0"/>
            </a:srgbClr>
          </a:solidFill>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chor="t">
            <a:normAutofit/>
          </a:bodyPr>
          <a:lstStyle>
            <a:lvl1pPr algn="ctr">
              <a:lnSpc>
                <a:spcPct val="80000"/>
              </a:lnSpc>
              <a:defRPr sz="15000" b="1">
                <a:solidFill>
                  <a:srgbClr val="F4F5F7"/>
                </a:solidFill>
                <a:latin typeface="Montserrat-SemiBold"/>
                <a:ea typeface="Montserrat-SemiBold"/>
                <a:cs typeface="Montserrat-SemiBold"/>
                <a:sym typeface="Montserrat-SemiBold"/>
              </a:defRPr>
            </a:lvl1pPr>
          </a:lstStyle>
          <a:p>
            <a:pPr>
              <a:lnSpc>
                <a:spcPct val="110000"/>
              </a:lnSpc>
            </a:pPr>
            <a:r>
              <a:rPr lang="es" sz="8600" b="1" i="0" strike="noStrike" cap="none" spc="0" baseline="0" dirty="0">
                <a:solidFill>
                  <a:srgbClr val="496F63"/>
                </a:solidFill>
                <a:effectLst/>
                <a:latin typeface="Arial"/>
                <a:ea typeface="Arial"/>
                <a:cs typeface="Arial"/>
              </a:rPr>
              <a:t>Módulo 3:</a:t>
            </a:r>
          </a:p>
          <a:p>
            <a:pPr>
              <a:lnSpc>
                <a:spcPct val="110000"/>
              </a:lnSpc>
            </a:pPr>
            <a:r>
              <a:rPr lang="es" sz="10400" b="1" i="0" strike="noStrike" cap="none" spc="0" baseline="0" dirty="0">
                <a:solidFill>
                  <a:srgbClr val="496F63"/>
                </a:solidFill>
                <a:effectLst/>
                <a:latin typeface="Arial"/>
                <a:ea typeface="Arial"/>
                <a:cs typeface="Arial"/>
              </a:rPr>
              <a:t>Desarrollo del Modelo Conceptual</a:t>
            </a:r>
          </a:p>
          <a:p>
            <a:endParaRPr lang="en-GB" sz="10400" dirty="0">
              <a:solidFill>
                <a:srgbClr val="496F63"/>
              </a:solidFill>
              <a:latin typeface="Arial"/>
              <a:cs typeface="Arial"/>
            </a:endParaRPr>
          </a:p>
        </p:txBody>
      </p:sp>
      <p:pic>
        <p:nvPicPr>
          <p:cNvPr id="7" name="Picture 6">
            <a:extLst>
              <a:ext uri="{FF2B5EF4-FFF2-40B4-BE49-F238E27FC236}">
                <a16:creationId xmlns:a16="http://schemas.microsoft.com/office/drawing/2014/main" id="{FF70AC6A-50D1-441D-A66B-A268F5930C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806220" y="12660273"/>
            <a:ext cx="8577780" cy="1055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6377666" y="-116672"/>
            <a:ext cx="12642470" cy="13549824"/>
          </a:xfrm>
          <a:prstGeom prst="rect">
            <a:avLst/>
          </a:prstGeom>
        </p:spPr>
      </p:pic>
      <p:sp>
        <p:nvSpPr>
          <p:cNvPr id="69" name="Shape 69"/>
          <p:cNvSpPr/>
          <p:nvPr/>
        </p:nvSpPr>
        <p:spPr>
          <a:xfrm>
            <a:off x="2356603" y="6941557"/>
            <a:ext cx="10452256" cy="4793500"/>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p>
            <a:endParaRPr lang="pl-PL"/>
          </a:p>
          <a:p>
            <a:endParaRPr lang="pl-PL"/>
          </a:p>
          <a:p>
            <a:endParaRPr lang="pl-PL"/>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10</a:t>
            </a:fld>
            <a:endParaRPr/>
          </a:p>
        </p:txBody>
      </p:sp>
      <p:sp>
        <p:nvSpPr>
          <p:cNvPr id="26" name="Prostokąt 25">
            <a:extLst>
              <a:ext uri="{FF2B5EF4-FFF2-40B4-BE49-F238E27FC236}">
                <a16:creationId xmlns:a16="http://schemas.microsoft.com/office/drawing/2014/main" id="{0350B674-A13D-2042-A3AD-5027A514B725}"/>
              </a:ext>
            </a:extLst>
          </p:cNvPr>
          <p:cNvSpPr/>
          <p:nvPr/>
        </p:nvSpPr>
        <p:spPr>
          <a:xfrm>
            <a:off x="1972921" y="94692"/>
            <a:ext cx="21236453" cy="3261360"/>
          </a:xfrm>
          <a:prstGeom prst="rect">
            <a:avLst/>
          </a:prstGeom>
        </p:spPr>
        <p:txBody>
          <a:bodyPr wrap="square">
            <a:spAutoFit/>
          </a:bodyPr>
          <a:lstStyle/>
          <a:p>
            <a:pPr algn="ctr"/>
            <a:endParaRPr lang="pl-PL" sz="3600" b="1">
              <a:solidFill>
                <a:srgbClr val="496F63"/>
              </a:solidFill>
              <a:latin typeface="Arial" panose="020B0604020202020204" pitchFamily="34" charset="0"/>
              <a:cs typeface="Arial" panose="020B0604020202020204" pitchFamily="34" charset="0"/>
            </a:endParaRPr>
          </a:p>
          <a:p>
            <a:pPr algn="ctr"/>
            <a:endParaRPr lang="pl-PL" sz="3600">
              <a:solidFill>
                <a:srgbClr val="496F63"/>
              </a:solidFill>
              <a:latin typeface="Arial" panose="020B0604020202020204" pitchFamily="34" charset="0"/>
              <a:cs typeface="Arial" panose="020B0604020202020204" pitchFamily="34" charset="0"/>
            </a:endParaRPr>
          </a:p>
          <a:p>
            <a:pPr algn="ctr"/>
            <a:r>
              <a:rPr lang="es" sz="10000" b="1" i="0" strike="noStrike" cap="none" spc="0" baseline="0">
                <a:solidFill>
                  <a:srgbClr val="496F63"/>
                </a:solidFill>
                <a:effectLst/>
                <a:latin typeface="Agency FB"/>
                <a:ea typeface="Agency FB"/>
                <a:cs typeface="Agency FB"/>
              </a:rPr>
              <a:t>Fuentes externas</a:t>
            </a:r>
            <a:endParaRPr lang="pl-PL" sz="10000" b="1">
              <a:solidFill>
                <a:srgbClr val="496F63"/>
              </a:solidFill>
              <a:latin typeface="Agency FB" panose="020B0503020202020204" pitchFamily="34" charset="0"/>
              <a:cs typeface="Apple Chancery" panose="03020702040506060504" pitchFamily="66" charset="-79"/>
            </a:endParaRPr>
          </a:p>
          <a:p>
            <a:endParaRPr lang="pl-PL" sz="3600" b="1">
              <a:latin typeface="Arial" panose="020B0604020202020204" pitchFamily="34" charset="0"/>
              <a:cs typeface="Arial" panose="020B0604020202020204" pitchFamily="34" charset="0"/>
            </a:endParaRPr>
          </a:p>
        </p:txBody>
      </p:sp>
      <p:sp>
        <p:nvSpPr>
          <p:cNvPr id="12" name="Prostokąt 11">
            <a:extLst>
              <a:ext uri="{FF2B5EF4-FFF2-40B4-BE49-F238E27FC236}">
                <a16:creationId xmlns:a16="http://schemas.microsoft.com/office/drawing/2014/main" id="{8FC32C24-90E7-AA47-A2B7-4BD649EF7637}"/>
              </a:ext>
            </a:extLst>
          </p:cNvPr>
          <p:cNvSpPr/>
          <p:nvPr/>
        </p:nvSpPr>
        <p:spPr>
          <a:xfrm>
            <a:off x="1353418" y="6491529"/>
            <a:ext cx="2839799" cy="1369606"/>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60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Clientes</a:t>
            </a:r>
          </a:p>
          <a:p>
            <a:pPr algn="ctr"/>
            <a:endParaRPr lang="en-GB" sz="3200" b="1" dirty="0">
              <a:solidFill>
                <a:srgbClr val="FFFFFF"/>
              </a:solidFill>
              <a:latin typeface="Helvetica Light"/>
              <a:ea typeface="Helvetica Light"/>
              <a:cs typeface="Helvetica Light"/>
              <a:sym typeface="Helvetica Light"/>
            </a:endParaRPr>
          </a:p>
        </p:txBody>
      </p:sp>
      <p:sp>
        <p:nvSpPr>
          <p:cNvPr id="6" name="Strzałka w dół 5">
            <a:extLst>
              <a:ext uri="{FF2B5EF4-FFF2-40B4-BE49-F238E27FC236}">
                <a16:creationId xmlns:a16="http://schemas.microsoft.com/office/drawing/2014/main" id="{75BF9EE1-BA53-1743-AC76-2056647EB822}"/>
              </a:ext>
            </a:extLst>
          </p:cNvPr>
          <p:cNvSpPr/>
          <p:nvPr/>
        </p:nvSpPr>
        <p:spPr>
          <a:xfrm>
            <a:off x="2128553" y="3576136"/>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Strzałka w dół 6">
            <a:extLst>
              <a:ext uri="{FF2B5EF4-FFF2-40B4-BE49-F238E27FC236}">
                <a16:creationId xmlns:a16="http://schemas.microsoft.com/office/drawing/2014/main" id="{C59953AE-246E-5C45-BFC2-54AF29104D3D}"/>
              </a:ext>
            </a:extLst>
          </p:cNvPr>
          <p:cNvSpPr/>
          <p:nvPr/>
        </p:nvSpPr>
        <p:spPr>
          <a:xfrm>
            <a:off x="18342301" y="3572059"/>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Strzałka w dół 9">
            <a:extLst>
              <a:ext uri="{FF2B5EF4-FFF2-40B4-BE49-F238E27FC236}">
                <a16:creationId xmlns:a16="http://schemas.microsoft.com/office/drawing/2014/main" id="{389E609D-47A6-ED48-87B2-6A0E28EDBF2B}"/>
              </a:ext>
            </a:extLst>
          </p:cNvPr>
          <p:cNvSpPr/>
          <p:nvPr/>
        </p:nvSpPr>
        <p:spPr>
          <a:xfrm>
            <a:off x="5088127" y="3559194"/>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Strzałka w dół 12">
            <a:extLst>
              <a:ext uri="{FF2B5EF4-FFF2-40B4-BE49-F238E27FC236}">
                <a16:creationId xmlns:a16="http://schemas.microsoft.com/office/drawing/2014/main" id="{2684544B-3FD5-4742-A2A4-7093F563D14D}"/>
              </a:ext>
            </a:extLst>
          </p:cNvPr>
          <p:cNvSpPr/>
          <p:nvPr/>
        </p:nvSpPr>
        <p:spPr>
          <a:xfrm>
            <a:off x="8210635" y="3532813"/>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Strzałka w dół 13">
            <a:extLst>
              <a:ext uri="{FF2B5EF4-FFF2-40B4-BE49-F238E27FC236}">
                <a16:creationId xmlns:a16="http://schemas.microsoft.com/office/drawing/2014/main" id="{4192B973-53C8-D34F-A0E9-12F3ECA5E4CA}"/>
              </a:ext>
            </a:extLst>
          </p:cNvPr>
          <p:cNvSpPr/>
          <p:nvPr/>
        </p:nvSpPr>
        <p:spPr>
          <a:xfrm>
            <a:off x="11333143" y="3532813"/>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Strzałka w dół 14">
            <a:extLst>
              <a:ext uri="{FF2B5EF4-FFF2-40B4-BE49-F238E27FC236}">
                <a16:creationId xmlns:a16="http://schemas.microsoft.com/office/drawing/2014/main" id="{3348008F-26E9-EA4A-95E7-3D6135803A2A}"/>
              </a:ext>
            </a:extLst>
          </p:cNvPr>
          <p:cNvSpPr/>
          <p:nvPr/>
        </p:nvSpPr>
        <p:spPr>
          <a:xfrm>
            <a:off x="14837722" y="3559194"/>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Strzałka w dół 15">
            <a:extLst>
              <a:ext uri="{FF2B5EF4-FFF2-40B4-BE49-F238E27FC236}">
                <a16:creationId xmlns:a16="http://schemas.microsoft.com/office/drawing/2014/main" id="{D2062707-C813-F64E-A4EF-557D31F3FB5A}"/>
              </a:ext>
            </a:extLst>
          </p:cNvPr>
          <p:cNvSpPr/>
          <p:nvPr/>
        </p:nvSpPr>
        <p:spPr>
          <a:xfrm>
            <a:off x="21894087" y="3576136"/>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Prostokąt 16">
            <a:extLst>
              <a:ext uri="{FF2B5EF4-FFF2-40B4-BE49-F238E27FC236}">
                <a16:creationId xmlns:a16="http://schemas.microsoft.com/office/drawing/2014/main" id="{9B487D4F-7D9B-C24F-AE20-FDFF54F99745}"/>
              </a:ext>
            </a:extLst>
          </p:cNvPr>
          <p:cNvSpPr/>
          <p:nvPr/>
        </p:nvSpPr>
        <p:spPr>
          <a:xfrm>
            <a:off x="4403920" y="6235334"/>
            <a:ext cx="2686141" cy="2239074"/>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050" b="1" i="0" strike="noStrike" cap="none" spc="0" baseline="0" dirty="0">
              <a:solidFill>
                <a:srgbClr val="FFFFFF"/>
              </a:solidFill>
              <a:effectLst/>
              <a:latin typeface="Helvetica Light"/>
              <a:ea typeface="Helvetica Light"/>
              <a:cs typeface="Helvetica Light"/>
            </a:endParaRPr>
          </a:p>
          <a:p>
            <a:pPr algn="ctr"/>
            <a:r>
              <a:rPr lang="pl-PL" sz="2800" b="1" dirty="0" err="1">
                <a:solidFill>
                  <a:srgbClr val="FFFFFF"/>
                </a:solidFill>
                <a:latin typeface="Helvetica Light"/>
                <a:ea typeface="Helvetica Light"/>
                <a:cs typeface="Helvetica Light"/>
                <a:sym typeface="Helvetica Light"/>
              </a:rPr>
              <a:t>Usuarios</a:t>
            </a:r>
            <a:r>
              <a:rPr lang="pl-PL" sz="2800" b="1" dirty="0">
                <a:solidFill>
                  <a:srgbClr val="FFFFFF"/>
                </a:solidFill>
                <a:latin typeface="Helvetica Light"/>
                <a:ea typeface="Helvetica Light"/>
                <a:cs typeface="Helvetica Light"/>
                <a:sym typeface="Helvetica Light"/>
              </a:rPr>
              <a:t> </a:t>
            </a:r>
            <a:r>
              <a:rPr lang="pl-PL" sz="2800" b="1" dirty="0" err="1">
                <a:solidFill>
                  <a:srgbClr val="FFFFFF"/>
                </a:solidFill>
                <a:latin typeface="Helvetica Light"/>
                <a:ea typeface="Helvetica Light"/>
                <a:cs typeface="Helvetica Light"/>
                <a:sym typeface="Helvetica Light"/>
              </a:rPr>
              <a:t>principales</a:t>
            </a:r>
            <a:r>
              <a:rPr lang="pl-PL" sz="2800" b="1" dirty="0">
                <a:solidFill>
                  <a:srgbClr val="FFFFFF"/>
                </a:solidFill>
                <a:latin typeface="Helvetica Light"/>
                <a:ea typeface="Helvetica Light"/>
                <a:cs typeface="Helvetica Light"/>
                <a:sym typeface="Helvetica Light"/>
              </a:rPr>
              <a:t> (</a:t>
            </a:r>
            <a:r>
              <a:rPr lang="pl-PL" sz="2800" b="1" dirty="0" err="1">
                <a:solidFill>
                  <a:srgbClr val="FFFFFF"/>
                </a:solidFill>
                <a:latin typeface="Helvetica Light"/>
                <a:ea typeface="Helvetica Light"/>
                <a:cs typeface="Helvetica Light"/>
                <a:sym typeface="Helvetica Light"/>
              </a:rPr>
              <a:t>soluciones</a:t>
            </a:r>
            <a:r>
              <a:rPr lang="pl-PL" sz="2800" b="1" dirty="0">
                <a:solidFill>
                  <a:srgbClr val="FFFFFF"/>
                </a:solidFill>
                <a:latin typeface="Helvetica Light"/>
                <a:ea typeface="Helvetica Light"/>
                <a:cs typeface="Helvetica Light"/>
                <a:sym typeface="Helvetica Light"/>
              </a:rPr>
              <a:t> de los </a:t>
            </a:r>
            <a:r>
              <a:rPr lang="pl-PL" sz="2800" b="1" dirty="0" err="1">
                <a:solidFill>
                  <a:srgbClr val="FFFFFF"/>
                </a:solidFill>
                <a:latin typeface="Helvetica Light"/>
                <a:ea typeface="Helvetica Light"/>
                <a:cs typeface="Helvetica Light"/>
                <a:sym typeface="Helvetica Light"/>
              </a:rPr>
              <a:t>usuarios</a:t>
            </a:r>
            <a:r>
              <a:rPr lang="pl-PL" sz="2800" b="1" dirty="0">
                <a:solidFill>
                  <a:srgbClr val="FFFFFF"/>
                </a:solidFill>
                <a:latin typeface="Helvetica Light"/>
                <a:ea typeface="Helvetica Light"/>
                <a:cs typeface="Helvetica Light"/>
                <a:sym typeface="Helvetica Light"/>
              </a:rPr>
              <a:t>)</a:t>
            </a:r>
          </a:p>
          <a:p>
            <a:pPr algn="ctr"/>
            <a:endParaRPr kumimoji="0" lang="pl-PL" sz="18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0" name="Prostokąt 19">
            <a:extLst>
              <a:ext uri="{FF2B5EF4-FFF2-40B4-BE49-F238E27FC236}">
                <a16:creationId xmlns:a16="http://schemas.microsoft.com/office/drawing/2014/main" id="{782740A5-B2F0-BA41-9038-6938359FB87E}"/>
              </a:ext>
            </a:extLst>
          </p:cNvPr>
          <p:cNvSpPr/>
          <p:nvPr/>
        </p:nvSpPr>
        <p:spPr>
          <a:xfrm>
            <a:off x="10269023" y="6513430"/>
            <a:ext cx="3234092" cy="1369606"/>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60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Competencia</a:t>
            </a:r>
          </a:p>
          <a:p>
            <a:pPr algn="ctr"/>
            <a:endParaRPr kumimoji="0" lang="pl-PL" sz="32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1" name="Prostokąt 20">
            <a:extLst>
              <a:ext uri="{FF2B5EF4-FFF2-40B4-BE49-F238E27FC236}">
                <a16:creationId xmlns:a16="http://schemas.microsoft.com/office/drawing/2014/main" id="{1F4078D0-A36B-D946-AAAB-62686E2665EA}"/>
              </a:ext>
            </a:extLst>
          </p:cNvPr>
          <p:cNvSpPr/>
          <p:nvPr/>
        </p:nvSpPr>
        <p:spPr>
          <a:xfrm>
            <a:off x="13792273" y="6485403"/>
            <a:ext cx="3376465" cy="1400383"/>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80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Proveedores</a:t>
            </a:r>
          </a:p>
          <a:p>
            <a:pPr algn="ctr"/>
            <a:endParaRPr kumimoji="0" lang="pl-PL" sz="32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2" name="Prostokąt 21">
            <a:extLst>
              <a:ext uri="{FF2B5EF4-FFF2-40B4-BE49-F238E27FC236}">
                <a16:creationId xmlns:a16="http://schemas.microsoft.com/office/drawing/2014/main" id="{C6255AAA-C209-6344-BABD-8527A5140789}"/>
              </a:ext>
            </a:extLst>
          </p:cNvPr>
          <p:cNvSpPr/>
          <p:nvPr/>
        </p:nvSpPr>
        <p:spPr>
          <a:xfrm>
            <a:off x="17298839" y="6204193"/>
            <a:ext cx="3376465" cy="1923604"/>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20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Nuevas Adquisiciones</a:t>
            </a:r>
          </a:p>
          <a:p>
            <a:pPr algn="ctr"/>
            <a:endParaRPr kumimoji="0" lang="pl-PL" sz="32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3" name="Prostokąt 22">
            <a:extLst>
              <a:ext uri="{FF2B5EF4-FFF2-40B4-BE49-F238E27FC236}">
                <a16:creationId xmlns:a16="http://schemas.microsoft.com/office/drawing/2014/main" id="{D18D421C-50CA-0B45-9857-0772E844C768}"/>
              </a:ext>
            </a:extLst>
          </p:cNvPr>
          <p:cNvSpPr/>
          <p:nvPr/>
        </p:nvSpPr>
        <p:spPr>
          <a:xfrm>
            <a:off x="20957645" y="6193017"/>
            <a:ext cx="3162426" cy="2508379"/>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40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Ferias comerciales y congresos</a:t>
            </a:r>
          </a:p>
          <a:p>
            <a:pPr algn="ctr"/>
            <a:endParaRPr kumimoji="0" lang="pl-PL" sz="32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4" name="Prostokąt 23">
            <a:extLst>
              <a:ext uri="{FF2B5EF4-FFF2-40B4-BE49-F238E27FC236}">
                <a16:creationId xmlns:a16="http://schemas.microsoft.com/office/drawing/2014/main" id="{52A960F6-7406-EF4C-BBB9-5CEB722B2D65}"/>
              </a:ext>
            </a:extLst>
          </p:cNvPr>
          <p:cNvSpPr/>
          <p:nvPr/>
        </p:nvSpPr>
        <p:spPr>
          <a:xfrm>
            <a:off x="7434352" y="6851472"/>
            <a:ext cx="2686140" cy="118494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3600" b="1" i="0" strike="noStrike" cap="none" spc="0" baseline="0" dirty="0">
                <a:solidFill>
                  <a:srgbClr val="FFFFFF"/>
                </a:solidFill>
                <a:effectLst/>
                <a:latin typeface="Helvetica Light"/>
                <a:ea typeface="Helvetica Light"/>
                <a:cs typeface="Helvetica Light"/>
              </a:rPr>
              <a:t>Patentes/</a:t>
            </a:r>
          </a:p>
          <a:p>
            <a:pPr algn="ctr"/>
            <a:r>
              <a:rPr lang="es" sz="3600" b="1" i="0" strike="noStrike" cap="none" spc="0" baseline="0" dirty="0">
                <a:solidFill>
                  <a:srgbClr val="FFFFFF"/>
                </a:solidFill>
                <a:effectLst/>
                <a:latin typeface="Helvetica Light"/>
                <a:ea typeface="Helvetica Light"/>
                <a:cs typeface="Helvetica Light"/>
              </a:rPr>
              <a:t>invenciones</a:t>
            </a:r>
            <a:endParaRPr kumimoji="0" lang="pl-PL" sz="40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5" name="Strzałka w dół 24">
            <a:extLst>
              <a:ext uri="{FF2B5EF4-FFF2-40B4-BE49-F238E27FC236}">
                <a16:creationId xmlns:a16="http://schemas.microsoft.com/office/drawing/2014/main" id="{98542030-75D3-2C43-B3C5-14A7325F071A}"/>
              </a:ext>
            </a:extLst>
          </p:cNvPr>
          <p:cNvSpPr/>
          <p:nvPr/>
        </p:nvSpPr>
        <p:spPr>
          <a:xfrm>
            <a:off x="12408969" y="9011570"/>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7" name="Strzałka w dół 26">
            <a:extLst>
              <a:ext uri="{FF2B5EF4-FFF2-40B4-BE49-F238E27FC236}">
                <a16:creationId xmlns:a16="http://schemas.microsoft.com/office/drawing/2014/main" id="{55DA214D-3E65-2A41-AD2E-49AECE326493}"/>
              </a:ext>
            </a:extLst>
          </p:cNvPr>
          <p:cNvSpPr/>
          <p:nvPr/>
        </p:nvSpPr>
        <p:spPr>
          <a:xfrm>
            <a:off x="8632533" y="9046427"/>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8" name="Strzałka w dół 27">
            <a:extLst>
              <a:ext uri="{FF2B5EF4-FFF2-40B4-BE49-F238E27FC236}">
                <a16:creationId xmlns:a16="http://schemas.microsoft.com/office/drawing/2014/main" id="{BD3DBF00-0746-764E-89B4-B9C7AAE0B276}"/>
              </a:ext>
            </a:extLst>
          </p:cNvPr>
          <p:cNvSpPr/>
          <p:nvPr/>
        </p:nvSpPr>
        <p:spPr>
          <a:xfrm>
            <a:off x="4877843" y="8984044"/>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9" name="Prostokąt 28">
            <a:extLst>
              <a:ext uri="{FF2B5EF4-FFF2-40B4-BE49-F238E27FC236}">
                <a16:creationId xmlns:a16="http://schemas.microsoft.com/office/drawing/2014/main" id="{99D30301-25A3-4146-80E1-0A2976905186}"/>
              </a:ext>
            </a:extLst>
          </p:cNvPr>
          <p:cNvSpPr/>
          <p:nvPr/>
        </p:nvSpPr>
        <p:spPr>
          <a:xfrm>
            <a:off x="4106379" y="11608502"/>
            <a:ext cx="2839799" cy="1892826"/>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40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Información publicada</a:t>
            </a:r>
          </a:p>
          <a:p>
            <a:pPr algn="ctr"/>
            <a:endParaRPr kumimoji="0" lang="pl-PL" sz="32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30" name="Prostokąt 29">
            <a:extLst>
              <a:ext uri="{FF2B5EF4-FFF2-40B4-BE49-F238E27FC236}">
                <a16:creationId xmlns:a16="http://schemas.microsoft.com/office/drawing/2014/main" id="{9EAA6328-2A2D-784E-B428-79EA3497BAAE}"/>
              </a:ext>
            </a:extLst>
          </p:cNvPr>
          <p:cNvSpPr/>
          <p:nvPr/>
        </p:nvSpPr>
        <p:spPr>
          <a:xfrm>
            <a:off x="7964558" y="11710203"/>
            <a:ext cx="2839799" cy="172212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3600" b="1" i="0" strike="noStrike" cap="none" spc="0" baseline="0">
                <a:solidFill>
                  <a:srgbClr val="FFFFFF"/>
                </a:solidFill>
                <a:effectLst/>
                <a:latin typeface="Helvetica Light"/>
                <a:ea typeface="Helvetica Light"/>
                <a:cs typeface="Helvetica Light"/>
              </a:rPr>
              <a:t>Revistas Profesionales</a:t>
            </a:r>
            <a:endParaRPr kumimoji="0" lang="pl-PL" sz="4000" b="1"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1" name="Prostokąt 30">
            <a:extLst>
              <a:ext uri="{FF2B5EF4-FFF2-40B4-BE49-F238E27FC236}">
                <a16:creationId xmlns:a16="http://schemas.microsoft.com/office/drawing/2014/main" id="{B8FDEE4A-B399-C34A-8815-3343B6525958}"/>
              </a:ext>
            </a:extLst>
          </p:cNvPr>
          <p:cNvSpPr/>
          <p:nvPr/>
        </p:nvSpPr>
        <p:spPr>
          <a:xfrm>
            <a:off x="11718836" y="11626731"/>
            <a:ext cx="2839799" cy="1838965"/>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05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Asesores externos</a:t>
            </a:r>
          </a:p>
          <a:p>
            <a:pPr algn="ctr"/>
            <a:endParaRPr kumimoji="0" lang="pl-PL" sz="32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32" name="Strzałka w dół 31">
            <a:extLst>
              <a:ext uri="{FF2B5EF4-FFF2-40B4-BE49-F238E27FC236}">
                <a16:creationId xmlns:a16="http://schemas.microsoft.com/office/drawing/2014/main" id="{09CF849A-4E33-1245-B7D0-A10592F37FF6}"/>
              </a:ext>
            </a:extLst>
          </p:cNvPr>
          <p:cNvSpPr/>
          <p:nvPr/>
        </p:nvSpPr>
        <p:spPr>
          <a:xfrm>
            <a:off x="15662329" y="9046427"/>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3" name="Prostokąt 32">
            <a:extLst>
              <a:ext uri="{FF2B5EF4-FFF2-40B4-BE49-F238E27FC236}">
                <a16:creationId xmlns:a16="http://schemas.microsoft.com/office/drawing/2014/main" id="{A7A29BA8-F63C-E142-848D-1D2747ED474F}"/>
              </a:ext>
            </a:extLst>
          </p:cNvPr>
          <p:cNvSpPr/>
          <p:nvPr/>
        </p:nvSpPr>
        <p:spPr>
          <a:xfrm>
            <a:off x="14889499" y="11922008"/>
            <a:ext cx="3025923" cy="1354217"/>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10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Universidades</a:t>
            </a:r>
          </a:p>
          <a:p>
            <a:pPr algn="ctr"/>
            <a:r>
              <a:rPr lang="es" sz="3600" b="1" i="0" strike="noStrike" cap="none" spc="0" baseline="0" dirty="0">
                <a:solidFill>
                  <a:srgbClr val="FFFFFF"/>
                </a:solidFill>
                <a:effectLst/>
                <a:latin typeface="Helvetica Light"/>
                <a:ea typeface="Helvetica Light"/>
                <a:cs typeface="Helvetica Light"/>
              </a:rPr>
              <a:t> </a:t>
            </a:r>
            <a:endParaRPr kumimoji="0" lang="pl-PL" sz="40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34" name="Strzałka w dół 33">
            <a:extLst>
              <a:ext uri="{FF2B5EF4-FFF2-40B4-BE49-F238E27FC236}">
                <a16:creationId xmlns:a16="http://schemas.microsoft.com/office/drawing/2014/main" id="{6424B0C7-65DD-ED4E-AC5E-21C842C6A5F3}"/>
              </a:ext>
            </a:extLst>
          </p:cNvPr>
          <p:cNvSpPr/>
          <p:nvPr/>
        </p:nvSpPr>
        <p:spPr>
          <a:xfrm>
            <a:off x="19044762" y="9011570"/>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5" name="Prostokąt 34">
            <a:extLst>
              <a:ext uri="{FF2B5EF4-FFF2-40B4-BE49-F238E27FC236}">
                <a16:creationId xmlns:a16="http://schemas.microsoft.com/office/drawing/2014/main" id="{96ABB0E6-8ED3-BC45-A0C8-469D9214ED71}"/>
              </a:ext>
            </a:extLst>
          </p:cNvPr>
          <p:cNvSpPr/>
          <p:nvPr/>
        </p:nvSpPr>
        <p:spPr>
          <a:xfrm>
            <a:off x="18287997" y="11910092"/>
            <a:ext cx="2803842" cy="1369606"/>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40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Gobierno </a:t>
            </a:r>
          </a:p>
          <a:p>
            <a:pPr algn="ctr"/>
            <a:endParaRPr kumimoji="0" lang="pl-PL" sz="32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37" name="Prostokąt 36"/>
          <p:cNvSpPr/>
          <p:nvPr/>
        </p:nvSpPr>
        <p:spPr>
          <a:xfrm>
            <a:off x="190140" y="0"/>
            <a:ext cx="807720"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a:solidFill>
                  <a:srgbClr val="496F63"/>
                </a:solidFill>
                <a:effectLst/>
                <a:latin typeface="Arial"/>
                <a:ea typeface="Arial"/>
                <a:cs typeface="Arial"/>
              </a:rPr>
              <a:t>2.  GENERACIÓN DE LA IDEA</a:t>
            </a:r>
          </a:p>
        </p:txBody>
      </p:sp>
    </p:spTree>
    <p:extLst>
      <p:ext uri="{BB962C8B-B14F-4D97-AF65-F5344CB8AC3E}">
        <p14:creationId xmlns:p14="http://schemas.microsoft.com/office/powerpoint/2010/main" val="191074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nodeType="after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nodeType="afterGroup">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cTn>
                              </p:par>
                            </p:childTnLst>
                          </p:cTn>
                        </p:par>
                      </p:childTnLst>
                    </p:cTn>
                  </p:par>
                  <p:par>
                    <p:cTn id="18" fill="hold" nodeType="clickPar">
                      <p:stCondLst>
                        <p:cond delay="indefinite"/>
                        <p:cond evt="onBegin" delay="0">
                          <p:tn val="17"/>
                        </p:cond>
                      </p:stCondLst>
                      <p:childTnLst>
                        <p:par>
                          <p:cTn id="19" fill="hold" nodeType="after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nodeType="afterGroup">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1000"/>
                                        <p:tgtEl>
                                          <p:spTgt spid="17"/>
                                        </p:tgtEl>
                                      </p:cBhvr>
                                    </p:animEffect>
                                  </p:childTnLst>
                                </p:cTn>
                              </p:par>
                            </p:childTnLst>
                          </p:cTn>
                        </p:par>
                      </p:childTnLst>
                    </p:cTn>
                  </p:par>
                  <p:par>
                    <p:cTn id="27" fill="hold" nodeType="clickPar">
                      <p:stCondLst>
                        <p:cond delay="indefinite"/>
                        <p:cond evt="onBegin" delay="0">
                          <p:tn val="26"/>
                        </p:cond>
                      </p:stCondLst>
                      <p:childTnLst>
                        <p:par>
                          <p:cTn id="28" fill="hold" nodeType="after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par>
                          <p:cTn id="32" fill="hold" nodeType="afterGroup">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1000"/>
                                        <p:tgtEl>
                                          <p:spTgt spid="24"/>
                                        </p:tgtEl>
                                      </p:cBhvr>
                                    </p:animEffect>
                                  </p:childTnLst>
                                </p:cTn>
                              </p:par>
                            </p:childTnLst>
                          </p:cTn>
                        </p:par>
                      </p:childTnLst>
                    </p:cTn>
                  </p:par>
                  <p:par>
                    <p:cTn id="36" fill="hold" nodeType="clickPar">
                      <p:stCondLst>
                        <p:cond delay="indefinite"/>
                        <p:cond evt="onBegin" delay="0">
                          <p:tn val="35"/>
                        </p:cond>
                      </p:stCondLst>
                      <p:childTnLst>
                        <p:par>
                          <p:cTn id="37" fill="hold" nodeType="after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nodeType="afterGroup">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1000"/>
                                        <p:tgtEl>
                                          <p:spTgt spid="20"/>
                                        </p:tgtEl>
                                      </p:cBhvr>
                                    </p:animEffect>
                                  </p:childTnLst>
                                </p:cTn>
                              </p:par>
                            </p:childTnLst>
                          </p:cTn>
                        </p:par>
                      </p:childTnLst>
                    </p:cTn>
                  </p:par>
                  <p:par>
                    <p:cTn id="45" fill="hold" nodeType="clickPar">
                      <p:stCondLst>
                        <p:cond delay="indefinite"/>
                        <p:cond evt="onBegin" delay="0">
                          <p:tn val="44"/>
                        </p:cond>
                      </p:stCondLst>
                      <p:childTnLst>
                        <p:par>
                          <p:cTn id="46" fill="hold" nodeType="afterGroup">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childTnLst>
                          </p:cTn>
                        </p:par>
                        <p:par>
                          <p:cTn id="50" fill="hold" nodeType="afterGroup">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1000"/>
                                        <p:tgtEl>
                                          <p:spTgt spid="21"/>
                                        </p:tgtEl>
                                      </p:cBhvr>
                                    </p:animEffect>
                                  </p:childTnLst>
                                </p:cTn>
                              </p:par>
                            </p:childTnLst>
                          </p:cTn>
                        </p:par>
                      </p:childTnLst>
                    </p:cTn>
                  </p:par>
                  <p:par>
                    <p:cTn id="54" fill="hold" nodeType="clickPar">
                      <p:stCondLst>
                        <p:cond delay="indefinite"/>
                        <p:cond evt="onBegin" delay="0">
                          <p:tn val="53"/>
                        </p:cond>
                      </p:stCondLst>
                      <p:childTnLst>
                        <p:par>
                          <p:cTn id="55" fill="hold" nodeType="after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up)">
                                      <p:cBhvr>
                                        <p:cTn id="58" dur="500"/>
                                        <p:tgtEl>
                                          <p:spTgt spid="7"/>
                                        </p:tgtEl>
                                      </p:cBhvr>
                                    </p:animEffect>
                                  </p:childTnLst>
                                </p:cTn>
                              </p:par>
                            </p:childTnLst>
                          </p:cTn>
                        </p:par>
                        <p:par>
                          <p:cTn id="59" fill="hold" nodeType="afterGroup">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up)">
                                      <p:cBhvr>
                                        <p:cTn id="62" dur="1000"/>
                                        <p:tgtEl>
                                          <p:spTgt spid="22"/>
                                        </p:tgtEl>
                                      </p:cBhvr>
                                    </p:animEffect>
                                  </p:childTnLst>
                                </p:cTn>
                              </p:par>
                            </p:childTnLst>
                          </p:cTn>
                        </p:par>
                      </p:childTnLst>
                    </p:cTn>
                  </p:par>
                  <p:par>
                    <p:cTn id="63" fill="hold" nodeType="clickPar">
                      <p:stCondLst>
                        <p:cond delay="indefinite"/>
                        <p:cond evt="onBegin" delay="0">
                          <p:tn val="62"/>
                        </p:cond>
                      </p:stCondLst>
                      <p:childTnLst>
                        <p:par>
                          <p:cTn id="64" fill="hold" nodeType="after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up)">
                                      <p:cBhvr>
                                        <p:cTn id="67" dur="500"/>
                                        <p:tgtEl>
                                          <p:spTgt spid="16"/>
                                        </p:tgtEl>
                                      </p:cBhvr>
                                    </p:animEffect>
                                  </p:childTnLst>
                                </p:cTn>
                              </p:par>
                            </p:childTnLst>
                          </p:cTn>
                        </p:par>
                        <p:par>
                          <p:cTn id="68" fill="hold" nodeType="afterGroup">
                            <p:stCondLst>
                              <p:cond delay="500"/>
                            </p:stCondLst>
                            <p:childTnLst>
                              <p:par>
                                <p:cTn id="69" presetID="22" presetClass="entr" presetSubtype="1"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up)">
                                      <p:cBhvr>
                                        <p:cTn id="71" dur="1000"/>
                                        <p:tgtEl>
                                          <p:spTgt spid="23"/>
                                        </p:tgtEl>
                                      </p:cBhvr>
                                    </p:animEffect>
                                  </p:childTnLst>
                                </p:cTn>
                              </p:par>
                            </p:childTnLst>
                          </p:cTn>
                        </p:par>
                      </p:childTnLst>
                    </p:cTn>
                  </p:par>
                  <p:par>
                    <p:cTn id="72" fill="hold" nodeType="clickPar">
                      <p:stCondLst>
                        <p:cond delay="indefinite"/>
                        <p:cond evt="onBegin" delay="0">
                          <p:tn val="71"/>
                        </p:cond>
                      </p:stCondLst>
                      <p:childTnLst>
                        <p:par>
                          <p:cTn id="73" fill="hold" nodeType="after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up)">
                                      <p:cBhvr>
                                        <p:cTn id="76" dur="500"/>
                                        <p:tgtEl>
                                          <p:spTgt spid="28"/>
                                        </p:tgtEl>
                                      </p:cBhvr>
                                    </p:animEffect>
                                  </p:childTnLst>
                                </p:cTn>
                              </p:par>
                            </p:childTnLst>
                          </p:cTn>
                        </p:par>
                        <p:par>
                          <p:cTn id="77" fill="hold" nodeType="afterGroup">
                            <p:stCondLst>
                              <p:cond delay="500"/>
                            </p:stCondLst>
                            <p:childTnLst>
                              <p:par>
                                <p:cTn id="78" presetID="22" presetClass="entr" presetSubtype="1"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wipe(up)">
                                      <p:cBhvr>
                                        <p:cTn id="80" dur="1000"/>
                                        <p:tgtEl>
                                          <p:spTgt spid="29"/>
                                        </p:tgtEl>
                                      </p:cBhvr>
                                    </p:animEffect>
                                  </p:childTnLst>
                                </p:cTn>
                              </p:par>
                            </p:childTnLst>
                          </p:cTn>
                        </p:par>
                      </p:childTnLst>
                    </p:cTn>
                  </p:par>
                  <p:par>
                    <p:cTn id="81" fill="hold" nodeType="clickPar">
                      <p:stCondLst>
                        <p:cond delay="indefinite"/>
                        <p:cond evt="onBegin" delay="0">
                          <p:tn val="80"/>
                        </p:cond>
                      </p:stCondLst>
                      <p:childTnLst>
                        <p:par>
                          <p:cTn id="82" fill="hold" nodeType="afterGroup">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up)">
                                      <p:cBhvr>
                                        <p:cTn id="85" dur="500"/>
                                        <p:tgtEl>
                                          <p:spTgt spid="27"/>
                                        </p:tgtEl>
                                      </p:cBhvr>
                                    </p:animEffec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up)">
                                      <p:cBhvr>
                                        <p:cTn id="89" dur="1000"/>
                                        <p:tgtEl>
                                          <p:spTgt spid="30"/>
                                        </p:tgtEl>
                                      </p:cBhvr>
                                    </p:animEffect>
                                  </p:childTnLst>
                                </p:cTn>
                              </p:par>
                            </p:childTnLst>
                          </p:cTn>
                        </p:par>
                      </p:childTnLst>
                    </p:cTn>
                  </p:par>
                  <p:par>
                    <p:cTn id="90" fill="hold" nodeType="clickPar">
                      <p:stCondLst>
                        <p:cond delay="indefinite"/>
                        <p:cond evt="onBegin" delay="0">
                          <p:tn val="89"/>
                        </p:cond>
                      </p:stCondLst>
                      <p:childTnLst>
                        <p:par>
                          <p:cTn id="91" fill="hold" nodeType="afterGroup">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up)">
                                      <p:cBhvr>
                                        <p:cTn id="94" dur="500"/>
                                        <p:tgtEl>
                                          <p:spTgt spid="25"/>
                                        </p:tgtEl>
                                      </p:cBhvr>
                                    </p:animEffec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up)">
                                      <p:cBhvr>
                                        <p:cTn id="98" dur="1000"/>
                                        <p:tgtEl>
                                          <p:spTgt spid="31"/>
                                        </p:tgtEl>
                                      </p:cBhvr>
                                    </p:animEffect>
                                  </p:childTnLst>
                                </p:cTn>
                              </p:par>
                            </p:childTnLst>
                          </p:cTn>
                        </p:par>
                      </p:childTnLst>
                    </p:cTn>
                  </p:par>
                  <p:par>
                    <p:cTn id="99" fill="hold" nodeType="clickPar">
                      <p:stCondLst>
                        <p:cond delay="indefinite"/>
                        <p:cond evt="onBegin" delay="0">
                          <p:tn val="98"/>
                        </p:cond>
                      </p:stCondLst>
                      <p:childTnLst>
                        <p:par>
                          <p:cTn id="100" fill="hold" nodeType="afterGroup">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wipe(up)">
                                      <p:cBhvr>
                                        <p:cTn id="103" dur="500"/>
                                        <p:tgtEl>
                                          <p:spTgt spid="32"/>
                                        </p:tgtEl>
                                      </p:cBhvr>
                                    </p:animEffect>
                                  </p:childTnLst>
                                </p:cTn>
                              </p:par>
                            </p:childTnLst>
                          </p:cTn>
                        </p:par>
                        <p:par>
                          <p:cTn id="104" fill="hold" nodeType="afterGroup">
                            <p:stCondLst>
                              <p:cond delay="500"/>
                            </p:stCondLst>
                            <p:childTnLst>
                              <p:par>
                                <p:cTn id="105" presetID="22" presetClass="entr" presetSubtype="1" fill="hold" grpId="0" nodeType="after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1000"/>
                                        <p:tgtEl>
                                          <p:spTgt spid="33"/>
                                        </p:tgtEl>
                                      </p:cBhvr>
                                    </p:animEffect>
                                  </p:childTnLst>
                                </p:cTn>
                              </p:par>
                            </p:childTnLst>
                          </p:cTn>
                        </p:par>
                      </p:childTnLst>
                    </p:cTn>
                  </p:par>
                  <p:par>
                    <p:cTn id="108" fill="hold" nodeType="clickPar">
                      <p:stCondLst>
                        <p:cond delay="indefinite"/>
                        <p:cond evt="onBegin" delay="0">
                          <p:tn val="107"/>
                        </p:cond>
                      </p:stCondLst>
                      <p:childTnLst>
                        <p:par>
                          <p:cTn id="109" fill="hold" nodeType="afterGroup">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wipe(up)">
                                      <p:cBhvr>
                                        <p:cTn id="112" dur="500"/>
                                        <p:tgtEl>
                                          <p:spTgt spid="34"/>
                                        </p:tgtEl>
                                      </p:cBhvr>
                                    </p:animEffect>
                                  </p:childTnLst>
                                </p:cTn>
                              </p:par>
                            </p:childTnLst>
                          </p:cTn>
                        </p:par>
                        <p:par>
                          <p:cTn id="113" fill="hold" nodeType="afterGroup">
                            <p:stCondLst>
                              <p:cond delay="500"/>
                            </p:stCondLst>
                            <p:childTnLst>
                              <p:par>
                                <p:cTn id="114" presetID="22" presetClass="entr" presetSubtype="1"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wipe(up)">
                                      <p:cBhvr>
                                        <p:cTn id="11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animBg="1"/>
      <p:bldP spid="6" grpId="0" animBg="1"/>
      <p:bldP spid="7" grpId="0" animBg="1"/>
      <p:bldP spid="10" grpId="0" animBg="1"/>
      <p:bldP spid="13"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6799025" y="83088"/>
            <a:ext cx="12642470" cy="13549824"/>
          </a:xfrm>
          <a:prstGeom prst="rect">
            <a:avLst/>
          </a:prstGeom>
        </p:spPr>
      </p:pic>
      <p:sp>
        <p:nvSpPr>
          <p:cNvPr id="69" name="Shape 69"/>
          <p:cNvSpPr/>
          <p:nvPr/>
        </p:nvSpPr>
        <p:spPr>
          <a:xfrm>
            <a:off x="1957456" y="6939756"/>
            <a:ext cx="10452256" cy="4793500"/>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p>
            <a:endParaRPr lang="pl-PL"/>
          </a:p>
          <a:p>
            <a:endParaRPr lang="pl-PL"/>
          </a:p>
          <a:p>
            <a:endParaRPr lang="pl-PL"/>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11</a:t>
            </a:fld>
            <a:endParaRPr/>
          </a:p>
        </p:txBody>
      </p:sp>
      <p:sp>
        <p:nvSpPr>
          <p:cNvPr id="26" name="Prostokąt 25">
            <a:extLst>
              <a:ext uri="{FF2B5EF4-FFF2-40B4-BE49-F238E27FC236}">
                <a16:creationId xmlns:a16="http://schemas.microsoft.com/office/drawing/2014/main" id="{0350B674-A13D-2042-A3AD-5027A514B725}"/>
              </a:ext>
            </a:extLst>
          </p:cNvPr>
          <p:cNvSpPr/>
          <p:nvPr/>
        </p:nvSpPr>
        <p:spPr>
          <a:xfrm>
            <a:off x="1187999" y="83088"/>
            <a:ext cx="13813908" cy="4031873"/>
          </a:xfrm>
          <a:prstGeom prst="rect">
            <a:avLst/>
          </a:prstGeom>
        </p:spPr>
        <p:txBody>
          <a:bodyPr wrap="square">
            <a:spAutoFit/>
          </a:bodyPr>
          <a:lstStyle/>
          <a:p>
            <a:pPr algn="ctr"/>
            <a:endParaRPr lang="pl-PL" sz="2000" b="1" dirty="0">
              <a:solidFill>
                <a:srgbClr val="496F63"/>
              </a:solidFill>
              <a:latin typeface="Arial" panose="020B0604020202020204" pitchFamily="34" charset="0"/>
              <a:cs typeface="Arial" panose="020B0604020202020204" pitchFamily="34" charset="0"/>
            </a:endParaRPr>
          </a:p>
          <a:p>
            <a:pPr algn="ctr"/>
            <a:r>
              <a:rPr lang="es-ES" sz="7200" b="1" dirty="0">
                <a:solidFill>
                  <a:srgbClr val="496F63"/>
                </a:solidFill>
                <a:latin typeface="Arial"/>
                <a:ea typeface="Arial"/>
                <a:cs typeface="Arial"/>
              </a:rPr>
              <a:t>La voz y puntos débiles de los clientes</a:t>
            </a:r>
            <a:br>
              <a:rPr sz="7200" dirty="0"/>
            </a:br>
            <a:r>
              <a:rPr lang="es" sz="7200" b="1" i="0" strike="noStrike" cap="none" spc="0" baseline="0" dirty="0">
                <a:solidFill>
                  <a:srgbClr val="496F63"/>
                </a:solidFill>
                <a:effectLst/>
                <a:latin typeface="Arial"/>
                <a:ea typeface="Arial"/>
                <a:cs typeface="Arial"/>
              </a:rPr>
              <a:t> - ¿cómo identificarlo?</a:t>
            </a:r>
          </a:p>
          <a:p>
            <a:endParaRPr lang="pl-PL" sz="2000" b="1" dirty="0">
              <a:latin typeface="Arial" panose="020B0604020202020204" pitchFamily="34" charset="0"/>
              <a:cs typeface="Arial" panose="020B0604020202020204" pitchFamily="34" charset="0"/>
            </a:endParaRPr>
          </a:p>
        </p:txBody>
      </p:sp>
      <p:sp>
        <p:nvSpPr>
          <p:cNvPr id="2" name="Prostokąt 1">
            <a:extLst>
              <a:ext uri="{FF2B5EF4-FFF2-40B4-BE49-F238E27FC236}">
                <a16:creationId xmlns:a16="http://schemas.microsoft.com/office/drawing/2014/main" id="{E7D21E19-3BD5-F446-A2D9-A09B474A4A70}"/>
              </a:ext>
            </a:extLst>
          </p:cNvPr>
          <p:cNvSpPr/>
          <p:nvPr/>
        </p:nvSpPr>
        <p:spPr>
          <a:xfrm>
            <a:off x="-740352" y="5882775"/>
            <a:ext cx="25358375" cy="2246769"/>
          </a:xfrm>
          <a:prstGeom prst="rect">
            <a:avLst/>
          </a:prstGeom>
        </p:spPr>
        <p:txBody>
          <a:bodyPr wrap="square">
            <a:spAutoFit/>
          </a:bodyPr>
          <a:lstStyle/>
          <a:p>
            <a:pPr algn="ctr"/>
            <a:r>
              <a:rPr lang="es" sz="3200" b="0" i="0" strike="noStrike" cap="none" spc="0" baseline="0" dirty="0">
                <a:solidFill>
                  <a:srgbClr val="000000"/>
                </a:solidFill>
                <a:effectLst/>
                <a:latin typeface="Arial"/>
                <a:ea typeface="Arial"/>
                <a:cs typeface="Arial"/>
              </a:rPr>
              <a:t>Los clientes no suelen ser conscientes de lo que necesitan cuando se les pregunta.</a:t>
            </a:r>
          </a:p>
          <a:p>
            <a:pPr algn="ctr"/>
            <a:endParaRPr lang="en-GB" sz="3200" dirty="0">
              <a:solidFill>
                <a:srgbClr val="000000"/>
              </a:solidFill>
              <a:latin typeface="Arial" panose="020B0604020202020204" pitchFamily="34" charset="0"/>
              <a:cs typeface="Arial" panose="020B0604020202020204" pitchFamily="34" charset="0"/>
            </a:endParaRPr>
          </a:p>
          <a:p>
            <a:pPr algn="ctr" defTabSz="324000"/>
            <a:r>
              <a:rPr lang="es" sz="3200" b="0" i="0" strike="noStrike" cap="none" spc="0" baseline="0" dirty="0">
                <a:solidFill>
                  <a:srgbClr val="000000"/>
                </a:solidFill>
                <a:effectLst/>
                <a:latin typeface="Arial"/>
                <a:ea typeface="Arial"/>
                <a:cs typeface="Arial"/>
              </a:rPr>
              <a:t>Para que tanto el empresario como el cliente lo descubra, necesitan </a:t>
            </a:r>
            <a:r>
              <a:rPr lang="es" sz="3200" b="1" i="0" strike="noStrike" cap="none" spc="0" baseline="0" dirty="0">
                <a:solidFill>
                  <a:srgbClr val="000000"/>
                </a:solidFill>
                <a:effectLst/>
                <a:latin typeface="Arial"/>
                <a:ea typeface="Arial"/>
                <a:cs typeface="Arial"/>
              </a:rPr>
              <a:t>trabajar juntos y </a:t>
            </a:r>
          </a:p>
          <a:p>
            <a:pPr algn="ctr" defTabSz="324000"/>
            <a:r>
              <a:rPr lang="es" sz="3200" b="1" i="0" strike="noStrike" cap="none" spc="0" baseline="0" dirty="0">
                <a:solidFill>
                  <a:srgbClr val="000000"/>
                </a:solidFill>
                <a:effectLst/>
                <a:latin typeface="Arial"/>
                <a:ea typeface="Arial"/>
                <a:cs typeface="Arial"/>
              </a:rPr>
              <a:t>verse inmersos en las mismas actividades</a:t>
            </a:r>
            <a:r>
              <a:rPr lang="es" sz="4400" b="0" i="0" strike="noStrike" cap="none" spc="0" baseline="0" dirty="0">
                <a:solidFill>
                  <a:srgbClr val="000000"/>
                </a:solidFill>
                <a:effectLst/>
                <a:latin typeface="Apple Chancery"/>
                <a:ea typeface="Apple Chancery"/>
                <a:cs typeface="Apple Chancery"/>
              </a:rPr>
              <a:t>.</a:t>
            </a:r>
          </a:p>
        </p:txBody>
      </p:sp>
      <p:sp>
        <p:nvSpPr>
          <p:cNvPr id="3" name="Prostokąt 2">
            <a:extLst>
              <a:ext uri="{FF2B5EF4-FFF2-40B4-BE49-F238E27FC236}">
                <a16:creationId xmlns:a16="http://schemas.microsoft.com/office/drawing/2014/main" id="{CE128221-E8F2-F64B-B4A4-706D8622CEF9}"/>
              </a:ext>
            </a:extLst>
          </p:cNvPr>
          <p:cNvSpPr/>
          <p:nvPr/>
        </p:nvSpPr>
        <p:spPr>
          <a:xfrm>
            <a:off x="2753359" y="4539046"/>
            <a:ext cx="18877279" cy="640080"/>
          </a:xfrm>
          <a:prstGeom prst="rect">
            <a:avLst/>
          </a:prstGeom>
        </p:spPr>
        <p:txBody>
          <a:bodyPr wrap="none">
            <a:spAutoFit/>
          </a:bodyPr>
          <a:lstStyle/>
          <a:p>
            <a:pPr algn="ctr"/>
            <a:r>
              <a:rPr lang="es" sz="3600" b="0" i="0" strike="noStrike" cap="none" spc="0" baseline="0" dirty="0">
                <a:solidFill>
                  <a:srgbClr val="000000"/>
                </a:solidFill>
                <a:effectLst/>
                <a:latin typeface="Arial"/>
                <a:ea typeface="Arial"/>
                <a:cs typeface="Arial"/>
              </a:rPr>
              <a:t>¡Es probable que tu siguiente gran idea de producto la encuentres en alguno de tus clientes!</a:t>
            </a:r>
          </a:p>
        </p:txBody>
      </p:sp>
      <p:sp>
        <p:nvSpPr>
          <p:cNvPr id="4" name="Prostokąt 3">
            <a:extLst>
              <a:ext uri="{FF2B5EF4-FFF2-40B4-BE49-F238E27FC236}">
                <a16:creationId xmlns:a16="http://schemas.microsoft.com/office/drawing/2014/main" id="{0A7B2BAD-6EAB-F74E-9D84-BC9E7D20FF89}"/>
              </a:ext>
            </a:extLst>
          </p:cNvPr>
          <p:cNvSpPr/>
          <p:nvPr/>
        </p:nvSpPr>
        <p:spPr>
          <a:xfrm>
            <a:off x="8615793" y="5162785"/>
            <a:ext cx="7152414" cy="762000"/>
          </a:xfrm>
          <a:prstGeom prst="rect">
            <a:avLst/>
          </a:prstGeom>
        </p:spPr>
        <p:txBody>
          <a:bodyPr wrap="square">
            <a:spAutoFit/>
          </a:bodyPr>
          <a:lstStyle/>
          <a:p>
            <a:r>
              <a:rPr lang="es" sz="4400" b="1" i="0" strike="noStrike" cap="none" spc="0" baseline="0" dirty="0">
                <a:solidFill>
                  <a:srgbClr val="000000"/>
                </a:solidFill>
                <a:effectLst/>
                <a:latin typeface="Agency FB"/>
                <a:ea typeface="Agency FB"/>
                <a:cs typeface="Agency FB"/>
              </a:rPr>
              <a:t>¿Cuál podría ser el problema? </a:t>
            </a:r>
            <a:endParaRPr lang="pl-PL" sz="4400" dirty="0">
              <a:latin typeface="Agency FB" panose="020B0503020202020204" pitchFamily="34" charset="0"/>
            </a:endParaRPr>
          </a:p>
        </p:txBody>
      </p:sp>
      <p:sp>
        <p:nvSpPr>
          <p:cNvPr id="5" name="Strzałka w prawo 4">
            <a:extLst>
              <a:ext uri="{FF2B5EF4-FFF2-40B4-BE49-F238E27FC236}">
                <a16:creationId xmlns:a16="http://schemas.microsoft.com/office/drawing/2014/main" id="{034E829F-2BD7-E243-A900-B05562B3EA7F}"/>
              </a:ext>
            </a:extLst>
          </p:cNvPr>
          <p:cNvSpPr/>
          <p:nvPr/>
        </p:nvSpPr>
        <p:spPr>
          <a:xfrm flipV="1">
            <a:off x="1142157" y="8586153"/>
            <a:ext cx="815299" cy="1069925"/>
          </a:xfrm>
          <a:prstGeom prst="rightArrow">
            <a:avLst/>
          </a:prstGeom>
          <a:blipFill rotWithShape="1">
            <a:blip r:embed="rId3"/>
            <a:tile tx="0" ty="0" sx="100000" sy="100000" flip="none" algn="tl"/>
          </a:blip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Strzałka w prawo 11">
            <a:extLst>
              <a:ext uri="{FF2B5EF4-FFF2-40B4-BE49-F238E27FC236}">
                <a16:creationId xmlns:a16="http://schemas.microsoft.com/office/drawing/2014/main" id="{A5667CE4-A9FA-234D-A995-BB329AD52991}"/>
              </a:ext>
            </a:extLst>
          </p:cNvPr>
          <p:cNvSpPr/>
          <p:nvPr/>
        </p:nvSpPr>
        <p:spPr>
          <a:xfrm rot="10800000" flipH="1" flipV="1">
            <a:off x="1347873" y="10936498"/>
            <a:ext cx="4444048" cy="1497896"/>
          </a:xfrm>
          <a:prstGeom prst="rightArrow">
            <a:avLst/>
          </a:prstGeom>
          <a:blipFill rotWithShape="1">
            <a:blip r:embed="rId3"/>
            <a:tile tx="0" ty="0" sx="100000" sy="100000" flip="none" algn="tl"/>
          </a:blip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400" b="1" i="0" strike="noStrike" cap="none" spc="0" baseline="0" dirty="0">
                <a:solidFill>
                  <a:srgbClr val="FFFFFF"/>
                </a:solidFill>
                <a:effectLst/>
                <a:latin typeface="Arial"/>
                <a:ea typeface="Arial"/>
                <a:cs typeface="Arial"/>
              </a:rPr>
              <a:t>Un ejemplo</a:t>
            </a:r>
            <a:endParaRPr kumimoji="0" lang="pl-PL" sz="4400" b="1" i="0" u="none" strike="noStrike" cap="none" spc="0" normalizeH="0" baseline="0" dirty="0">
              <a:ln>
                <a:noFill/>
              </a:ln>
              <a:solidFill>
                <a:srgbClr val="FFFFFF"/>
              </a:solidFill>
              <a:effectLst/>
              <a:uFillTx/>
              <a:latin typeface="Arial" panose="020B0604020202020204" pitchFamily="34" charset="0"/>
              <a:ea typeface="Helvetica Light"/>
              <a:cs typeface="Arial" panose="020B0604020202020204" pitchFamily="34" charset="0"/>
              <a:sym typeface="Helvetica Light"/>
            </a:endParaRPr>
          </a:p>
        </p:txBody>
      </p:sp>
      <p:sp>
        <p:nvSpPr>
          <p:cNvPr id="9" name="Prostokąt 8">
            <a:extLst>
              <a:ext uri="{FF2B5EF4-FFF2-40B4-BE49-F238E27FC236}">
                <a16:creationId xmlns:a16="http://schemas.microsoft.com/office/drawing/2014/main" id="{BAD87F1A-9B9E-BA43-9FBE-14DC276151A7}"/>
              </a:ext>
            </a:extLst>
          </p:cNvPr>
          <p:cNvSpPr/>
          <p:nvPr/>
        </p:nvSpPr>
        <p:spPr>
          <a:xfrm>
            <a:off x="5791921" y="10076184"/>
            <a:ext cx="18445955" cy="3657600"/>
          </a:xfrm>
          <a:prstGeom prst="rect">
            <a:avLst/>
          </a:prstGeom>
        </p:spPr>
        <p:txBody>
          <a:bodyPr wrap="square">
            <a:spAutoFit/>
          </a:bodyPr>
          <a:lstStyle/>
          <a:p>
            <a:pPr algn="l">
              <a:spcAft>
                <a:spcPts val="1200"/>
              </a:spcAft>
            </a:pPr>
            <a:r>
              <a:rPr lang="es" sz="3200" b="1" i="0" strike="noStrike" cap="none" spc="0" baseline="0" dirty="0">
                <a:solidFill>
                  <a:srgbClr val="FF0000"/>
                </a:solidFill>
                <a:effectLst/>
                <a:latin typeface="Arial"/>
                <a:ea typeface="Arial"/>
                <a:cs typeface="Arial"/>
              </a:rPr>
              <a:t>Una compañía proveedora de maquinaria para panaderías buscaba maneras de mejorar sus productos. Después de dos semanas trabajando de la mano con un panadero en su propia panadería, les surgieron varias ideas para nuevos productos en los que nunca antes habían pensado.</a:t>
            </a:r>
          </a:p>
          <a:p>
            <a:pPr algn="l">
              <a:spcAft>
                <a:spcPts val="1200"/>
              </a:spcAft>
            </a:pPr>
            <a:r>
              <a:rPr lang="es" sz="3200" b="1" i="0" strike="noStrike" cap="none" spc="0" baseline="0" dirty="0">
                <a:solidFill>
                  <a:srgbClr val="FF0000"/>
                </a:solidFill>
                <a:effectLst/>
                <a:latin typeface="Arial"/>
                <a:ea typeface="Arial"/>
                <a:cs typeface="Arial"/>
              </a:rPr>
              <a:t>Este tipo de acercamiento a pequeñas empresas te puede dar mucho conocimiento para luego aplicar al propio desarrollo de tu producto, sobre todo si hablamos de productos de rápido movimiento.</a:t>
            </a:r>
          </a:p>
        </p:txBody>
      </p:sp>
      <p:sp>
        <p:nvSpPr>
          <p:cNvPr id="15" name="Strzałka w dół 14">
            <a:extLst>
              <a:ext uri="{FF2B5EF4-FFF2-40B4-BE49-F238E27FC236}">
                <a16:creationId xmlns:a16="http://schemas.microsoft.com/office/drawing/2014/main" id="{94B2763A-591B-6044-B29C-5D9B158D1F97}"/>
              </a:ext>
            </a:extLst>
          </p:cNvPr>
          <p:cNvSpPr/>
          <p:nvPr/>
        </p:nvSpPr>
        <p:spPr>
          <a:xfrm>
            <a:off x="15951922" y="762695"/>
            <a:ext cx="693836" cy="1301652"/>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Strzałka w dół 15">
            <a:extLst>
              <a:ext uri="{FF2B5EF4-FFF2-40B4-BE49-F238E27FC236}">
                <a16:creationId xmlns:a16="http://schemas.microsoft.com/office/drawing/2014/main" id="{F2C23781-7AAE-8347-BEAC-D4F64F00ACA1}"/>
              </a:ext>
            </a:extLst>
          </p:cNvPr>
          <p:cNvSpPr/>
          <p:nvPr/>
        </p:nvSpPr>
        <p:spPr>
          <a:xfrm>
            <a:off x="19094577" y="762695"/>
            <a:ext cx="693836" cy="1301652"/>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Strzałka w dół 16">
            <a:extLst>
              <a:ext uri="{FF2B5EF4-FFF2-40B4-BE49-F238E27FC236}">
                <a16:creationId xmlns:a16="http://schemas.microsoft.com/office/drawing/2014/main" id="{C5A20CC4-7FC8-6749-884E-D1EA494107DD}"/>
              </a:ext>
            </a:extLst>
          </p:cNvPr>
          <p:cNvSpPr/>
          <p:nvPr/>
        </p:nvSpPr>
        <p:spPr>
          <a:xfrm>
            <a:off x="22245639" y="682844"/>
            <a:ext cx="693836" cy="1301652"/>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8" name="Prostokąt 17">
            <a:extLst>
              <a:ext uri="{FF2B5EF4-FFF2-40B4-BE49-F238E27FC236}">
                <a16:creationId xmlns:a16="http://schemas.microsoft.com/office/drawing/2014/main" id="{BF5C7350-DFCE-0442-B1C4-E6FE684C7A11}"/>
              </a:ext>
            </a:extLst>
          </p:cNvPr>
          <p:cNvSpPr/>
          <p:nvPr/>
        </p:nvSpPr>
        <p:spPr>
          <a:xfrm>
            <a:off x="20953738" y="2266092"/>
            <a:ext cx="3185685" cy="68580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ES" sz="4000" dirty="0" err="1">
                <a:solidFill>
                  <a:srgbClr val="FFFFFF"/>
                </a:solidFill>
              </a:rPr>
              <a:t>Feedback</a:t>
            </a:r>
            <a:endParaRPr lang="pl-PL" sz="4000" dirty="0">
              <a:solidFill>
                <a:srgbClr val="FFFFFF"/>
              </a:solidFill>
            </a:endParaRPr>
          </a:p>
        </p:txBody>
      </p:sp>
      <p:sp>
        <p:nvSpPr>
          <p:cNvPr id="19" name="Prostokąt 18">
            <a:extLst>
              <a:ext uri="{FF2B5EF4-FFF2-40B4-BE49-F238E27FC236}">
                <a16:creationId xmlns:a16="http://schemas.microsoft.com/office/drawing/2014/main" id="{E6028B02-B277-584E-912B-FC8AE1EB383F}"/>
              </a:ext>
            </a:extLst>
          </p:cNvPr>
          <p:cNvSpPr/>
          <p:nvPr/>
        </p:nvSpPr>
        <p:spPr>
          <a:xfrm>
            <a:off x="17771830" y="2266091"/>
            <a:ext cx="3071737" cy="68580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000" b="1" i="0" strike="noStrike" cap="none" spc="0" baseline="0">
                <a:solidFill>
                  <a:srgbClr val="FFFFFF"/>
                </a:solidFill>
                <a:effectLst/>
                <a:latin typeface="Helvetica Light"/>
                <a:ea typeface="Helvetica Light"/>
                <a:cs typeface="Helvetica Light"/>
              </a:rPr>
              <a:t>Quejas</a:t>
            </a:r>
            <a:endParaRPr lang="pl-PL" sz="4000">
              <a:solidFill>
                <a:srgbClr val="FFFFFF"/>
              </a:solidFill>
            </a:endParaRPr>
          </a:p>
        </p:txBody>
      </p:sp>
      <p:sp>
        <p:nvSpPr>
          <p:cNvPr id="20" name="Prostokąt 19">
            <a:extLst>
              <a:ext uri="{FF2B5EF4-FFF2-40B4-BE49-F238E27FC236}">
                <a16:creationId xmlns:a16="http://schemas.microsoft.com/office/drawing/2014/main" id="{75345FC8-7BA2-9C48-820B-3F1AFBBA0A95}"/>
              </a:ext>
            </a:extLst>
          </p:cNvPr>
          <p:cNvSpPr/>
          <p:nvPr/>
        </p:nvSpPr>
        <p:spPr>
          <a:xfrm>
            <a:off x="14916502" y="2266091"/>
            <a:ext cx="2686172" cy="68580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000" b="1" i="0" strike="noStrike" cap="none" spc="0" baseline="0">
                <a:solidFill>
                  <a:srgbClr val="FFFFFF"/>
                </a:solidFill>
                <a:effectLst/>
                <a:latin typeface="Helvetica Light"/>
                <a:ea typeface="Helvetica Light"/>
                <a:cs typeface="Helvetica Light"/>
              </a:rPr>
              <a:t>Preguntas</a:t>
            </a:r>
            <a:endParaRPr lang="pl-PL" sz="4000">
              <a:solidFill>
                <a:srgbClr val="FFFFFF"/>
              </a:solidFill>
            </a:endParaRPr>
          </a:p>
        </p:txBody>
      </p:sp>
      <p:sp>
        <p:nvSpPr>
          <p:cNvPr id="21" name="Prostokąt 20">
            <a:extLst>
              <a:ext uri="{FF2B5EF4-FFF2-40B4-BE49-F238E27FC236}">
                <a16:creationId xmlns:a16="http://schemas.microsoft.com/office/drawing/2014/main" id="{8451E734-DE1D-2940-BF58-8EC89459DA74}"/>
              </a:ext>
            </a:extLst>
          </p:cNvPr>
          <p:cNvSpPr/>
          <p:nvPr/>
        </p:nvSpPr>
        <p:spPr>
          <a:xfrm>
            <a:off x="16645758" y="3975772"/>
            <a:ext cx="6285310" cy="68580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000" b="1" i="0" strike="noStrike" cap="none" spc="0" baseline="0">
                <a:solidFill>
                  <a:srgbClr val="FFFFFF"/>
                </a:solidFill>
                <a:effectLst/>
                <a:latin typeface="Agency FB"/>
                <a:ea typeface="Agency FB"/>
                <a:cs typeface="Agency FB"/>
              </a:rPr>
              <a:t>NUEVA IDEA DE PRODUCTO </a:t>
            </a:r>
            <a:endParaRPr lang="pl-PL" sz="4000">
              <a:solidFill>
                <a:srgbClr val="FFFFFF"/>
              </a:solidFill>
              <a:latin typeface="Agency FB" panose="020B0503020202020204" pitchFamily="34" charset="0"/>
              <a:cs typeface="Apple Chancery" panose="03020702040506060504" pitchFamily="66" charset="-79"/>
            </a:endParaRPr>
          </a:p>
        </p:txBody>
      </p:sp>
      <p:cxnSp>
        <p:nvCxnSpPr>
          <p:cNvPr id="23" name="Łącznik prosty ze strzałką 22">
            <a:extLst>
              <a:ext uri="{FF2B5EF4-FFF2-40B4-BE49-F238E27FC236}">
                <a16:creationId xmlns:a16="http://schemas.microsoft.com/office/drawing/2014/main" id="{92048ED1-BFBE-C749-AE01-0B43DC3DA0C0}"/>
              </a:ext>
            </a:extLst>
          </p:cNvPr>
          <p:cNvCxnSpPr/>
          <p:nvPr/>
        </p:nvCxnSpPr>
        <p:spPr>
          <a:xfrm flipH="1">
            <a:off x="21132800" y="3087948"/>
            <a:ext cx="1494381" cy="733172"/>
          </a:xfrm>
          <a:prstGeom prst="straightConnector1">
            <a:avLst/>
          </a:prstGeom>
          <a:noFill/>
          <a:ln w="381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25" name="Łącznik prosty ze strzałką 24">
            <a:extLst>
              <a:ext uri="{FF2B5EF4-FFF2-40B4-BE49-F238E27FC236}">
                <a16:creationId xmlns:a16="http://schemas.microsoft.com/office/drawing/2014/main" id="{903B4CA5-1C2B-FB48-A576-D2B797283480}"/>
              </a:ext>
            </a:extLst>
          </p:cNvPr>
          <p:cNvCxnSpPr/>
          <p:nvPr/>
        </p:nvCxnSpPr>
        <p:spPr>
          <a:xfrm>
            <a:off x="16514150" y="3181075"/>
            <a:ext cx="1504096" cy="728765"/>
          </a:xfrm>
          <a:prstGeom prst="straightConnector1">
            <a:avLst/>
          </a:prstGeom>
          <a:noFill/>
          <a:ln w="381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27" name="Łącznik prosty ze strzałką 26">
            <a:extLst>
              <a:ext uri="{FF2B5EF4-FFF2-40B4-BE49-F238E27FC236}">
                <a16:creationId xmlns:a16="http://schemas.microsoft.com/office/drawing/2014/main" id="{43AD02CC-C010-3A4E-BBDB-1FC1DEF36091}"/>
              </a:ext>
            </a:extLst>
          </p:cNvPr>
          <p:cNvCxnSpPr/>
          <p:nvPr/>
        </p:nvCxnSpPr>
        <p:spPr>
          <a:xfrm flipH="1">
            <a:off x="19463758" y="3137846"/>
            <a:ext cx="1" cy="649868"/>
          </a:xfrm>
          <a:prstGeom prst="straightConnector1">
            <a:avLst/>
          </a:prstGeom>
          <a:noFill/>
          <a:ln w="381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22" name="Prostokąt 21"/>
          <p:cNvSpPr/>
          <p:nvPr/>
        </p:nvSpPr>
        <p:spPr>
          <a:xfrm>
            <a:off x="190140" y="0"/>
            <a:ext cx="807720"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a:solidFill>
                  <a:srgbClr val="496F63"/>
                </a:solidFill>
                <a:effectLst/>
                <a:latin typeface="Arial"/>
                <a:ea typeface="Arial"/>
                <a:cs typeface="Arial"/>
              </a:rPr>
              <a:t>2.  GENERACIÓN DE LA IDEA</a:t>
            </a:r>
          </a:p>
        </p:txBody>
      </p:sp>
      <p:sp>
        <p:nvSpPr>
          <p:cNvPr id="24" name="Prostokąt 1">
            <a:extLst>
              <a:ext uri="{FF2B5EF4-FFF2-40B4-BE49-F238E27FC236}">
                <a16:creationId xmlns:a16="http://schemas.microsoft.com/office/drawing/2014/main" id="{E7D21E19-3BD5-F446-A2D9-A09B474A4A70}"/>
              </a:ext>
            </a:extLst>
          </p:cNvPr>
          <p:cNvSpPr/>
          <p:nvPr/>
        </p:nvSpPr>
        <p:spPr>
          <a:xfrm>
            <a:off x="2157056" y="8289800"/>
            <a:ext cx="21926407" cy="1692771"/>
          </a:xfrm>
          <a:prstGeom prst="rect">
            <a:avLst/>
          </a:prstGeom>
        </p:spPr>
        <p:txBody>
          <a:bodyPr wrap="square">
            <a:spAutoFit/>
          </a:bodyPr>
          <a:lstStyle/>
          <a:p>
            <a:pPr algn="l"/>
            <a:r>
              <a:rPr lang="es" sz="4000" b="1" i="0" strike="noStrike" cap="none" spc="0" baseline="0" dirty="0">
                <a:solidFill>
                  <a:srgbClr val="000000"/>
                </a:solidFill>
                <a:effectLst/>
                <a:latin typeface="Agency FB"/>
                <a:ea typeface="Agency FB"/>
                <a:cs typeface="Agency FB"/>
              </a:rPr>
              <a:t>Una manera</a:t>
            </a:r>
            <a:r>
              <a:rPr lang="es" sz="2800" b="0" i="0" strike="noStrike" cap="none" spc="0" baseline="0" dirty="0">
                <a:solidFill>
                  <a:srgbClr val="000000"/>
                </a:solidFill>
                <a:effectLst/>
                <a:latin typeface="Agency FB"/>
                <a:ea typeface="Agency FB"/>
                <a:cs typeface="Agency FB"/>
              </a:rPr>
              <a:t> </a:t>
            </a:r>
            <a:r>
              <a:rPr lang="es" sz="2800" b="0" i="0" strike="noStrike" cap="none" spc="0" baseline="0" dirty="0">
                <a:solidFill>
                  <a:srgbClr val="000000"/>
                </a:solidFill>
                <a:effectLst/>
                <a:latin typeface="Arial"/>
                <a:ea typeface="Arial"/>
                <a:cs typeface="Arial"/>
              </a:rPr>
              <a:t>podría ser quedar con tu cliente en pasar un período del tiempo convenido en su lugar de trabajo, trabajando con ellos, cuando creas que sea más probable hacerse a la idea de cómo trabajan y en qué consiste su trabajo. Esto es especialmente apropiado al tratar con productos que se utilicen de una manera que nadie en tu compañía llegue a entender realmente</a:t>
            </a:r>
            <a:r>
              <a:rPr lang="es" sz="3600" b="0" i="0" strike="noStrike" cap="none" spc="0" baseline="0" dirty="0">
                <a:solidFill>
                  <a:srgbClr val="000000"/>
                </a:solidFill>
                <a:effectLst/>
                <a:latin typeface="Arial"/>
                <a:ea typeface="Arial"/>
                <a:cs typeface="Arial"/>
              </a:rPr>
              <a:t>. </a:t>
            </a:r>
          </a:p>
        </p:txBody>
      </p:sp>
    </p:spTree>
    <p:extLst>
      <p:ext uri="{BB962C8B-B14F-4D97-AF65-F5344CB8AC3E}">
        <p14:creationId xmlns:p14="http://schemas.microsoft.com/office/powerpoint/2010/main" val="152215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childTnLst>
                          </p:cTn>
                        </p:par>
                        <p:par>
                          <p:cTn id="36" fill="hold" nodeType="afterGroup">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nodeType="clickPar">
                      <p:stCondLst>
                        <p:cond delay="indefinite"/>
                      </p:stCondLst>
                      <p:childTnLst>
                        <p:par>
                          <p:cTn id="45" fill="hold" nodeType="after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afterGroup">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1000" fill="hold"/>
                                        <p:tgtEl>
                                          <p:spTgt spid="4"/>
                                        </p:tgtEl>
                                        <p:attrNameLst>
                                          <p:attrName>ppt_w</p:attrName>
                                        </p:attrNameLst>
                                      </p:cBhvr>
                                      <p:tavLst>
                                        <p:tav tm="0">
                                          <p:val>
                                            <p:fltVal val="0"/>
                                          </p:val>
                                        </p:tav>
                                        <p:tav tm="100000">
                                          <p:val>
                                            <p:strVal val="#ppt_w"/>
                                          </p:val>
                                        </p:tav>
                                      </p:tavLst>
                                    </p:anim>
                                    <p:anim calcmode="lin" valueType="num">
                                      <p:cBhvr>
                                        <p:cTn id="54" dur="1000" fill="hold"/>
                                        <p:tgtEl>
                                          <p:spTgt spid="4"/>
                                        </p:tgtEl>
                                        <p:attrNameLst>
                                          <p:attrName>ppt_h</p:attrName>
                                        </p:attrNameLst>
                                      </p:cBhvr>
                                      <p:tavLst>
                                        <p:tav tm="0">
                                          <p:val>
                                            <p:fltVal val="0"/>
                                          </p:val>
                                        </p:tav>
                                        <p:tav tm="100000">
                                          <p:val>
                                            <p:strVal val="#ppt_h"/>
                                          </p:val>
                                        </p:tav>
                                      </p:tavLst>
                                    </p:anim>
                                    <p:anim calcmode="lin" valueType="num">
                                      <p:cBhvr>
                                        <p:cTn id="55" dur="1000" fill="hold"/>
                                        <p:tgtEl>
                                          <p:spTgt spid="4"/>
                                        </p:tgtEl>
                                        <p:attrNameLst>
                                          <p:attrName>style.rotation</p:attrName>
                                        </p:attrNameLst>
                                      </p:cBhvr>
                                      <p:tavLst>
                                        <p:tav tm="0">
                                          <p:val>
                                            <p:fltVal val="90"/>
                                          </p:val>
                                        </p:tav>
                                        <p:tav tm="100000">
                                          <p:val>
                                            <p:fltVal val="0"/>
                                          </p:val>
                                        </p:tav>
                                      </p:tavLst>
                                    </p:anim>
                                    <p:animEffect transition="in" filter="fade">
                                      <p:cBhvr>
                                        <p:cTn id="56" dur="1000"/>
                                        <p:tgtEl>
                                          <p:spTgt spid="4"/>
                                        </p:tgtEl>
                                      </p:cBhvr>
                                    </p:animEffect>
                                  </p:childTnLst>
                                </p:cTn>
                              </p:par>
                            </p:childTnLst>
                          </p:cTn>
                        </p:par>
                      </p:childTnLst>
                    </p:cTn>
                  </p:par>
                  <p:par>
                    <p:cTn id="57" fill="hold" nodeType="clickPar">
                      <p:stCondLst>
                        <p:cond delay="indefinite"/>
                      </p:stCondLst>
                      <p:childTnLst>
                        <p:par>
                          <p:cTn id="58" fill="hold" nodeType="afterGroup">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Effect transition="in" filter="wipe(up)">
                                      <p:cBhvr>
                                        <p:cTn id="61" dur="1000"/>
                                        <p:tgtEl>
                                          <p:spTgt spid="2">
                                            <p:txEl>
                                              <p:pRg st="0" end="0"/>
                                            </p:txEl>
                                          </p:spTgt>
                                        </p:tgtEl>
                                      </p:cBhvr>
                                    </p:animEffect>
                                  </p:childTnLst>
                                </p:cTn>
                              </p:par>
                            </p:childTnLst>
                          </p:cTn>
                        </p:par>
                      </p:childTnLst>
                    </p:cTn>
                  </p:par>
                  <p:par>
                    <p:cTn id="62" fill="hold" nodeType="clickPar">
                      <p:stCondLst>
                        <p:cond delay="indefinite"/>
                      </p:stCondLst>
                      <p:childTnLst>
                        <p:par>
                          <p:cTn id="63" fill="hold" nodeType="after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up)">
                                      <p:cBhvr>
                                        <p:cTn id="66" dur="1000"/>
                                        <p:tgtEl>
                                          <p:spTgt spid="2">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up)">
                                      <p:cBhvr>
                                        <p:cTn id="71" dur="1000"/>
                                        <p:tgtEl>
                                          <p:spTgt spid="2">
                                            <p:txEl>
                                              <p:pRg st="3" end="3"/>
                                            </p:txEl>
                                          </p:spTgt>
                                        </p:tgtEl>
                                      </p:cBhvr>
                                    </p:animEffect>
                                  </p:childTnLst>
                                </p:cTn>
                              </p:par>
                            </p:childTnLst>
                          </p:cTn>
                        </p:par>
                      </p:childTnLst>
                    </p:cTn>
                  </p:par>
                  <p:par>
                    <p:cTn id="72" fill="hold" nodeType="clickPar">
                      <p:stCondLst>
                        <p:cond delay="indefinite"/>
                      </p:stCondLst>
                      <p:childTnLst>
                        <p:par>
                          <p:cTn id="73" fill="hold" nodeType="afterGroup">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500" fill="hold"/>
                                        <p:tgtEl>
                                          <p:spTgt spid="5"/>
                                        </p:tgtEl>
                                        <p:attrNameLst>
                                          <p:attrName>ppt_x</p:attrName>
                                        </p:attrNameLst>
                                      </p:cBhvr>
                                      <p:tavLst>
                                        <p:tav tm="0">
                                          <p:val>
                                            <p:strVal val="0-#ppt_w/2"/>
                                          </p:val>
                                        </p:tav>
                                        <p:tav tm="100000">
                                          <p:val>
                                            <p:strVal val="#ppt_x"/>
                                          </p:val>
                                        </p:tav>
                                      </p:tavLst>
                                    </p:anim>
                                    <p:anim calcmode="lin" valueType="num">
                                      <p:cBhvr additive="base">
                                        <p:cTn id="77" dur="500" fill="hold"/>
                                        <p:tgtEl>
                                          <p:spTgt spid="5"/>
                                        </p:tgtEl>
                                        <p:attrNameLst>
                                          <p:attrName>ppt_y</p:attrName>
                                        </p:attrNameLst>
                                      </p:cBhvr>
                                      <p:tavLst>
                                        <p:tav tm="0">
                                          <p:val>
                                            <p:strVal val="#ppt_y"/>
                                          </p:val>
                                        </p:tav>
                                        <p:tav tm="100000">
                                          <p:val>
                                            <p:strVal val="#ppt_y"/>
                                          </p:val>
                                        </p:tav>
                                      </p:tavLst>
                                    </p:anim>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4">
                                            <p:txEl>
                                              <p:pRg st="0" end="0"/>
                                            </p:txEl>
                                          </p:spTgt>
                                        </p:tgtEl>
                                        <p:attrNameLst>
                                          <p:attrName>style.visibility</p:attrName>
                                        </p:attrNameLst>
                                      </p:cBhvr>
                                      <p:to>
                                        <p:strVal val="visible"/>
                                      </p:to>
                                    </p:set>
                                    <p:animEffect transition="in" filter="wipe(up)">
                                      <p:cBhvr>
                                        <p:cTn id="81" dur="1000"/>
                                        <p:tgtEl>
                                          <p:spTgt spid="24">
                                            <p:txEl>
                                              <p:pRg st="0" end="0"/>
                                            </p:txEl>
                                          </p:spTgt>
                                        </p:tgtEl>
                                      </p:cBhvr>
                                    </p:animEffect>
                                  </p:childTnLst>
                                </p:cTn>
                              </p:par>
                            </p:childTnLst>
                          </p:cTn>
                        </p:par>
                      </p:childTnLst>
                    </p:cTn>
                  </p:par>
                  <p:par>
                    <p:cTn id="82" fill="hold" nodeType="clickPar">
                      <p:stCondLst>
                        <p:cond delay="indefinite"/>
                      </p:stCondLst>
                      <p:childTnLst>
                        <p:par>
                          <p:cTn id="83" fill="hold" nodeType="afterGroup">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additive="base">
                                        <p:cTn id="86" dur="500" fill="hold"/>
                                        <p:tgtEl>
                                          <p:spTgt spid="12"/>
                                        </p:tgtEl>
                                        <p:attrNameLst>
                                          <p:attrName>ppt_x</p:attrName>
                                        </p:attrNameLst>
                                      </p:cBhvr>
                                      <p:tavLst>
                                        <p:tav tm="0">
                                          <p:val>
                                            <p:strVal val="0-#ppt_w/2"/>
                                          </p:val>
                                        </p:tav>
                                        <p:tav tm="100000">
                                          <p:val>
                                            <p:strVal val="#ppt_x"/>
                                          </p:val>
                                        </p:tav>
                                      </p:tavLst>
                                    </p:anim>
                                    <p:anim calcmode="lin" valueType="num">
                                      <p:cBhvr additive="base">
                                        <p:cTn id="87" dur="500" fill="hold"/>
                                        <p:tgtEl>
                                          <p:spTgt spid="12"/>
                                        </p:tgtEl>
                                        <p:attrNameLst>
                                          <p:attrName>ppt_y</p:attrName>
                                        </p:attrNameLst>
                                      </p:cBhvr>
                                      <p:tavLst>
                                        <p:tav tm="0">
                                          <p:val>
                                            <p:strVal val="#ppt_y"/>
                                          </p:val>
                                        </p:tav>
                                        <p:tav tm="100000">
                                          <p:val>
                                            <p:strVal val="#ppt_y"/>
                                          </p:val>
                                        </p:tav>
                                      </p:tavLst>
                                    </p:anim>
                                  </p:childTnLst>
                                </p:cTn>
                              </p:par>
                            </p:childTnLst>
                          </p:cTn>
                        </p:par>
                        <p:par>
                          <p:cTn id="88" fill="hold" nodeType="afterGroup">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9">
                                            <p:txEl>
                                              <p:pRg st="0" end="0"/>
                                            </p:txEl>
                                          </p:spTgt>
                                        </p:tgtEl>
                                        <p:attrNameLst>
                                          <p:attrName>style.visibility</p:attrName>
                                        </p:attrNameLst>
                                      </p:cBhvr>
                                      <p:to>
                                        <p:strVal val="visible"/>
                                      </p:to>
                                    </p:set>
                                    <p:animEffect transition="in" filter="fade">
                                      <p:cBhvr>
                                        <p:cTn id="91" dur="1000"/>
                                        <p:tgtEl>
                                          <p:spTgt spid="9">
                                            <p:txEl>
                                              <p:pRg st="0" end="0"/>
                                            </p:txEl>
                                          </p:spTgt>
                                        </p:tgtEl>
                                      </p:cBhvr>
                                    </p:animEffect>
                                  </p:childTnLst>
                                </p:cTn>
                              </p:par>
                            </p:childTnLst>
                          </p:cTn>
                        </p:par>
                      </p:childTnLst>
                    </p:cTn>
                  </p:par>
                  <p:par>
                    <p:cTn id="92" fill="hold" nodeType="clickPar">
                      <p:stCondLst>
                        <p:cond delay="indefinite"/>
                      </p:stCondLst>
                      <p:childTnLst>
                        <p:par>
                          <p:cTn id="93" fill="hold" nodeType="afterGroup">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9">
                                            <p:txEl>
                                              <p:pRg st="1" end="1"/>
                                            </p:txEl>
                                          </p:spTgt>
                                        </p:tgtEl>
                                        <p:attrNameLst>
                                          <p:attrName>style.visibility</p:attrName>
                                        </p:attrNameLst>
                                      </p:cBhvr>
                                      <p:to>
                                        <p:strVal val="visible"/>
                                      </p:to>
                                    </p:set>
                                    <p:animEffect transition="in" filter="fade">
                                      <p:cBhvr>
                                        <p:cTn id="96"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p:bldP spid="5" grpId="0" animBg="1"/>
      <p:bldP spid="12" grpId="0" animBg="1"/>
      <p:bldP spid="9" grpId="0" uiExpand="1" build="p"/>
      <p:bldP spid="15" grpId="0" animBg="1"/>
      <p:bldP spid="16" grpId="0" animBg="1"/>
      <p:bldP spid="17" grpId="0" animBg="1"/>
      <p:bldP spid="18" grpId="0" animBg="1"/>
      <p:bldP spid="19" grpId="0" animBg="1"/>
      <p:bldP spid="20" grpId="0" animBg="1"/>
      <p:bldP spid="21" grpId="0" animBg="1"/>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p:nvPr/>
        </p:nvSpPr>
        <p:spPr>
          <a:xfrm>
            <a:off x="1957456" y="6939756"/>
            <a:ext cx="10452256" cy="4793500"/>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p>
            <a:endParaRPr lang="pl-PL"/>
          </a:p>
          <a:p>
            <a:endParaRPr lang="pl-PL"/>
          </a:p>
          <a:p>
            <a:endParaRPr lang="pl-PL"/>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12</a:t>
            </a:fld>
            <a:endParaRPr/>
          </a:p>
        </p:txBody>
      </p:sp>
      <p:sp>
        <p:nvSpPr>
          <p:cNvPr id="26" name="Prostokąt 25">
            <a:extLst>
              <a:ext uri="{FF2B5EF4-FFF2-40B4-BE49-F238E27FC236}">
                <a16:creationId xmlns:a16="http://schemas.microsoft.com/office/drawing/2014/main" id="{0350B674-A13D-2042-A3AD-5027A514B725}"/>
              </a:ext>
            </a:extLst>
          </p:cNvPr>
          <p:cNvSpPr/>
          <p:nvPr/>
        </p:nvSpPr>
        <p:spPr>
          <a:xfrm>
            <a:off x="2132595" y="-552908"/>
            <a:ext cx="20734314" cy="3108543"/>
          </a:xfrm>
          <a:prstGeom prst="rect">
            <a:avLst/>
          </a:prstGeom>
        </p:spPr>
        <p:txBody>
          <a:bodyPr wrap="square">
            <a:spAutoFit/>
          </a:bodyPr>
          <a:lstStyle/>
          <a:p>
            <a:pPr algn="ctr"/>
            <a:endParaRPr lang="pl-PL" sz="3600" b="1" dirty="0">
              <a:solidFill>
                <a:srgbClr val="496F63"/>
              </a:solidFill>
              <a:latin typeface="Arial" panose="020B0604020202020204" pitchFamily="34" charset="0"/>
              <a:cs typeface="Arial" panose="020B0604020202020204" pitchFamily="34" charset="0"/>
            </a:endParaRPr>
          </a:p>
          <a:p>
            <a:pPr algn="ctr"/>
            <a:endParaRPr lang="pl-PL" sz="3600" dirty="0">
              <a:solidFill>
                <a:srgbClr val="496F63"/>
              </a:solidFill>
              <a:latin typeface="Arial" panose="020B0604020202020204" pitchFamily="34" charset="0"/>
              <a:cs typeface="Arial" panose="020B0604020202020204" pitchFamily="34" charset="0"/>
            </a:endParaRPr>
          </a:p>
          <a:p>
            <a:pPr algn="ctr"/>
            <a:r>
              <a:rPr lang="es" sz="8800" b="1" i="0" strike="noStrike" cap="none" spc="0" baseline="0" dirty="0">
                <a:solidFill>
                  <a:srgbClr val="496F63"/>
                </a:solidFill>
                <a:effectLst/>
                <a:latin typeface="Arial"/>
                <a:ea typeface="Arial"/>
                <a:cs typeface="Arial"/>
              </a:rPr>
              <a:t>Competencia</a:t>
            </a:r>
            <a:endParaRPr lang="pl-PL" sz="8800" b="1" dirty="0">
              <a:solidFill>
                <a:srgbClr val="496F63"/>
              </a:solidFill>
              <a:latin typeface="Arial" panose="020B0604020202020204" pitchFamily="34" charset="0"/>
              <a:cs typeface="Arial" panose="020B0604020202020204" pitchFamily="34" charset="0"/>
            </a:endParaRPr>
          </a:p>
          <a:p>
            <a:endParaRPr lang="pl-PL" sz="3600" b="1" dirty="0">
              <a:latin typeface="Arial" panose="020B0604020202020204" pitchFamily="34" charset="0"/>
              <a:cs typeface="Arial" panose="020B0604020202020204" pitchFamily="34" charset="0"/>
            </a:endParaRPr>
          </a:p>
        </p:txBody>
      </p:sp>
      <p:sp>
        <p:nvSpPr>
          <p:cNvPr id="7" name="Prostokąt 6">
            <a:extLst>
              <a:ext uri="{FF2B5EF4-FFF2-40B4-BE49-F238E27FC236}">
                <a16:creationId xmlns:a16="http://schemas.microsoft.com/office/drawing/2014/main" id="{1691659A-4993-C540-A08B-44C0D1E44FF2}"/>
              </a:ext>
            </a:extLst>
          </p:cNvPr>
          <p:cNvSpPr/>
          <p:nvPr/>
        </p:nvSpPr>
        <p:spPr>
          <a:xfrm>
            <a:off x="2418906" y="2828317"/>
            <a:ext cx="4645393" cy="2785378"/>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400" b="0" i="0" strike="noStrike" cap="none" spc="0" baseline="0" dirty="0">
                <a:solidFill>
                  <a:srgbClr val="FFFFFF"/>
                </a:solidFill>
                <a:effectLst/>
                <a:latin typeface="Arial"/>
                <a:ea typeface="Arial"/>
                <a:cs typeface="Arial"/>
              </a:rPr>
              <a:t>Preparar un </a:t>
            </a:r>
            <a:r>
              <a:rPr lang="es" sz="4400" b="1" i="0" strike="noStrike" cap="none" spc="0" baseline="0" dirty="0">
                <a:solidFill>
                  <a:srgbClr val="FFFFFF"/>
                </a:solidFill>
                <a:effectLst/>
                <a:latin typeface="Arial"/>
                <a:ea typeface="Arial"/>
                <a:cs typeface="Arial"/>
              </a:rPr>
              <a:t>Análisis DAFO</a:t>
            </a:r>
            <a:endParaRPr kumimoji="0" lang="pl-PL" sz="4400" b="1" i="0" u="none" strike="noStrike" cap="none" spc="0" normalizeH="0" baseline="0" dirty="0">
              <a:ln>
                <a:noFill/>
              </a:ln>
              <a:solidFill>
                <a:srgbClr val="FFFFFF"/>
              </a:solidFill>
              <a:effectLst/>
              <a:uFillTx/>
              <a:latin typeface="Arial" panose="020B0604020202020204" pitchFamily="34" charset="0"/>
              <a:ea typeface="Helvetica Light"/>
              <a:cs typeface="Arial" panose="020B0604020202020204" pitchFamily="34" charset="0"/>
              <a:sym typeface="Helvetica Light"/>
            </a:endParaRPr>
          </a:p>
          <a:p>
            <a:pPr marL="0" marR="0" indent="0" algn="ctr" defTabSz="825500" rtl="0" fontAlgn="auto" latinLnBrk="0" hangingPunct="0">
              <a:lnSpc>
                <a:spcPct val="100000"/>
              </a:lnSpc>
              <a:spcBef>
                <a:spcPct val="0"/>
              </a:spcBef>
              <a:spcAft>
                <a:spcPct val="0"/>
              </a:spcAft>
              <a:buClrTx/>
              <a:buSzTx/>
              <a:buFontTx/>
              <a:buNone/>
            </a:pPr>
            <a:r>
              <a:rPr lang="es" sz="4400" b="0" i="0" strike="noStrike" cap="none" spc="0" baseline="0" dirty="0">
                <a:solidFill>
                  <a:srgbClr val="FFFFFF"/>
                </a:solidFill>
                <a:effectLst/>
                <a:latin typeface="Arial"/>
                <a:ea typeface="Arial"/>
                <a:cs typeface="Arial"/>
              </a:rPr>
              <a:t>de tu principal competidor…</a:t>
            </a:r>
            <a:endParaRPr kumimoji="0" lang="pl-PL" sz="4400" b="1" i="0" u="none" strike="noStrike" cap="none" spc="0" normalizeH="0" baseline="0" dirty="0">
              <a:ln>
                <a:noFill/>
              </a:ln>
              <a:solidFill>
                <a:srgbClr val="FFFFFF"/>
              </a:solidFill>
              <a:effectLst/>
              <a:uFillTx/>
              <a:latin typeface="Arial" panose="020B0604020202020204" pitchFamily="34" charset="0"/>
              <a:ea typeface="Helvetica Light"/>
              <a:cs typeface="Arial" panose="020B0604020202020204" pitchFamily="34" charset="0"/>
              <a:sym typeface="Helvetica Light"/>
            </a:endParaRPr>
          </a:p>
        </p:txBody>
      </p:sp>
      <p:grpSp>
        <p:nvGrpSpPr>
          <p:cNvPr id="2" name="Group 1"/>
          <p:cNvGrpSpPr/>
          <p:nvPr/>
        </p:nvGrpSpPr>
        <p:grpSpPr>
          <a:xfrm>
            <a:off x="7923092" y="2669311"/>
            <a:ext cx="9544525" cy="10044273"/>
            <a:chOff x="7885890" y="2363918"/>
            <a:chExt cx="12510505" cy="11124132"/>
          </a:xfrm>
        </p:grpSpPr>
        <p:sp>
          <p:nvSpPr>
            <p:cNvPr id="33" name="Freeform 54">
              <a:extLst>
                <a:ext uri="{FF2B5EF4-FFF2-40B4-BE49-F238E27FC236}">
                  <a16:creationId xmlns:a16="http://schemas.microsoft.com/office/drawing/2014/main" id="{944CF6AB-F55A-AB40-8C3F-4B46B8215810}"/>
                </a:ext>
              </a:extLst>
            </p:cNvPr>
            <p:cNvSpPr/>
            <p:nvPr/>
          </p:nvSpPr>
          <p:spPr>
            <a:xfrm>
              <a:off x="7885892" y="9406638"/>
              <a:ext cx="12510503" cy="4081412"/>
            </a:xfrm>
            <a:custGeom>
              <a:avLst/>
              <a:gdLst>
                <a:gd name="connsiteX0" fmla="*/ 4202429 w 5349314"/>
                <a:gd name="connsiteY0" fmla="*/ 1947627 h 1962648"/>
                <a:gd name="connsiteX1" fmla="*/ 4234845 w 5349314"/>
                <a:gd name="connsiteY1" fmla="*/ 1952574 h 1962648"/>
                <a:gd name="connsiteX2" fmla="*/ 4218544 w 5349314"/>
                <a:gd name="connsiteY2" fmla="*/ 1951341 h 1962648"/>
                <a:gd name="connsiteX3" fmla="*/ 3928708 w 5349314"/>
                <a:gd name="connsiteY3" fmla="*/ 1857925 h 1962648"/>
                <a:gd name="connsiteX4" fmla="*/ 3957226 w 5349314"/>
                <a:gd name="connsiteY4" fmla="*/ 1871663 h 1962648"/>
                <a:gd name="connsiteX5" fmla="*/ 3942546 w 5349314"/>
                <a:gd name="connsiteY5" fmla="*/ 1865879 h 1962648"/>
                <a:gd name="connsiteX6" fmla="*/ 3757771 w 5349314"/>
                <a:gd name="connsiteY6" fmla="*/ 1744269 h 1962648"/>
                <a:gd name="connsiteX7" fmla="*/ 3769043 w 5349314"/>
                <a:gd name="connsiteY7" fmla="*/ 1753570 h 1962648"/>
                <a:gd name="connsiteX8" fmla="*/ 3769043 w 5349314"/>
                <a:gd name="connsiteY8" fmla="*/ 1754514 h 1962648"/>
                <a:gd name="connsiteX9" fmla="*/ 5339238 w 5349314"/>
                <a:gd name="connsiteY9" fmla="*/ 848169 h 1962648"/>
                <a:gd name="connsiteX10" fmla="*/ 5344248 w 5349314"/>
                <a:gd name="connsiteY10" fmla="*/ 880990 h 1962648"/>
                <a:gd name="connsiteX11" fmla="*/ 5349314 w 5349314"/>
                <a:gd name="connsiteY11" fmla="*/ 981324 h 1962648"/>
                <a:gd name="connsiteX12" fmla="*/ 4367990 w 5349314"/>
                <a:gd name="connsiteY12" fmla="*/ 1962648 h 1962648"/>
                <a:gd name="connsiteX13" fmla="*/ 4367990 w 5349314"/>
                <a:gd name="connsiteY13" fmla="*/ 1962648 h 1962648"/>
                <a:gd name="connsiteX14" fmla="*/ 4468324 w 5349314"/>
                <a:gd name="connsiteY14" fmla="*/ 1957582 h 1962648"/>
                <a:gd name="connsiteX15" fmla="*/ 5349313 w 5349314"/>
                <a:gd name="connsiteY15" fmla="*/ 981324 h 1962648"/>
                <a:gd name="connsiteX16" fmla="*/ 5258326 w 5349314"/>
                <a:gd name="connsiteY16" fmla="*/ 570556 h 1962648"/>
                <a:gd name="connsiteX17" fmla="*/ 5272197 w 5349314"/>
                <a:gd name="connsiteY17" fmla="*/ 599349 h 1962648"/>
                <a:gd name="connsiteX18" fmla="*/ 5329377 w 5349314"/>
                <a:gd name="connsiteY18" fmla="*/ 783553 h 1962648"/>
                <a:gd name="connsiteX19" fmla="*/ 5334294 w 5349314"/>
                <a:gd name="connsiteY19" fmla="*/ 815774 h 1962648"/>
                <a:gd name="connsiteX20" fmla="*/ 5305195 w 5349314"/>
                <a:gd name="connsiteY20" fmla="*/ 689509 h 1962648"/>
                <a:gd name="connsiteX21" fmla="*/ 5064279 w 5349314"/>
                <a:gd name="connsiteY21" fmla="*/ 290319 h 1962648"/>
                <a:gd name="connsiteX22" fmla="*/ 5181719 w 5349314"/>
                <a:gd name="connsiteY22" fmla="*/ 432657 h 1962648"/>
                <a:gd name="connsiteX23" fmla="*/ 5230873 w 5349314"/>
                <a:gd name="connsiteY23" fmla="*/ 513567 h 1962648"/>
                <a:gd name="connsiteX24" fmla="*/ 5244592 w 5349314"/>
                <a:gd name="connsiteY24" fmla="*/ 542045 h 1962648"/>
                <a:gd name="connsiteX25" fmla="*/ 5181718 w 5349314"/>
                <a:gd name="connsiteY25" fmla="*/ 432656 h 1962648"/>
                <a:gd name="connsiteX26" fmla="*/ 5064292 w 5349314"/>
                <a:gd name="connsiteY26" fmla="*/ 290335 h 1962648"/>
                <a:gd name="connsiteX27" fmla="*/ 981324 w 5349314"/>
                <a:gd name="connsiteY27" fmla="*/ 0 h 1962648"/>
                <a:gd name="connsiteX28" fmla="*/ 1529992 w 5349314"/>
                <a:gd name="connsiteY28" fmla="*/ 167595 h 1962648"/>
                <a:gd name="connsiteX29" fmla="*/ 1672324 w 5349314"/>
                <a:gd name="connsiteY29" fmla="*/ 285030 h 1962648"/>
                <a:gd name="connsiteX30" fmla="*/ 1738059 w 5349314"/>
                <a:gd name="connsiteY30" fmla="*/ 334803 h 1962648"/>
                <a:gd name="connsiteX31" fmla="*/ 2674656 w 5349314"/>
                <a:gd name="connsiteY31" fmla="*/ 627088 h 1962648"/>
                <a:gd name="connsiteX32" fmla="*/ 3611253 w 5349314"/>
                <a:gd name="connsiteY32" fmla="*/ 334803 h 1962648"/>
                <a:gd name="connsiteX33" fmla="*/ 3673976 w 5349314"/>
                <a:gd name="connsiteY33" fmla="*/ 287312 h 1962648"/>
                <a:gd name="connsiteX34" fmla="*/ 3671695 w 5349314"/>
                <a:gd name="connsiteY34" fmla="*/ 290324 h 1962648"/>
                <a:gd name="connsiteX35" fmla="*/ 3554260 w 5349314"/>
                <a:gd name="connsiteY35" fmla="*/ 432656 h 1962648"/>
                <a:gd name="connsiteX36" fmla="*/ 3386665 w 5349314"/>
                <a:gd name="connsiteY36" fmla="*/ 981324 h 1962648"/>
                <a:gd name="connsiteX37" fmla="*/ 3674089 w 5349314"/>
                <a:gd name="connsiteY37" fmla="*/ 1675225 h 1962648"/>
                <a:gd name="connsiteX38" fmla="*/ 3676987 w 5349314"/>
                <a:gd name="connsiteY38" fmla="*/ 1677616 h 1962648"/>
                <a:gd name="connsiteX39" fmla="*/ 3611254 w 5349314"/>
                <a:gd name="connsiteY39" fmla="*/ 1627845 h 1962648"/>
                <a:gd name="connsiteX40" fmla="*/ 2674657 w 5349314"/>
                <a:gd name="connsiteY40" fmla="*/ 1335560 h 1962648"/>
                <a:gd name="connsiteX41" fmla="*/ 1738060 w 5349314"/>
                <a:gd name="connsiteY41" fmla="*/ 1627845 h 1962648"/>
                <a:gd name="connsiteX42" fmla="*/ 1672313 w 5349314"/>
                <a:gd name="connsiteY42" fmla="*/ 1677627 h 1962648"/>
                <a:gd name="connsiteX43" fmla="*/ 1529992 w 5349314"/>
                <a:gd name="connsiteY43" fmla="*/ 1795053 h 1962648"/>
                <a:gd name="connsiteX44" fmla="*/ 981324 w 5349314"/>
                <a:gd name="connsiteY44" fmla="*/ 1962648 h 1962648"/>
                <a:gd name="connsiteX45" fmla="*/ 0 w 5349314"/>
                <a:gd name="connsiteY45" fmla="*/ 981324 h 1962648"/>
                <a:gd name="connsiteX46" fmla="*/ 981324 w 5349314"/>
                <a:gd name="connsiteY46" fmla="*/ 0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349314" h="1962648">
                  <a:moveTo>
                    <a:pt x="4202429" y="1947627"/>
                  </a:moveTo>
                  <a:lnTo>
                    <a:pt x="4234845" y="1952574"/>
                  </a:lnTo>
                  <a:lnTo>
                    <a:pt x="4218544" y="1951341"/>
                  </a:lnTo>
                  <a:close/>
                  <a:moveTo>
                    <a:pt x="3928708" y="1857925"/>
                  </a:moveTo>
                  <a:lnTo>
                    <a:pt x="3957226" y="1871663"/>
                  </a:lnTo>
                  <a:lnTo>
                    <a:pt x="3942546" y="1865879"/>
                  </a:lnTo>
                  <a:close/>
                  <a:moveTo>
                    <a:pt x="3757771" y="1744269"/>
                  </a:moveTo>
                  <a:lnTo>
                    <a:pt x="3769043" y="1753570"/>
                  </a:lnTo>
                  <a:lnTo>
                    <a:pt x="3769043" y="1754514"/>
                  </a:lnTo>
                  <a:close/>
                  <a:moveTo>
                    <a:pt x="5339238" y="848169"/>
                  </a:moveTo>
                  <a:lnTo>
                    <a:pt x="5344248" y="880990"/>
                  </a:lnTo>
                  <a:cubicBezTo>
                    <a:pt x="5347598" y="913979"/>
                    <a:pt x="5349314" y="947451"/>
                    <a:pt x="5349314" y="981324"/>
                  </a:cubicBezTo>
                  <a:cubicBezTo>
                    <a:pt x="5349314" y="1523294"/>
                    <a:pt x="4909960" y="1962648"/>
                    <a:pt x="4367990" y="1962648"/>
                  </a:cubicBezTo>
                  <a:lnTo>
                    <a:pt x="4367990" y="1962648"/>
                  </a:lnTo>
                  <a:lnTo>
                    <a:pt x="4468324" y="1957582"/>
                  </a:lnTo>
                  <a:cubicBezTo>
                    <a:pt x="4963162" y="1907328"/>
                    <a:pt x="5349313" y="1489421"/>
                    <a:pt x="5349313" y="981324"/>
                  </a:cubicBezTo>
                  <a:close/>
                  <a:moveTo>
                    <a:pt x="5258326" y="570556"/>
                  </a:moveTo>
                  <a:lnTo>
                    <a:pt x="5272197" y="599349"/>
                  </a:lnTo>
                  <a:cubicBezTo>
                    <a:pt x="5297025" y="658051"/>
                    <a:pt x="5316305" y="719671"/>
                    <a:pt x="5329377" y="783553"/>
                  </a:cubicBezTo>
                  <a:lnTo>
                    <a:pt x="5334294" y="815774"/>
                  </a:lnTo>
                  <a:lnTo>
                    <a:pt x="5305195" y="689509"/>
                  </a:lnTo>
                  <a:close/>
                  <a:moveTo>
                    <a:pt x="5064279" y="290319"/>
                  </a:moveTo>
                  <a:lnTo>
                    <a:pt x="5181719" y="432657"/>
                  </a:lnTo>
                  <a:cubicBezTo>
                    <a:pt x="5199354" y="458760"/>
                    <a:pt x="5215766" y="485758"/>
                    <a:pt x="5230873" y="513567"/>
                  </a:cubicBezTo>
                  <a:lnTo>
                    <a:pt x="5244592" y="542045"/>
                  </a:lnTo>
                  <a:lnTo>
                    <a:pt x="5181718" y="432656"/>
                  </a:lnTo>
                  <a:lnTo>
                    <a:pt x="5064292" y="290335"/>
                  </a:lnTo>
                  <a:close/>
                  <a:moveTo>
                    <a:pt x="981324" y="0"/>
                  </a:moveTo>
                  <a:cubicBezTo>
                    <a:pt x="1184563" y="0"/>
                    <a:pt x="1373371" y="61784"/>
                    <a:pt x="1529992" y="167595"/>
                  </a:cubicBezTo>
                  <a:lnTo>
                    <a:pt x="1672324" y="285030"/>
                  </a:lnTo>
                  <a:lnTo>
                    <a:pt x="1738059" y="334803"/>
                  </a:lnTo>
                  <a:cubicBezTo>
                    <a:pt x="2003912" y="519098"/>
                    <a:pt x="2326673" y="627088"/>
                    <a:pt x="2674656" y="627088"/>
                  </a:cubicBezTo>
                  <a:cubicBezTo>
                    <a:pt x="3022639" y="627088"/>
                    <a:pt x="3345400" y="519098"/>
                    <a:pt x="3611253" y="334803"/>
                  </a:cubicBezTo>
                  <a:lnTo>
                    <a:pt x="3673976" y="287312"/>
                  </a:lnTo>
                  <a:lnTo>
                    <a:pt x="3671695" y="290324"/>
                  </a:lnTo>
                  <a:lnTo>
                    <a:pt x="3554260" y="432656"/>
                  </a:lnTo>
                  <a:cubicBezTo>
                    <a:pt x="3448449" y="589277"/>
                    <a:pt x="3386665" y="778085"/>
                    <a:pt x="3386665" y="981324"/>
                  </a:cubicBezTo>
                  <a:cubicBezTo>
                    <a:pt x="3386665" y="1252309"/>
                    <a:pt x="3496504" y="1497640"/>
                    <a:pt x="3674089" y="1675225"/>
                  </a:cubicBezTo>
                  <a:lnTo>
                    <a:pt x="3676987" y="1677616"/>
                  </a:lnTo>
                  <a:lnTo>
                    <a:pt x="3611254" y="1627845"/>
                  </a:lnTo>
                  <a:cubicBezTo>
                    <a:pt x="3345400" y="1443550"/>
                    <a:pt x="3022640" y="1335560"/>
                    <a:pt x="2674657" y="1335560"/>
                  </a:cubicBezTo>
                  <a:cubicBezTo>
                    <a:pt x="2326674" y="1335560"/>
                    <a:pt x="2003913" y="1443550"/>
                    <a:pt x="1738060" y="1627845"/>
                  </a:cubicBezTo>
                  <a:lnTo>
                    <a:pt x="1672313" y="1677627"/>
                  </a:lnTo>
                  <a:lnTo>
                    <a:pt x="1529992" y="1795053"/>
                  </a:lnTo>
                  <a:cubicBezTo>
                    <a:pt x="1373371" y="1900864"/>
                    <a:pt x="1184563" y="1962648"/>
                    <a:pt x="981324" y="1962648"/>
                  </a:cubicBezTo>
                  <a:cubicBezTo>
                    <a:pt x="439354" y="1962648"/>
                    <a:pt x="0" y="1523294"/>
                    <a:pt x="0" y="981324"/>
                  </a:cubicBezTo>
                  <a:cubicBezTo>
                    <a:pt x="0" y="439354"/>
                    <a:pt x="439354" y="0"/>
                    <a:pt x="981324" y="0"/>
                  </a:cubicBezTo>
                  <a:close/>
                </a:path>
              </a:pathLst>
            </a:custGeom>
            <a:solidFill>
              <a:srgbClr val="71BB9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Freeform 55">
              <a:extLst>
                <a:ext uri="{FF2B5EF4-FFF2-40B4-BE49-F238E27FC236}">
                  <a16:creationId xmlns:a16="http://schemas.microsoft.com/office/drawing/2014/main" id="{8448C226-AD87-514F-AEEB-7399F36E6D13}"/>
                </a:ext>
              </a:extLst>
            </p:cNvPr>
            <p:cNvSpPr/>
            <p:nvPr/>
          </p:nvSpPr>
          <p:spPr>
            <a:xfrm rot="16200000">
              <a:off x="4618860" y="5630950"/>
              <a:ext cx="11124132" cy="4590068"/>
            </a:xfrm>
            <a:custGeom>
              <a:avLst/>
              <a:gdLst>
                <a:gd name="connsiteX0" fmla="*/ 10074 w 5349314"/>
                <a:gd name="connsiteY0" fmla="*/ 1114467 h 1962648"/>
                <a:gd name="connsiteX1" fmla="*/ 5067 w 5349314"/>
                <a:gd name="connsiteY1" fmla="*/ 1081659 h 1962648"/>
                <a:gd name="connsiteX2" fmla="*/ 0 w 5349314"/>
                <a:gd name="connsiteY2" fmla="*/ 981324 h 1962648"/>
                <a:gd name="connsiteX3" fmla="*/ 44118 w 5349314"/>
                <a:gd name="connsiteY3" fmla="*/ 1273136 h 1962648"/>
                <a:gd name="connsiteX4" fmla="*/ 19937 w 5349314"/>
                <a:gd name="connsiteY4" fmla="*/ 1179095 h 1962648"/>
                <a:gd name="connsiteX5" fmla="*/ 15022 w 5349314"/>
                <a:gd name="connsiteY5" fmla="*/ 1146887 h 1962648"/>
                <a:gd name="connsiteX6" fmla="*/ 90983 w 5349314"/>
                <a:gd name="connsiteY6" fmla="*/ 1392082 h 1962648"/>
                <a:gd name="connsiteX7" fmla="*/ 77118 w 5349314"/>
                <a:gd name="connsiteY7" fmla="*/ 1363300 h 1962648"/>
                <a:gd name="connsiteX8" fmla="*/ 44120 w 5349314"/>
                <a:gd name="connsiteY8" fmla="*/ 1273144 h 1962648"/>
                <a:gd name="connsiteX9" fmla="*/ 167592 w 5349314"/>
                <a:gd name="connsiteY9" fmla="*/ 1529987 h 1962648"/>
                <a:gd name="connsiteX10" fmla="*/ 118441 w 5349314"/>
                <a:gd name="connsiteY10" fmla="*/ 1449082 h 1962648"/>
                <a:gd name="connsiteX11" fmla="*/ 104727 w 5349314"/>
                <a:gd name="connsiteY11" fmla="*/ 1420614 h 1962648"/>
                <a:gd name="connsiteX12" fmla="*/ 285023 w 5349314"/>
                <a:gd name="connsiteY12" fmla="*/ 1672316 h 1962648"/>
                <a:gd name="connsiteX13" fmla="*/ 242186 w 5349314"/>
                <a:gd name="connsiteY13" fmla="*/ 1620397 h 1962648"/>
                <a:gd name="connsiteX14" fmla="*/ 285021 w 5349314"/>
                <a:gd name="connsiteY14" fmla="*/ 1672313 h 1962648"/>
                <a:gd name="connsiteX15" fmla="*/ 1146887 w 5349314"/>
                <a:gd name="connsiteY15" fmla="*/ 15022 h 1962648"/>
                <a:gd name="connsiteX16" fmla="*/ 1114467 w 5349314"/>
                <a:gd name="connsiteY16" fmla="*/ 10074 h 1962648"/>
                <a:gd name="connsiteX17" fmla="*/ 1130770 w 5349314"/>
                <a:gd name="connsiteY17" fmla="*/ 11307 h 1962648"/>
                <a:gd name="connsiteX18" fmla="*/ 1273141 w 5349314"/>
                <a:gd name="connsiteY18" fmla="*/ 44119 h 1962648"/>
                <a:gd name="connsiteX19" fmla="*/ 1273140 w 5349314"/>
                <a:gd name="connsiteY19" fmla="*/ 44119 h 1962648"/>
                <a:gd name="connsiteX20" fmla="*/ 1273139 w 5349314"/>
                <a:gd name="connsiteY20" fmla="*/ 44118 h 1962648"/>
                <a:gd name="connsiteX21" fmla="*/ 1273140 w 5349314"/>
                <a:gd name="connsiteY21" fmla="*/ 44119 h 1962648"/>
                <a:gd name="connsiteX22" fmla="*/ 1420613 w 5349314"/>
                <a:gd name="connsiteY22" fmla="*/ 104727 h 1962648"/>
                <a:gd name="connsiteX23" fmla="*/ 1392083 w 5349314"/>
                <a:gd name="connsiteY23" fmla="*/ 90983 h 1962648"/>
                <a:gd name="connsiteX24" fmla="*/ 1406769 w 5349314"/>
                <a:gd name="connsiteY24" fmla="*/ 96769 h 1962648"/>
                <a:gd name="connsiteX25" fmla="*/ 1614766 w 5349314"/>
                <a:gd name="connsiteY25" fmla="*/ 237540 h 1962648"/>
                <a:gd name="connsiteX26" fmla="*/ 1529992 w 5349314"/>
                <a:gd name="connsiteY26" fmla="*/ 167595 h 1962648"/>
                <a:gd name="connsiteX27" fmla="*/ 1529991 w 5349314"/>
                <a:gd name="connsiteY27" fmla="*/ 167594 h 1962648"/>
                <a:gd name="connsiteX28" fmla="*/ 1529992 w 5349314"/>
                <a:gd name="connsiteY28" fmla="*/ 167595 h 1962648"/>
                <a:gd name="connsiteX29" fmla="*/ 5349314 w 5349314"/>
                <a:gd name="connsiteY29" fmla="*/ 981324 h 1962648"/>
                <a:gd name="connsiteX30" fmla="*/ 4367990 w 5349314"/>
                <a:gd name="connsiteY30" fmla="*/ 1962648 h 1962648"/>
                <a:gd name="connsiteX31" fmla="*/ 3819323 w 5349314"/>
                <a:gd name="connsiteY31" fmla="*/ 1795053 h 1962648"/>
                <a:gd name="connsiteX32" fmla="*/ 3769043 w 5349314"/>
                <a:gd name="connsiteY32" fmla="*/ 1753569 h 1962648"/>
                <a:gd name="connsiteX33" fmla="*/ 3769043 w 5349314"/>
                <a:gd name="connsiteY33" fmla="*/ 1754514 h 1962648"/>
                <a:gd name="connsiteX34" fmla="*/ 3757763 w 5349314"/>
                <a:gd name="connsiteY34" fmla="*/ 1744262 h 1962648"/>
                <a:gd name="connsiteX35" fmla="*/ 3677001 w 5349314"/>
                <a:gd name="connsiteY35" fmla="*/ 1677627 h 1962648"/>
                <a:gd name="connsiteX36" fmla="*/ 3611254 w 5349314"/>
                <a:gd name="connsiteY36" fmla="*/ 1627845 h 1962648"/>
                <a:gd name="connsiteX37" fmla="*/ 2674657 w 5349314"/>
                <a:gd name="connsiteY37" fmla="*/ 1335560 h 1962648"/>
                <a:gd name="connsiteX38" fmla="*/ 1738060 w 5349314"/>
                <a:gd name="connsiteY38" fmla="*/ 1627845 h 1962648"/>
                <a:gd name="connsiteX39" fmla="*/ 1675336 w 5349314"/>
                <a:gd name="connsiteY39" fmla="*/ 1675339 h 1962648"/>
                <a:gd name="connsiteX40" fmla="*/ 1677618 w 5349314"/>
                <a:gd name="connsiteY40" fmla="*/ 1672324 h 1962648"/>
                <a:gd name="connsiteX41" fmla="*/ 1795053 w 5349314"/>
                <a:gd name="connsiteY41" fmla="*/ 1529992 h 1962648"/>
                <a:gd name="connsiteX42" fmla="*/ 1962648 w 5349314"/>
                <a:gd name="connsiteY42" fmla="*/ 981324 h 1962648"/>
                <a:gd name="connsiteX43" fmla="*/ 1675225 w 5349314"/>
                <a:gd name="connsiteY43" fmla="*/ 287423 h 1962648"/>
                <a:gd name="connsiteX44" fmla="*/ 1672326 w 5349314"/>
                <a:gd name="connsiteY44" fmla="*/ 285031 h 1962648"/>
                <a:gd name="connsiteX45" fmla="*/ 1738059 w 5349314"/>
                <a:gd name="connsiteY45" fmla="*/ 334803 h 1962648"/>
                <a:gd name="connsiteX46" fmla="*/ 2674656 w 5349314"/>
                <a:gd name="connsiteY46" fmla="*/ 627088 h 1962648"/>
                <a:gd name="connsiteX47" fmla="*/ 3611253 w 5349314"/>
                <a:gd name="connsiteY47" fmla="*/ 334803 h 1962648"/>
                <a:gd name="connsiteX48" fmla="*/ 3677013 w 5349314"/>
                <a:gd name="connsiteY48" fmla="*/ 285012 h 1962648"/>
                <a:gd name="connsiteX49" fmla="*/ 3757751 w 5349314"/>
                <a:gd name="connsiteY49" fmla="*/ 218396 h 1962648"/>
                <a:gd name="connsiteX50" fmla="*/ 3769043 w 5349314"/>
                <a:gd name="connsiteY50" fmla="*/ 208133 h 1962648"/>
                <a:gd name="connsiteX51" fmla="*/ 3769043 w 5349314"/>
                <a:gd name="connsiteY51" fmla="*/ 209080 h 1962648"/>
                <a:gd name="connsiteX52" fmla="*/ 3819323 w 5349314"/>
                <a:gd name="connsiteY52" fmla="*/ 167595 h 1962648"/>
                <a:gd name="connsiteX53" fmla="*/ 4367990 w 5349314"/>
                <a:gd name="connsiteY53" fmla="*/ 0 h 1962648"/>
                <a:gd name="connsiteX54" fmla="*/ 5349314 w 5349314"/>
                <a:gd name="connsiteY54" fmla="*/ 981324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49314" h="1962648">
                  <a:moveTo>
                    <a:pt x="10074" y="1114467"/>
                  </a:moveTo>
                  <a:lnTo>
                    <a:pt x="5067" y="1081659"/>
                  </a:lnTo>
                  <a:cubicBezTo>
                    <a:pt x="1717" y="1048670"/>
                    <a:pt x="0" y="1015197"/>
                    <a:pt x="0" y="981324"/>
                  </a:cubicBezTo>
                  <a:close/>
                  <a:moveTo>
                    <a:pt x="44118" y="1273136"/>
                  </a:moveTo>
                  <a:lnTo>
                    <a:pt x="19937" y="1179095"/>
                  </a:lnTo>
                  <a:lnTo>
                    <a:pt x="15022" y="1146887"/>
                  </a:lnTo>
                  <a:close/>
                  <a:moveTo>
                    <a:pt x="90983" y="1392082"/>
                  </a:moveTo>
                  <a:lnTo>
                    <a:pt x="77118" y="1363300"/>
                  </a:lnTo>
                  <a:lnTo>
                    <a:pt x="44120" y="1273144"/>
                  </a:lnTo>
                  <a:close/>
                  <a:moveTo>
                    <a:pt x="167592" y="1529987"/>
                  </a:moveTo>
                  <a:lnTo>
                    <a:pt x="118441" y="1449082"/>
                  </a:lnTo>
                  <a:lnTo>
                    <a:pt x="104727" y="1420614"/>
                  </a:lnTo>
                  <a:close/>
                  <a:moveTo>
                    <a:pt x="285023" y="1672316"/>
                  </a:moveTo>
                  <a:lnTo>
                    <a:pt x="242186" y="1620397"/>
                  </a:lnTo>
                  <a:lnTo>
                    <a:pt x="285021" y="1672313"/>
                  </a:lnTo>
                  <a:close/>
                  <a:moveTo>
                    <a:pt x="1146887" y="15022"/>
                  </a:moveTo>
                  <a:lnTo>
                    <a:pt x="1114467" y="10074"/>
                  </a:lnTo>
                  <a:lnTo>
                    <a:pt x="1130770" y="11307"/>
                  </a:lnTo>
                  <a:close/>
                  <a:moveTo>
                    <a:pt x="1273141" y="44119"/>
                  </a:moveTo>
                  <a:lnTo>
                    <a:pt x="1273140" y="44119"/>
                  </a:lnTo>
                  <a:lnTo>
                    <a:pt x="1273139" y="44118"/>
                  </a:lnTo>
                  <a:lnTo>
                    <a:pt x="1273140" y="44119"/>
                  </a:lnTo>
                  <a:close/>
                  <a:moveTo>
                    <a:pt x="1420613" y="104727"/>
                  </a:moveTo>
                  <a:lnTo>
                    <a:pt x="1392083" y="90983"/>
                  </a:lnTo>
                  <a:lnTo>
                    <a:pt x="1406769" y="96769"/>
                  </a:lnTo>
                  <a:close/>
                  <a:moveTo>
                    <a:pt x="1614766" y="237540"/>
                  </a:moveTo>
                  <a:lnTo>
                    <a:pt x="1529992" y="167595"/>
                  </a:lnTo>
                  <a:lnTo>
                    <a:pt x="1529991" y="167594"/>
                  </a:lnTo>
                  <a:lnTo>
                    <a:pt x="1529992" y="167595"/>
                  </a:lnTo>
                  <a:close/>
                  <a:moveTo>
                    <a:pt x="5349314" y="981324"/>
                  </a:moveTo>
                  <a:cubicBezTo>
                    <a:pt x="5349314" y="1523294"/>
                    <a:pt x="4909960" y="1962648"/>
                    <a:pt x="4367990" y="1962648"/>
                  </a:cubicBezTo>
                  <a:cubicBezTo>
                    <a:pt x="4164751" y="1962648"/>
                    <a:pt x="3975943" y="1900864"/>
                    <a:pt x="3819323" y="1795053"/>
                  </a:cubicBezTo>
                  <a:lnTo>
                    <a:pt x="3769043" y="1753569"/>
                  </a:lnTo>
                  <a:lnTo>
                    <a:pt x="3769043" y="1754514"/>
                  </a:lnTo>
                  <a:lnTo>
                    <a:pt x="3757763" y="1744262"/>
                  </a:lnTo>
                  <a:lnTo>
                    <a:pt x="3677001" y="1677627"/>
                  </a:lnTo>
                  <a:lnTo>
                    <a:pt x="3611254" y="1627845"/>
                  </a:lnTo>
                  <a:cubicBezTo>
                    <a:pt x="3345400" y="1443550"/>
                    <a:pt x="3022640" y="1335560"/>
                    <a:pt x="2674657" y="1335560"/>
                  </a:cubicBezTo>
                  <a:cubicBezTo>
                    <a:pt x="2326674" y="1335560"/>
                    <a:pt x="2003913" y="1443550"/>
                    <a:pt x="1738060" y="1627845"/>
                  </a:cubicBezTo>
                  <a:lnTo>
                    <a:pt x="1675336" y="1675339"/>
                  </a:lnTo>
                  <a:lnTo>
                    <a:pt x="1677618" y="1672324"/>
                  </a:lnTo>
                  <a:lnTo>
                    <a:pt x="1795053" y="1529992"/>
                  </a:lnTo>
                  <a:cubicBezTo>
                    <a:pt x="1900864" y="1373371"/>
                    <a:pt x="1962648" y="1184563"/>
                    <a:pt x="1962648" y="981324"/>
                  </a:cubicBezTo>
                  <a:cubicBezTo>
                    <a:pt x="1962648" y="710339"/>
                    <a:pt x="1852810" y="465008"/>
                    <a:pt x="1675225" y="287423"/>
                  </a:cubicBezTo>
                  <a:lnTo>
                    <a:pt x="1672326" y="285031"/>
                  </a:lnTo>
                  <a:lnTo>
                    <a:pt x="1738059" y="334803"/>
                  </a:lnTo>
                  <a:cubicBezTo>
                    <a:pt x="2003912" y="519098"/>
                    <a:pt x="2326673" y="627088"/>
                    <a:pt x="2674656" y="627088"/>
                  </a:cubicBezTo>
                  <a:cubicBezTo>
                    <a:pt x="3022639" y="627088"/>
                    <a:pt x="3345400" y="519098"/>
                    <a:pt x="3611253" y="334803"/>
                  </a:cubicBezTo>
                  <a:lnTo>
                    <a:pt x="3677013" y="285012"/>
                  </a:lnTo>
                  <a:lnTo>
                    <a:pt x="3757751" y="218396"/>
                  </a:lnTo>
                  <a:lnTo>
                    <a:pt x="3769043" y="208133"/>
                  </a:lnTo>
                  <a:lnTo>
                    <a:pt x="3769043" y="209080"/>
                  </a:lnTo>
                  <a:lnTo>
                    <a:pt x="3819323" y="167595"/>
                  </a:lnTo>
                  <a:cubicBezTo>
                    <a:pt x="3975943" y="61784"/>
                    <a:pt x="4164751" y="0"/>
                    <a:pt x="4367990" y="0"/>
                  </a:cubicBezTo>
                  <a:cubicBezTo>
                    <a:pt x="4909960" y="0"/>
                    <a:pt x="5349314" y="439354"/>
                    <a:pt x="5349314" y="981324"/>
                  </a:cubicBezTo>
                  <a:close/>
                </a:path>
              </a:pathLst>
            </a:custGeom>
            <a:solidFill>
              <a:srgbClr val="71B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5" name="Freeform 56">
              <a:extLst>
                <a:ext uri="{FF2B5EF4-FFF2-40B4-BE49-F238E27FC236}">
                  <a16:creationId xmlns:a16="http://schemas.microsoft.com/office/drawing/2014/main" id="{FE46FE09-9F93-774C-B6C0-55BA236F8668}"/>
                </a:ext>
              </a:extLst>
            </p:cNvPr>
            <p:cNvSpPr/>
            <p:nvPr/>
          </p:nvSpPr>
          <p:spPr>
            <a:xfrm>
              <a:off x="7885890" y="2363918"/>
              <a:ext cx="12510503" cy="4081412"/>
            </a:xfrm>
            <a:custGeom>
              <a:avLst/>
              <a:gdLst>
                <a:gd name="connsiteX0" fmla="*/ 218386 w 5349314"/>
                <a:gd name="connsiteY0" fmla="*/ 1591551 h 1962648"/>
                <a:gd name="connsiteX1" fmla="*/ 218397 w 5349314"/>
                <a:gd name="connsiteY1" fmla="*/ 1591563 h 1962648"/>
                <a:gd name="connsiteX2" fmla="*/ 285013 w 5349314"/>
                <a:gd name="connsiteY2" fmla="*/ 1672301 h 1962648"/>
                <a:gd name="connsiteX3" fmla="*/ 285037 w 5349314"/>
                <a:gd name="connsiteY3" fmla="*/ 1672333 h 1962648"/>
                <a:gd name="connsiteX4" fmla="*/ 104721 w 5349314"/>
                <a:gd name="connsiteY4" fmla="*/ 1420600 h 1962648"/>
                <a:gd name="connsiteX5" fmla="*/ 167596 w 5349314"/>
                <a:gd name="connsiteY5" fmla="*/ 1529991 h 1962648"/>
                <a:gd name="connsiteX6" fmla="*/ 209081 w 5349314"/>
                <a:gd name="connsiteY6" fmla="*/ 1580271 h 1962648"/>
                <a:gd name="connsiteX7" fmla="*/ 209079 w 5349314"/>
                <a:gd name="connsiteY7" fmla="*/ 1580271 h 1962648"/>
                <a:gd name="connsiteX8" fmla="*/ 167595 w 5349314"/>
                <a:gd name="connsiteY8" fmla="*/ 1529992 h 1962648"/>
                <a:gd name="connsiteX9" fmla="*/ 118441 w 5349314"/>
                <a:gd name="connsiteY9" fmla="*/ 1449081 h 1962648"/>
                <a:gd name="connsiteX10" fmla="*/ 15020 w 5349314"/>
                <a:gd name="connsiteY10" fmla="*/ 1146874 h 1962648"/>
                <a:gd name="connsiteX11" fmla="*/ 44120 w 5349314"/>
                <a:gd name="connsiteY11" fmla="*/ 1273140 h 1962648"/>
                <a:gd name="connsiteX12" fmla="*/ 90989 w 5349314"/>
                <a:gd name="connsiteY12" fmla="*/ 1392095 h 1962648"/>
                <a:gd name="connsiteX13" fmla="*/ 77118 w 5349314"/>
                <a:gd name="connsiteY13" fmla="*/ 1363300 h 1962648"/>
                <a:gd name="connsiteX14" fmla="*/ 19937 w 5349314"/>
                <a:gd name="connsiteY14" fmla="*/ 1179095 h 1962648"/>
                <a:gd name="connsiteX15" fmla="*/ 1392088 w 5349314"/>
                <a:gd name="connsiteY15" fmla="*/ 90985 h 1962648"/>
                <a:gd name="connsiteX16" fmla="*/ 1406769 w 5349314"/>
                <a:gd name="connsiteY16" fmla="*/ 96769 h 1962648"/>
                <a:gd name="connsiteX17" fmla="*/ 1420608 w 5349314"/>
                <a:gd name="connsiteY17" fmla="*/ 104724 h 1962648"/>
                <a:gd name="connsiteX18" fmla="*/ 1114470 w 5349314"/>
                <a:gd name="connsiteY18" fmla="*/ 10074 h 1962648"/>
                <a:gd name="connsiteX19" fmla="*/ 1130770 w 5349314"/>
                <a:gd name="connsiteY19" fmla="*/ 11307 h 1962648"/>
                <a:gd name="connsiteX20" fmla="*/ 1146885 w 5349314"/>
                <a:gd name="connsiteY20" fmla="*/ 15021 h 1962648"/>
                <a:gd name="connsiteX21" fmla="*/ 4367990 w 5349314"/>
                <a:gd name="connsiteY21" fmla="*/ 0 h 1962648"/>
                <a:gd name="connsiteX22" fmla="*/ 5349314 w 5349314"/>
                <a:gd name="connsiteY22" fmla="*/ 981324 h 1962648"/>
                <a:gd name="connsiteX23" fmla="*/ 4367990 w 5349314"/>
                <a:gd name="connsiteY23" fmla="*/ 1962648 h 1962648"/>
                <a:gd name="connsiteX24" fmla="*/ 3819323 w 5349314"/>
                <a:gd name="connsiteY24" fmla="*/ 1795053 h 1962648"/>
                <a:gd name="connsiteX25" fmla="*/ 3769043 w 5349314"/>
                <a:gd name="connsiteY25" fmla="*/ 1753569 h 1962648"/>
                <a:gd name="connsiteX26" fmla="*/ 3769043 w 5349314"/>
                <a:gd name="connsiteY26" fmla="*/ 1754514 h 1962648"/>
                <a:gd name="connsiteX27" fmla="*/ 3757763 w 5349314"/>
                <a:gd name="connsiteY27" fmla="*/ 1744262 h 1962648"/>
                <a:gd name="connsiteX28" fmla="*/ 3677001 w 5349314"/>
                <a:gd name="connsiteY28" fmla="*/ 1677627 h 1962648"/>
                <a:gd name="connsiteX29" fmla="*/ 3611254 w 5349314"/>
                <a:gd name="connsiteY29" fmla="*/ 1627845 h 1962648"/>
                <a:gd name="connsiteX30" fmla="*/ 2674657 w 5349314"/>
                <a:gd name="connsiteY30" fmla="*/ 1335560 h 1962648"/>
                <a:gd name="connsiteX31" fmla="*/ 1738060 w 5349314"/>
                <a:gd name="connsiteY31" fmla="*/ 1627845 h 1962648"/>
                <a:gd name="connsiteX32" fmla="*/ 1675340 w 5349314"/>
                <a:gd name="connsiteY32" fmla="*/ 1675336 h 1962648"/>
                <a:gd name="connsiteX33" fmla="*/ 1677628 w 5349314"/>
                <a:gd name="connsiteY33" fmla="*/ 1672313 h 1962648"/>
                <a:gd name="connsiteX34" fmla="*/ 1744263 w 5349314"/>
                <a:gd name="connsiteY34" fmla="*/ 1591551 h 1962648"/>
                <a:gd name="connsiteX35" fmla="*/ 1754515 w 5349314"/>
                <a:gd name="connsiteY35" fmla="*/ 1580271 h 1962648"/>
                <a:gd name="connsiteX36" fmla="*/ 1753570 w 5349314"/>
                <a:gd name="connsiteY36" fmla="*/ 1580271 h 1962648"/>
                <a:gd name="connsiteX37" fmla="*/ 1795054 w 5349314"/>
                <a:gd name="connsiteY37" fmla="*/ 1529991 h 1962648"/>
                <a:gd name="connsiteX38" fmla="*/ 1962649 w 5349314"/>
                <a:gd name="connsiteY38" fmla="*/ 981324 h 1962648"/>
                <a:gd name="connsiteX39" fmla="*/ 1675226 w 5349314"/>
                <a:gd name="connsiteY39" fmla="*/ 287423 h 1962648"/>
                <a:gd name="connsiteX40" fmla="*/ 1672338 w 5349314"/>
                <a:gd name="connsiteY40" fmla="*/ 285041 h 1962648"/>
                <a:gd name="connsiteX41" fmla="*/ 1738059 w 5349314"/>
                <a:gd name="connsiteY41" fmla="*/ 334803 h 1962648"/>
                <a:gd name="connsiteX42" fmla="*/ 2674656 w 5349314"/>
                <a:gd name="connsiteY42" fmla="*/ 627088 h 1962648"/>
                <a:gd name="connsiteX43" fmla="*/ 3611253 w 5349314"/>
                <a:gd name="connsiteY43" fmla="*/ 334803 h 1962648"/>
                <a:gd name="connsiteX44" fmla="*/ 3677013 w 5349314"/>
                <a:gd name="connsiteY44" fmla="*/ 285012 h 1962648"/>
                <a:gd name="connsiteX45" fmla="*/ 3757751 w 5349314"/>
                <a:gd name="connsiteY45" fmla="*/ 218396 h 1962648"/>
                <a:gd name="connsiteX46" fmla="*/ 3769043 w 5349314"/>
                <a:gd name="connsiteY46" fmla="*/ 208133 h 1962648"/>
                <a:gd name="connsiteX47" fmla="*/ 3769043 w 5349314"/>
                <a:gd name="connsiteY47" fmla="*/ 209080 h 1962648"/>
                <a:gd name="connsiteX48" fmla="*/ 3819323 w 5349314"/>
                <a:gd name="connsiteY48" fmla="*/ 167595 h 1962648"/>
                <a:gd name="connsiteX49" fmla="*/ 4367990 w 5349314"/>
                <a:gd name="connsiteY49" fmla="*/ 0 h 1962648"/>
                <a:gd name="connsiteX50" fmla="*/ 981324 w 5349314"/>
                <a:gd name="connsiteY50" fmla="*/ 0 h 1962648"/>
                <a:gd name="connsiteX51" fmla="*/ 981325 w 5349314"/>
                <a:gd name="connsiteY51" fmla="*/ 0 h 1962648"/>
                <a:gd name="connsiteX52" fmla="*/ 880991 w 5349314"/>
                <a:gd name="connsiteY52" fmla="*/ 5067 h 1962648"/>
                <a:gd name="connsiteX53" fmla="*/ 1 w 5349314"/>
                <a:gd name="connsiteY53" fmla="*/ 981324 h 1962648"/>
                <a:gd name="connsiteX54" fmla="*/ 10076 w 5349314"/>
                <a:gd name="connsiteY54" fmla="*/ 1114480 h 1962648"/>
                <a:gd name="connsiteX55" fmla="*/ 5067 w 5349314"/>
                <a:gd name="connsiteY55" fmla="*/ 1081659 h 1962648"/>
                <a:gd name="connsiteX56" fmla="*/ 0 w 5349314"/>
                <a:gd name="connsiteY56" fmla="*/ 981324 h 1962648"/>
                <a:gd name="connsiteX57" fmla="*/ 981324 w 5349314"/>
                <a:gd name="connsiteY57" fmla="*/ 0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349314" h="1962648">
                  <a:moveTo>
                    <a:pt x="218386" y="1591551"/>
                  </a:moveTo>
                  <a:lnTo>
                    <a:pt x="218397" y="1591563"/>
                  </a:lnTo>
                  <a:lnTo>
                    <a:pt x="285013" y="1672301"/>
                  </a:lnTo>
                  <a:lnTo>
                    <a:pt x="285037" y="1672333"/>
                  </a:lnTo>
                  <a:close/>
                  <a:moveTo>
                    <a:pt x="104721" y="1420600"/>
                  </a:moveTo>
                  <a:lnTo>
                    <a:pt x="167596" y="1529991"/>
                  </a:lnTo>
                  <a:lnTo>
                    <a:pt x="209081" y="1580271"/>
                  </a:lnTo>
                  <a:lnTo>
                    <a:pt x="209079" y="1580271"/>
                  </a:lnTo>
                  <a:lnTo>
                    <a:pt x="167595" y="1529992"/>
                  </a:lnTo>
                  <a:cubicBezTo>
                    <a:pt x="149960" y="1503888"/>
                    <a:pt x="133548" y="1476891"/>
                    <a:pt x="118441" y="1449081"/>
                  </a:cubicBezTo>
                  <a:close/>
                  <a:moveTo>
                    <a:pt x="15020" y="1146874"/>
                  </a:moveTo>
                  <a:lnTo>
                    <a:pt x="44120" y="1273140"/>
                  </a:lnTo>
                  <a:lnTo>
                    <a:pt x="90989" y="1392095"/>
                  </a:lnTo>
                  <a:lnTo>
                    <a:pt x="77118" y="1363300"/>
                  </a:lnTo>
                  <a:cubicBezTo>
                    <a:pt x="52289" y="1304598"/>
                    <a:pt x="33009" y="1242977"/>
                    <a:pt x="19937" y="1179095"/>
                  </a:cubicBezTo>
                  <a:close/>
                  <a:moveTo>
                    <a:pt x="1392088" y="90985"/>
                  </a:moveTo>
                  <a:lnTo>
                    <a:pt x="1406769" y="96769"/>
                  </a:lnTo>
                  <a:lnTo>
                    <a:pt x="1420608" y="104724"/>
                  </a:lnTo>
                  <a:close/>
                  <a:moveTo>
                    <a:pt x="1114470" y="10074"/>
                  </a:moveTo>
                  <a:lnTo>
                    <a:pt x="1130770" y="11307"/>
                  </a:lnTo>
                  <a:lnTo>
                    <a:pt x="1146885" y="15021"/>
                  </a:lnTo>
                  <a:close/>
                  <a:moveTo>
                    <a:pt x="4367990" y="0"/>
                  </a:moveTo>
                  <a:cubicBezTo>
                    <a:pt x="4909960" y="0"/>
                    <a:pt x="5349314" y="439354"/>
                    <a:pt x="5349314" y="981324"/>
                  </a:cubicBezTo>
                  <a:cubicBezTo>
                    <a:pt x="5349314" y="1523294"/>
                    <a:pt x="4909960" y="1962648"/>
                    <a:pt x="4367990" y="1962648"/>
                  </a:cubicBezTo>
                  <a:cubicBezTo>
                    <a:pt x="4164751" y="1962648"/>
                    <a:pt x="3975943" y="1900864"/>
                    <a:pt x="3819323" y="1795053"/>
                  </a:cubicBezTo>
                  <a:lnTo>
                    <a:pt x="3769043" y="1753569"/>
                  </a:lnTo>
                  <a:lnTo>
                    <a:pt x="3769043" y="1754514"/>
                  </a:lnTo>
                  <a:lnTo>
                    <a:pt x="3757763" y="1744262"/>
                  </a:lnTo>
                  <a:lnTo>
                    <a:pt x="3677001" y="1677627"/>
                  </a:lnTo>
                  <a:lnTo>
                    <a:pt x="3611254" y="1627845"/>
                  </a:lnTo>
                  <a:cubicBezTo>
                    <a:pt x="3345400" y="1443550"/>
                    <a:pt x="3022640" y="1335560"/>
                    <a:pt x="2674657" y="1335560"/>
                  </a:cubicBezTo>
                  <a:cubicBezTo>
                    <a:pt x="2326674" y="1335560"/>
                    <a:pt x="2003913" y="1443550"/>
                    <a:pt x="1738060" y="1627845"/>
                  </a:cubicBezTo>
                  <a:lnTo>
                    <a:pt x="1675340" y="1675336"/>
                  </a:lnTo>
                  <a:lnTo>
                    <a:pt x="1677628" y="1672313"/>
                  </a:lnTo>
                  <a:lnTo>
                    <a:pt x="1744263" y="1591551"/>
                  </a:lnTo>
                  <a:lnTo>
                    <a:pt x="1754515" y="1580271"/>
                  </a:lnTo>
                  <a:lnTo>
                    <a:pt x="1753570" y="1580271"/>
                  </a:lnTo>
                  <a:lnTo>
                    <a:pt x="1795054" y="1529991"/>
                  </a:lnTo>
                  <a:cubicBezTo>
                    <a:pt x="1900865" y="1373371"/>
                    <a:pt x="1962649" y="1184563"/>
                    <a:pt x="1962649" y="981324"/>
                  </a:cubicBezTo>
                  <a:cubicBezTo>
                    <a:pt x="1962649" y="710339"/>
                    <a:pt x="1852811" y="465008"/>
                    <a:pt x="1675226" y="287423"/>
                  </a:cubicBezTo>
                  <a:lnTo>
                    <a:pt x="1672338" y="285041"/>
                  </a:lnTo>
                  <a:lnTo>
                    <a:pt x="1738059" y="334803"/>
                  </a:lnTo>
                  <a:cubicBezTo>
                    <a:pt x="2003912" y="519098"/>
                    <a:pt x="2326673" y="627088"/>
                    <a:pt x="2674656" y="627088"/>
                  </a:cubicBezTo>
                  <a:cubicBezTo>
                    <a:pt x="3022639" y="627088"/>
                    <a:pt x="3345400" y="519098"/>
                    <a:pt x="3611253" y="334803"/>
                  </a:cubicBezTo>
                  <a:lnTo>
                    <a:pt x="3677013" y="285012"/>
                  </a:lnTo>
                  <a:lnTo>
                    <a:pt x="3757751" y="218396"/>
                  </a:lnTo>
                  <a:lnTo>
                    <a:pt x="3769043" y="208133"/>
                  </a:lnTo>
                  <a:lnTo>
                    <a:pt x="3769043" y="209080"/>
                  </a:lnTo>
                  <a:lnTo>
                    <a:pt x="3819323" y="167595"/>
                  </a:lnTo>
                  <a:cubicBezTo>
                    <a:pt x="3975943" y="61784"/>
                    <a:pt x="4164751" y="0"/>
                    <a:pt x="4367990" y="0"/>
                  </a:cubicBezTo>
                  <a:close/>
                  <a:moveTo>
                    <a:pt x="981324" y="0"/>
                  </a:moveTo>
                  <a:lnTo>
                    <a:pt x="981325" y="0"/>
                  </a:lnTo>
                  <a:lnTo>
                    <a:pt x="880991" y="5067"/>
                  </a:lnTo>
                  <a:cubicBezTo>
                    <a:pt x="386152" y="55320"/>
                    <a:pt x="1" y="473227"/>
                    <a:pt x="1" y="981324"/>
                  </a:cubicBezTo>
                  <a:lnTo>
                    <a:pt x="10076" y="1114480"/>
                  </a:lnTo>
                  <a:lnTo>
                    <a:pt x="5067" y="1081659"/>
                  </a:lnTo>
                  <a:cubicBezTo>
                    <a:pt x="1716" y="1048670"/>
                    <a:pt x="0" y="1015197"/>
                    <a:pt x="0" y="981324"/>
                  </a:cubicBezTo>
                  <a:cubicBezTo>
                    <a:pt x="0" y="439354"/>
                    <a:pt x="439354" y="0"/>
                    <a:pt x="981324" y="0"/>
                  </a:cubicBezTo>
                  <a:close/>
                </a:path>
              </a:pathLst>
            </a:custGeom>
            <a:solidFill>
              <a:srgbClr val="71B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6" name="Freeform 57">
              <a:extLst>
                <a:ext uri="{FF2B5EF4-FFF2-40B4-BE49-F238E27FC236}">
                  <a16:creationId xmlns:a16="http://schemas.microsoft.com/office/drawing/2014/main" id="{F6108053-5D94-9848-8BA9-14CD2EA558BA}"/>
                </a:ext>
              </a:extLst>
            </p:cNvPr>
            <p:cNvSpPr/>
            <p:nvPr/>
          </p:nvSpPr>
          <p:spPr>
            <a:xfrm rot="16200000">
              <a:off x="12539293" y="5630950"/>
              <a:ext cx="11124132" cy="4590068"/>
            </a:xfrm>
            <a:custGeom>
              <a:avLst/>
              <a:gdLst>
                <a:gd name="connsiteX0" fmla="*/ 3676998 w 5349314"/>
                <a:gd name="connsiteY0" fmla="*/ 1677625 h 1962648"/>
                <a:gd name="connsiteX1" fmla="*/ 3611254 w 5349314"/>
                <a:gd name="connsiteY1" fmla="*/ 1627845 h 1962648"/>
                <a:gd name="connsiteX2" fmla="*/ 2674657 w 5349314"/>
                <a:gd name="connsiteY2" fmla="*/ 1335560 h 1962648"/>
                <a:gd name="connsiteX3" fmla="*/ 1738060 w 5349314"/>
                <a:gd name="connsiteY3" fmla="*/ 1627845 h 1962648"/>
                <a:gd name="connsiteX4" fmla="*/ 1672313 w 5349314"/>
                <a:gd name="connsiteY4" fmla="*/ 1677627 h 1962648"/>
                <a:gd name="connsiteX5" fmla="*/ 1529992 w 5349314"/>
                <a:gd name="connsiteY5" fmla="*/ 1795053 h 1962648"/>
                <a:gd name="connsiteX6" fmla="*/ 981324 w 5349314"/>
                <a:gd name="connsiteY6" fmla="*/ 1962648 h 1962648"/>
                <a:gd name="connsiteX7" fmla="*/ 0 w 5349314"/>
                <a:gd name="connsiteY7" fmla="*/ 981324 h 1962648"/>
                <a:gd name="connsiteX8" fmla="*/ 981324 w 5349314"/>
                <a:gd name="connsiteY8" fmla="*/ 0 h 1962648"/>
                <a:gd name="connsiteX9" fmla="*/ 1529992 w 5349314"/>
                <a:gd name="connsiteY9" fmla="*/ 167595 h 1962648"/>
                <a:gd name="connsiteX10" fmla="*/ 1672324 w 5349314"/>
                <a:gd name="connsiteY10" fmla="*/ 285030 h 1962648"/>
                <a:gd name="connsiteX11" fmla="*/ 1738059 w 5349314"/>
                <a:gd name="connsiteY11" fmla="*/ 334803 h 1962648"/>
                <a:gd name="connsiteX12" fmla="*/ 2674656 w 5349314"/>
                <a:gd name="connsiteY12" fmla="*/ 627088 h 1962648"/>
                <a:gd name="connsiteX13" fmla="*/ 3611253 w 5349314"/>
                <a:gd name="connsiteY13" fmla="*/ 334803 h 1962648"/>
                <a:gd name="connsiteX14" fmla="*/ 3673977 w 5349314"/>
                <a:gd name="connsiteY14" fmla="*/ 287311 h 1962648"/>
                <a:gd name="connsiteX15" fmla="*/ 3671687 w 5349314"/>
                <a:gd name="connsiteY15" fmla="*/ 290335 h 1962648"/>
                <a:gd name="connsiteX16" fmla="*/ 3605052 w 5349314"/>
                <a:gd name="connsiteY16" fmla="*/ 371097 h 1962648"/>
                <a:gd name="connsiteX17" fmla="*/ 3594800 w 5349314"/>
                <a:gd name="connsiteY17" fmla="*/ 382377 h 1962648"/>
                <a:gd name="connsiteX18" fmla="*/ 3595745 w 5349314"/>
                <a:gd name="connsiteY18" fmla="*/ 382377 h 1962648"/>
                <a:gd name="connsiteX19" fmla="*/ 3554261 w 5349314"/>
                <a:gd name="connsiteY19" fmla="*/ 432657 h 1962648"/>
                <a:gd name="connsiteX20" fmla="*/ 3386666 w 5349314"/>
                <a:gd name="connsiteY20" fmla="*/ 981324 h 1962648"/>
                <a:gd name="connsiteX21" fmla="*/ 3674089 w 5349314"/>
                <a:gd name="connsiteY21" fmla="*/ 1675225 h 1962648"/>
                <a:gd name="connsiteX22" fmla="*/ 3784529 w 5349314"/>
                <a:gd name="connsiteY22" fmla="*/ 1766346 h 1962648"/>
                <a:gd name="connsiteX23" fmla="*/ 3769043 w 5349314"/>
                <a:gd name="connsiteY23" fmla="*/ 1753569 h 1962648"/>
                <a:gd name="connsiteX24" fmla="*/ 3769043 w 5349314"/>
                <a:gd name="connsiteY24" fmla="*/ 1754514 h 1962648"/>
                <a:gd name="connsiteX25" fmla="*/ 3757763 w 5349314"/>
                <a:gd name="connsiteY25" fmla="*/ 1744262 h 1962648"/>
                <a:gd name="connsiteX26" fmla="*/ 3748076 w 5349314"/>
                <a:gd name="connsiteY26" fmla="*/ 1736269 h 1962648"/>
                <a:gd name="connsiteX27" fmla="*/ 3957231 w 5349314"/>
                <a:gd name="connsiteY27" fmla="*/ 1871665 h 1962648"/>
                <a:gd name="connsiteX28" fmla="*/ 3942546 w 5349314"/>
                <a:gd name="connsiteY28" fmla="*/ 1865879 h 1962648"/>
                <a:gd name="connsiteX29" fmla="*/ 3928703 w 5349314"/>
                <a:gd name="connsiteY29" fmla="*/ 1857922 h 1962648"/>
                <a:gd name="connsiteX30" fmla="*/ 4076177 w 5349314"/>
                <a:gd name="connsiteY30" fmla="*/ 1918530 h 1962648"/>
                <a:gd name="connsiteX31" fmla="*/ 4076174 w 5349314"/>
                <a:gd name="connsiteY31" fmla="*/ 1918530 h 1962648"/>
                <a:gd name="connsiteX32" fmla="*/ 4076173 w 5349314"/>
                <a:gd name="connsiteY32" fmla="*/ 1918529 h 1962648"/>
                <a:gd name="connsiteX33" fmla="*/ 4076174 w 5349314"/>
                <a:gd name="connsiteY33" fmla="*/ 1918530 h 1962648"/>
                <a:gd name="connsiteX34" fmla="*/ 4234847 w 5349314"/>
                <a:gd name="connsiteY34" fmla="*/ 1952574 h 1962648"/>
                <a:gd name="connsiteX35" fmla="*/ 4218544 w 5349314"/>
                <a:gd name="connsiteY35" fmla="*/ 1951341 h 1962648"/>
                <a:gd name="connsiteX36" fmla="*/ 4202427 w 5349314"/>
                <a:gd name="connsiteY36" fmla="*/ 1947627 h 1962648"/>
                <a:gd name="connsiteX37" fmla="*/ 5130919 w 5349314"/>
                <a:gd name="connsiteY37" fmla="*/ 371086 h 1962648"/>
                <a:gd name="connsiteX38" fmla="*/ 5130918 w 5349314"/>
                <a:gd name="connsiteY38" fmla="*/ 371085 h 1962648"/>
                <a:gd name="connsiteX39" fmla="*/ 5064302 w 5349314"/>
                <a:gd name="connsiteY39" fmla="*/ 290347 h 1962648"/>
                <a:gd name="connsiteX40" fmla="*/ 5064290 w 5349314"/>
                <a:gd name="connsiteY40" fmla="*/ 290331 h 1962648"/>
                <a:gd name="connsiteX41" fmla="*/ 5244589 w 5349314"/>
                <a:gd name="connsiteY41" fmla="*/ 542038 h 1962648"/>
                <a:gd name="connsiteX42" fmla="*/ 5181719 w 5349314"/>
                <a:gd name="connsiteY42" fmla="*/ 432657 h 1962648"/>
                <a:gd name="connsiteX43" fmla="*/ 5140234 w 5349314"/>
                <a:gd name="connsiteY43" fmla="*/ 382377 h 1962648"/>
                <a:gd name="connsiteX44" fmla="*/ 5140235 w 5349314"/>
                <a:gd name="connsiteY44" fmla="*/ 382377 h 1962648"/>
                <a:gd name="connsiteX45" fmla="*/ 5181719 w 5349314"/>
                <a:gd name="connsiteY45" fmla="*/ 432657 h 1962648"/>
                <a:gd name="connsiteX46" fmla="*/ 5230874 w 5349314"/>
                <a:gd name="connsiteY46" fmla="*/ 513567 h 1962648"/>
                <a:gd name="connsiteX47" fmla="*/ 5305196 w 5349314"/>
                <a:gd name="connsiteY47" fmla="*/ 689509 h 1962648"/>
                <a:gd name="connsiteX48" fmla="*/ 5258331 w 5349314"/>
                <a:gd name="connsiteY48" fmla="*/ 570564 h 1962648"/>
                <a:gd name="connsiteX49" fmla="*/ 5272197 w 5349314"/>
                <a:gd name="connsiteY49" fmla="*/ 599349 h 1962648"/>
                <a:gd name="connsiteX50" fmla="*/ 5305196 w 5349314"/>
                <a:gd name="connsiteY50" fmla="*/ 689509 h 1962648"/>
                <a:gd name="connsiteX51" fmla="*/ 5334293 w 5349314"/>
                <a:gd name="connsiteY51" fmla="*/ 815762 h 1962648"/>
                <a:gd name="connsiteX52" fmla="*/ 5305196 w 5349314"/>
                <a:gd name="connsiteY52" fmla="*/ 689509 h 1962648"/>
                <a:gd name="connsiteX53" fmla="*/ 5329377 w 5349314"/>
                <a:gd name="connsiteY53" fmla="*/ 783553 h 1962648"/>
                <a:gd name="connsiteX54" fmla="*/ 5349314 w 5349314"/>
                <a:gd name="connsiteY54" fmla="*/ 981324 h 1962648"/>
                <a:gd name="connsiteX55" fmla="*/ 5339241 w 5349314"/>
                <a:gd name="connsiteY55" fmla="*/ 848181 h 1962648"/>
                <a:gd name="connsiteX56" fmla="*/ 5344248 w 5349314"/>
                <a:gd name="connsiteY56" fmla="*/ 880990 h 1962648"/>
                <a:gd name="connsiteX57" fmla="*/ 5349314 w 5349314"/>
                <a:gd name="connsiteY57" fmla="*/ 981324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349314" h="1962648">
                  <a:moveTo>
                    <a:pt x="3676998" y="1677625"/>
                  </a:moveTo>
                  <a:lnTo>
                    <a:pt x="3611254" y="1627845"/>
                  </a:lnTo>
                  <a:cubicBezTo>
                    <a:pt x="3345400" y="1443550"/>
                    <a:pt x="3022640" y="1335560"/>
                    <a:pt x="2674657" y="1335560"/>
                  </a:cubicBezTo>
                  <a:cubicBezTo>
                    <a:pt x="2326674" y="1335560"/>
                    <a:pt x="2003913" y="1443550"/>
                    <a:pt x="1738060" y="1627845"/>
                  </a:cubicBezTo>
                  <a:lnTo>
                    <a:pt x="1672313" y="1677627"/>
                  </a:lnTo>
                  <a:lnTo>
                    <a:pt x="1529992" y="1795053"/>
                  </a:lnTo>
                  <a:cubicBezTo>
                    <a:pt x="1373371" y="1900864"/>
                    <a:pt x="1184563" y="1962648"/>
                    <a:pt x="981324" y="1962648"/>
                  </a:cubicBezTo>
                  <a:cubicBezTo>
                    <a:pt x="439354" y="1962648"/>
                    <a:pt x="0" y="1523294"/>
                    <a:pt x="0" y="981324"/>
                  </a:cubicBezTo>
                  <a:cubicBezTo>
                    <a:pt x="0" y="439354"/>
                    <a:pt x="439354" y="0"/>
                    <a:pt x="981324" y="0"/>
                  </a:cubicBezTo>
                  <a:cubicBezTo>
                    <a:pt x="1184563" y="0"/>
                    <a:pt x="1373371" y="61784"/>
                    <a:pt x="1529992" y="167595"/>
                  </a:cubicBezTo>
                  <a:lnTo>
                    <a:pt x="1672324" y="285030"/>
                  </a:lnTo>
                  <a:lnTo>
                    <a:pt x="1738059" y="334803"/>
                  </a:lnTo>
                  <a:cubicBezTo>
                    <a:pt x="2003912" y="519098"/>
                    <a:pt x="2326673" y="627088"/>
                    <a:pt x="2674656" y="627088"/>
                  </a:cubicBezTo>
                  <a:cubicBezTo>
                    <a:pt x="3022639" y="627088"/>
                    <a:pt x="3345400" y="519098"/>
                    <a:pt x="3611253" y="334803"/>
                  </a:cubicBezTo>
                  <a:lnTo>
                    <a:pt x="3673977" y="287311"/>
                  </a:lnTo>
                  <a:lnTo>
                    <a:pt x="3671687" y="290335"/>
                  </a:lnTo>
                  <a:lnTo>
                    <a:pt x="3605052" y="371097"/>
                  </a:lnTo>
                  <a:lnTo>
                    <a:pt x="3594800" y="382377"/>
                  </a:lnTo>
                  <a:lnTo>
                    <a:pt x="3595745" y="382377"/>
                  </a:lnTo>
                  <a:lnTo>
                    <a:pt x="3554261" y="432657"/>
                  </a:lnTo>
                  <a:cubicBezTo>
                    <a:pt x="3448450" y="589277"/>
                    <a:pt x="3386666" y="778085"/>
                    <a:pt x="3386666" y="981324"/>
                  </a:cubicBezTo>
                  <a:cubicBezTo>
                    <a:pt x="3386666" y="1252309"/>
                    <a:pt x="3496505" y="1497640"/>
                    <a:pt x="3674089" y="1675225"/>
                  </a:cubicBezTo>
                  <a:close/>
                  <a:moveTo>
                    <a:pt x="3784529" y="1766346"/>
                  </a:moveTo>
                  <a:lnTo>
                    <a:pt x="3769043" y="1753569"/>
                  </a:lnTo>
                  <a:lnTo>
                    <a:pt x="3769043" y="1754514"/>
                  </a:lnTo>
                  <a:lnTo>
                    <a:pt x="3757763" y="1744262"/>
                  </a:lnTo>
                  <a:lnTo>
                    <a:pt x="3748076" y="1736269"/>
                  </a:lnTo>
                  <a:close/>
                  <a:moveTo>
                    <a:pt x="3957231" y="1871665"/>
                  </a:moveTo>
                  <a:lnTo>
                    <a:pt x="3942546" y="1865879"/>
                  </a:lnTo>
                  <a:lnTo>
                    <a:pt x="3928703" y="1857922"/>
                  </a:lnTo>
                  <a:close/>
                  <a:moveTo>
                    <a:pt x="4076177" y="1918530"/>
                  </a:moveTo>
                  <a:lnTo>
                    <a:pt x="4076174" y="1918530"/>
                  </a:lnTo>
                  <a:lnTo>
                    <a:pt x="4076173" y="1918529"/>
                  </a:lnTo>
                  <a:lnTo>
                    <a:pt x="4076174" y="1918530"/>
                  </a:lnTo>
                  <a:close/>
                  <a:moveTo>
                    <a:pt x="4234847" y="1952574"/>
                  </a:moveTo>
                  <a:lnTo>
                    <a:pt x="4218544" y="1951341"/>
                  </a:lnTo>
                  <a:lnTo>
                    <a:pt x="4202427" y="1947627"/>
                  </a:lnTo>
                  <a:close/>
                  <a:moveTo>
                    <a:pt x="5130919" y="371086"/>
                  </a:moveTo>
                  <a:lnTo>
                    <a:pt x="5130918" y="371085"/>
                  </a:lnTo>
                  <a:lnTo>
                    <a:pt x="5064302" y="290347"/>
                  </a:lnTo>
                  <a:lnTo>
                    <a:pt x="5064290" y="290331"/>
                  </a:lnTo>
                  <a:close/>
                  <a:moveTo>
                    <a:pt x="5244589" y="542038"/>
                  </a:moveTo>
                  <a:lnTo>
                    <a:pt x="5181719" y="432657"/>
                  </a:lnTo>
                  <a:lnTo>
                    <a:pt x="5140234" y="382377"/>
                  </a:lnTo>
                  <a:lnTo>
                    <a:pt x="5140235" y="382377"/>
                  </a:lnTo>
                  <a:lnTo>
                    <a:pt x="5181719" y="432657"/>
                  </a:lnTo>
                  <a:cubicBezTo>
                    <a:pt x="5199354" y="458760"/>
                    <a:pt x="5215767" y="485758"/>
                    <a:pt x="5230874" y="513567"/>
                  </a:cubicBezTo>
                  <a:close/>
                  <a:moveTo>
                    <a:pt x="5305196" y="689509"/>
                  </a:moveTo>
                  <a:lnTo>
                    <a:pt x="5258331" y="570564"/>
                  </a:lnTo>
                  <a:lnTo>
                    <a:pt x="5272197" y="599349"/>
                  </a:lnTo>
                  <a:cubicBezTo>
                    <a:pt x="5284611" y="628700"/>
                    <a:pt x="5295638" y="658780"/>
                    <a:pt x="5305196" y="689509"/>
                  </a:cubicBezTo>
                  <a:close/>
                  <a:moveTo>
                    <a:pt x="5334293" y="815762"/>
                  </a:moveTo>
                  <a:lnTo>
                    <a:pt x="5305196" y="689509"/>
                  </a:lnTo>
                  <a:cubicBezTo>
                    <a:pt x="5314753" y="720237"/>
                    <a:pt x="5322841" y="751612"/>
                    <a:pt x="5329377" y="783553"/>
                  </a:cubicBezTo>
                  <a:close/>
                  <a:moveTo>
                    <a:pt x="5349314" y="981324"/>
                  </a:moveTo>
                  <a:lnTo>
                    <a:pt x="5339241" y="848181"/>
                  </a:lnTo>
                  <a:lnTo>
                    <a:pt x="5344248" y="880990"/>
                  </a:lnTo>
                  <a:cubicBezTo>
                    <a:pt x="5347598" y="913979"/>
                    <a:pt x="5349314" y="947451"/>
                    <a:pt x="5349314" y="981324"/>
                  </a:cubicBezTo>
                  <a:close/>
                </a:path>
              </a:pathLst>
            </a:custGeom>
            <a:solidFill>
              <a:srgbClr val="71BB9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Oval 58">
              <a:extLst>
                <a:ext uri="{FF2B5EF4-FFF2-40B4-BE49-F238E27FC236}">
                  <a16:creationId xmlns:a16="http://schemas.microsoft.com/office/drawing/2014/main" id="{8AC8B44E-6621-8945-8CA2-2CD061C11485}"/>
                </a:ext>
              </a:extLst>
            </p:cNvPr>
            <p:cNvSpPr/>
            <p:nvPr/>
          </p:nvSpPr>
          <p:spPr>
            <a:xfrm>
              <a:off x="8122151" y="2573998"/>
              <a:ext cx="4117545" cy="366125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59">
              <a:extLst>
                <a:ext uri="{FF2B5EF4-FFF2-40B4-BE49-F238E27FC236}">
                  <a16:creationId xmlns:a16="http://schemas.microsoft.com/office/drawing/2014/main" id="{EB89CCB5-38FC-324A-9F2E-4F30ACE52298}"/>
                </a:ext>
              </a:extLst>
            </p:cNvPr>
            <p:cNvSpPr/>
            <p:nvPr/>
          </p:nvSpPr>
          <p:spPr>
            <a:xfrm>
              <a:off x="16042587" y="2573998"/>
              <a:ext cx="4117545" cy="366125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60">
              <a:extLst>
                <a:ext uri="{FF2B5EF4-FFF2-40B4-BE49-F238E27FC236}">
                  <a16:creationId xmlns:a16="http://schemas.microsoft.com/office/drawing/2014/main" id="{23806B52-ADE6-AA46-8841-0136C735AA75}"/>
                </a:ext>
              </a:extLst>
            </p:cNvPr>
            <p:cNvSpPr/>
            <p:nvPr/>
          </p:nvSpPr>
          <p:spPr>
            <a:xfrm>
              <a:off x="8122154" y="9616717"/>
              <a:ext cx="4117545" cy="366125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61">
              <a:extLst>
                <a:ext uri="{FF2B5EF4-FFF2-40B4-BE49-F238E27FC236}">
                  <a16:creationId xmlns:a16="http://schemas.microsoft.com/office/drawing/2014/main" id="{ED439714-A476-A147-84CA-A6209D662406}"/>
                </a:ext>
              </a:extLst>
            </p:cNvPr>
            <p:cNvSpPr/>
            <p:nvPr/>
          </p:nvSpPr>
          <p:spPr>
            <a:xfrm>
              <a:off x="16042590" y="9616717"/>
              <a:ext cx="4117545" cy="366125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Rectangle 63">
              <a:extLst>
                <a:ext uri="{FF2B5EF4-FFF2-40B4-BE49-F238E27FC236}">
                  <a16:creationId xmlns:a16="http://schemas.microsoft.com/office/drawing/2014/main" id="{B8DA6E32-0EA9-FB4F-9E57-830DD9C974E5}"/>
                </a:ext>
              </a:extLst>
            </p:cNvPr>
            <p:cNvSpPr/>
            <p:nvPr/>
          </p:nvSpPr>
          <p:spPr>
            <a:xfrm>
              <a:off x="16624043" y="3847857"/>
              <a:ext cx="2954630" cy="34060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b="1">
                <a:solidFill>
                  <a:schemeClr val="tx1">
                    <a:lumMod val="75000"/>
                    <a:lumOff val="25000"/>
                  </a:schemeClr>
                </a:solidFill>
              </a:endParaRPr>
            </a:p>
          </p:txBody>
        </p:sp>
        <p:sp>
          <p:nvSpPr>
            <p:cNvPr id="43" name="TextBox 64">
              <a:extLst>
                <a:ext uri="{FF2B5EF4-FFF2-40B4-BE49-F238E27FC236}">
                  <a16:creationId xmlns:a16="http://schemas.microsoft.com/office/drawing/2014/main" id="{082F207E-CC14-5440-AB38-12A470F508CE}"/>
                </a:ext>
              </a:extLst>
            </p:cNvPr>
            <p:cNvSpPr txBox="1"/>
            <p:nvPr/>
          </p:nvSpPr>
          <p:spPr>
            <a:xfrm>
              <a:off x="8079450" y="3841459"/>
              <a:ext cx="4070326" cy="92033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 sz="4800" b="0" i="0" strike="noStrike" cap="none" spc="0" baseline="0" dirty="0">
                  <a:solidFill>
                    <a:srgbClr val="000000"/>
                  </a:solidFill>
                  <a:effectLst/>
                  <a:latin typeface="Montserrat-Regular"/>
                  <a:ea typeface="Montserrat-Regular"/>
                  <a:cs typeface="Montserrat-Regular"/>
                </a:rPr>
                <a:t>Debilidades</a:t>
              </a:r>
              <a:endParaRPr lang="es" sz="5400" b="0" i="0" strike="noStrike" cap="none" spc="0" baseline="0" dirty="0">
                <a:solidFill>
                  <a:srgbClr val="000000"/>
                </a:solidFill>
                <a:effectLst/>
                <a:latin typeface="Montserrat-Regular"/>
                <a:ea typeface="Montserrat-Regular"/>
                <a:cs typeface="Montserrat-Regular"/>
              </a:endParaRPr>
            </a:p>
          </p:txBody>
        </p:sp>
        <p:sp>
          <p:nvSpPr>
            <p:cNvPr id="46" name="TextBox 67">
              <a:extLst>
                <a:ext uri="{FF2B5EF4-FFF2-40B4-BE49-F238E27FC236}">
                  <a16:creationId xmlns:a16="http://schemas.microsoft.com/office/drawing/2014/main" id="{27480B23-4A36-5047-AFDA-09C16B7E3945}"/>
                </a:ext>
              </a:extLst>
            </p:cNvPr>
            <p:cNvSpPr txBox="1"/>
            <p:nvPr/>
          </p:nvSpPr>
          <p:spPr>
            <a:xfrm>
              <a:off x="16182287" y="11089434"/>
              <a:ext cx="3927449" cy="715818"/>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 sz="3600" b="0" i="0" strike="noStrike" cap="none" spc="0" baseline="0" dirty="0">
                  <a:solidFill>
                    <a:srgbClr val="000000"/>
                  </a:solidFill>
                  <a:effectLst/>
                  <a:latin typeface="Montserrat-Regular"/>
                  <a:ea typeface="Montserrat-Regular"/>
                  <a:cs typeface="Montserrat-Regular"/>
                </a:rPr>
                <a:t>Oportunidades</a:t>
              </a:r>
              <a:endParaRPr lang="es" sz="5400" b="0" i="0" strike="noStrike" cap="none" spc="0" baseline="0" dirty="0">
                <a:solidFill>
                  <a:srgbClr val="000000"/>
                </a:solidFill>
                <a:effectLst/>
                <a:latin typeface="Montserrat-Regular"/>
                <a:ea typeface="Montserrat-Regular"/>
                <a:cs typeface="Montserrat-Regular"/>
              </a:endParaRPr>
            </a:p>
          </p:txBody>
        </p:sp>
        <p:sp>
          <p:nvSpPr>
            <p:cNvPr id="52" name="TextBox 74">
              <a:extLst>
                <a:ext uri="{FF2B5EF4-FFF2-40B4-BE49-F238E27FC236}">
                  <a16:creationId xmlns:a16="http://schemas.microsoft.com/office/drawing/2014/main" id="{D7A61010-89A3-7449-B2C1-9B54FD521549}"/>
                </a:ext>
              </a:extLst>
            </p:cNvPr>
            <p:cNvSpPr txBox="1"/>
            <p:nvPr/>
          </p:nvSpPr>
          <p:spPr>
            <a:xfrm>
              <a:off x="8438029" y="10940990"/>
              <a:ext cx="3485788" cy="10127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 sz="5400" b="0" i="0" strike="noStrike" cap="none" spc="0" baseline="0" dirty="0">
                  <a:solidFill>
                    <a:srgbClr val="000000"/>
                  </a:solidFill>
                  <a:effectLst/>
                  <a:latin typeface="Montserrat-Regular"/>
                  <a:ea typeface="Montserrat-Regular"/>
                  <a:cs typeface="Montserrat-Regular"/>
                </a:rPr>
                <a:t>Fuerzas</a:t>
              </a:r>
            </a:p>
          </p:txBody>
        </p:sp>
        <p:sp>
          <p:nvSpPr>
            <p:cNvPr id="53" name="TextBox 75">
              <a:extLst>
                <a:ext uri="{FF2B5EF4-FFF2-40B4-BE49-F238E27FC236}">
                  <a16:creationId xmlns:a16="http://schemas.microsoft.com/office/drawing/2014/main" id="{91A479FE-5DE4-C646-BE85-FD0E88550B73}"/>
                </a:ext>
              </a:extLst>
            </p:cNvPr>
            <p:cNvSpPr txBox="1"/>
            <p:nvPr/>
          </p:nvSpPr>
          <p:spPr>
            <a:xfrm>
              <a:off x="12539054" y="6750000"/>
              <a:ext cx="3147926" cy="2351972"/>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 sz="6600" b="1" i="0" strike="noStrike" cap="none" spc="0" baseline="0" dirty="0">
                  <a:solidFill>
                    <a:srgbClr val="000000"/>
                  </a:solidFill>
                  <a:effectLst/>
                  <a:latin typeface="Agency FB"/>
                  <a:ea typeface="Agency FB"/>
                  <a:cs typeface="Agency FB"/>
                </a:rPr>
                <a:t>Análisis</a:t>
              </a:r>
            </a:p>
            <a:p>
              <a:pPr algn="ctr"/>
              <a:r>
                <a:rPr lang="es" sz="6600" b="1" i="0" strike="noStrike" cap="none" spc="0" baseline="0" dirty="0">
                  <a:solidFill>
                    <a:srgbClr val="000000"/>
                  </a:solidFill>
                  <a:effectLst/>
                  <a:latin typeface="Agency FB"/>
                  <a:ea typeface="Agency FB"/>
                  <a:cs typeface="Agency FB"/>
                </a:rPr>
                <a:t>DAFO</a:t>
              </a:r>
              <a:endParaRPr lang="pl-PL" sz="6600" b="1" dirty="0">
                <a:solidFill>
                  <a:srgbClr val="000000"/>
                </a:solidFill>
                <a:latin typeface="Agency FB" panose="020B0503020202020204" pitchFamily="34" charset="0"/>
                <a:cs typeface="Apple Chancery" panose="03020702040506060504" pitchFamily="66" charset="-79"/>
              </a:endParaRPr>
            </a:p>
          </p:txBody>
        </p:sp>
      </p:grpSp>
      <p:sp>
        <p:nvSpPr>
          <p:cNvPr id="54" name="Prostokąt 53">
            <a:extLst>
              <a:ext uri="{FF2B5EF4-FFF2-40B4-BE49-F238E27FC236}">
                <a16:creationId xmlns:a16="http://schemas.microsoft.com/office/drawing/2014/main" id="{B0C2D9FA-FC20-6342-9DCB-F644E15E3275}"/>
              </a:ext>
            </a:extLst>
          </p:cNvPr>
          <p:cNvSpPr/>
          <p:nvPr/>
        </p:nvSpPr>
        <p:spPr>
          <a:xfrm>
            <a:off x="974378" y="220355"/>
            <a:ext cx="8458160" cy="1384995"/>
          </a:xfrm>
          <a:prstGeom prst="rect">
            <a:avLst/>
          </a:prstGeom>
        </p:spPr>
        <p:txBody>
          <a:bodyPr wrap="square">
            <a:spAutoFit/>
          </a:bodyPr>
          <a:lstStyle/>
          <a:p>
            <a:pPr algn="ctr"/>
            <a:r>
              <a:rPr lang="es" sz="4400" b="0" i="0" strike="noStrike" cap="none" spc="0" baseline="0" dirty="0">
                <a:solidFill>
                  <a:srgbClr val="496F63"/>
                </a:solidFill>
                <a:effectLst/>
                <a:latin typeface="Arial"/>
                <a:ea typeface="Arial"/>
                <a:cs typeface="Arial"/>
              </a:rPr>
              <a:t>¿</a:t>
            </a:r>
            <a:r>
              <a:rPr lang="es" sz="4000" b="0" i="0" strike="noStrike" cap="none" spc="0" baseline="0" dirty="0">
                <a:solidFill>
                  <a:srgbClr val="496F63"/>
                </a:solidFill>
                <a:effectLst/>
                <a:latin typeface="Arial"/>
                <a:ea typeface="Arial"/>
                <a:cs typeface="Arial"/>
              </a:rPr>
              <a:t>Qué puedes hacer para encontrar una idea de producto/servicio? </a:t>
            </a:r>
            <a:endParaRPr lang="es" sz="4400" b="0" i="0" strike="noStrike" cap="none" spc="0" baseline="0" dirty="0">
              <a:solidFill>
                <a:srgbClr val="496F63"/>
              </a:solidFill>
              <a:effectLst/>
              <a:latin typeface="Arial"/>
              <a:ea typeface="Arial"/>
              <a:cs typeface="Arial"/>
            </a:endParaRPr>
          </a:p>
        </p:txBody>
      </p:sp>
      <p:sp>
        <p:nvSpPr>
          <p:cNvPr id="55" name="Strzałka w dół 54">
            <a:extLst>
              <a:ext uri="{FF2B5EF4-FFF2-40B4-BE49-F238E27FC236}">
                <a16:creationId xmlns:a16="http://schemas.microsoft.com/office/drawing/2014/main" id="{0D0C1392-911B-AA4D-866B-413CA06EE532}"/>
              </a:ext>
            </a:extLst>
          </p:cNvPr>
          <p:cNvSpPr/>
          <p:nvPr/>
        </p:nvSpPr>
        <p:spPr>
          <a:xfrm>
            <a:off x="2355522" y="6466063"/>
            <a:ext cx="4772159" cy="1220153"/>
          </a:xfrm>
          <a:prstGeom prst="downArrow">
            <a:avLst>
              <a:gd name="adj1" fmla="val 50000"/>
              <a:gd name="adj2" fmla="val 46889"/>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lang="es" sz="2000" b="0" i="0" strike="noStrike" cap="none" spc="0" baseline="0" dirty="0">
              <a:solidFill>
                <a:srgbClr val="FFFFFF"/>
              </a:solidFill>
              <a:effectLst/>
              <a:latin typeface="Arial"/>
              <a:ea typeface="Arial"/>
              <a:cs typeface="Arial"/>
            </a:endParaRPr>
          </a:p>
          <a:p>
            <a:pPr marL="0" marR="0" indent="0" algn="ctr" defTabSz="825500" rtl="0" fontAlgn="auto" latinLnBrk="0" hangingPunct="0">
              <a:lnSpc>
                <a:spcPct val="100000"/>
              </a:lnSpc>
              <a:spcBef>
                <a:spcPct val="0"/>
              </a:spcBef>
              <a:spcAft>
                <a:spcPct val="0"/>
              </a:spcAft>
              <a:buClrTx/>
              <a:buSzTx/>
              <a:buFontTx/>
              <a:buNone/>
            </a:pPr>
            <a:r>
              <a:rPr lang="es" sz="3600" b="0" i="0" strike="noStrike" cap="none" spc="0" baseline="0" dirty="0">
                <a:solidFill>
                  <a:srgbClr val="FFFFFF"/>
                </a:solidFill>
                <a:effectLst/>
                <a:latin typeface="Arial"/>
                <a:ea typeface="Arial"/>
                <a:cs typeface="Arial"/>
              </a:rPr>
              <a:t>Descubrir</a:t>
            </a:r>
            <a:endParaRPr lang="es" sz="4400" b="0" i="0" strike="noStrike" cap="none" spc="0" baseline="0" dirty="0">
              <a:solidFill>
                <a:srgbClr val="FFFFFF"/>
              </a:solidFill>
              <a:effectLst/>
              <a:latin typeface="Arial"/>
              <a:ea typeface="Arial"/>
              <a:cs typeface="Arial"/>
            </a:endParaRPr>
          </a:p>
        </p:txBody>
      </p:sp>
      <p:sp>
        <p:nvSpPr>
          <p:cNvPr id="56" name="Prostokąt 55">
            <a:extLst>
              <a:ext uri="{FF2B5EF4-FFF2-40B4-BE49-F238E27FC236}">
                <a16:creationId xmlns:a16="http://schemas.microsoft.com/office/drawing/2014/main" id="{E8F2F98C-2FAF-D448-8F13-36BC8D69F4CA}"/>
              </a:ext>
            </a:extLst>
          </p:cNvPr>
          <p:cNvSpPr/>
          <p:nvPr/>
        </p:nvSpPr>
        <p:spPr>
          <a:xfrm>
            <a:off x="1850060" y="8902986"/>
            <a:ext cx="5928434" cy="2846933"/>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3600" b="0" i="0" strike="noStrike" cap="none" spc="0" baseline="0" dirty="0">
                <a:solidFill>
                  <a:srgbClr val="FFFFFF"/>
                </a:solidFill>
                <a:effectLst/>
                <a:latin typeface="Arial"/>
                <a:ea typeface="Arial"/>
                <a:cs typeface="Arial"/>
              </a:rPr>
              <a:t>cuál es la brecha que podrías cubrir con tus productos/servicios en los productos/servicios de la competencia. </a:t>
            </a:r>
            <a:endParaRPr lang="pl-PL" sz="3600" dirty="0">
              <a:solidFill>
                <a:srgbClr val="FFFFFF"/>
              </a:solidFill>
              <a:latin typeface="Arial" panose="020B0604020202020204" pitchFamily="34" charset="0"/>
              <a:cs typeface="Arial" panose="020B0604020202020204" pitchFamily="34" charset="0"/>
            </a:endParaRPr>
          </a:p>
        </p:txBody>
      </p:sp>
      <p:sp>
        <p:nvSpPr>
          <p:cNvPr id="27" name="Prostokąt 26"/>
          <p:cNvSpPr/>
          <p:nvPr/>
        </p:nvSpPr>
        <p:spPr>
          <a:xfrm>
            <a:off x="190140" y="0"/>
            <a:ext cx="807720"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a:solidFill>
                  <a:srgbClr val="496F63"/>
                </a:solidFill>
                <a:effectLst/>
                <a:latin typeface="Arial"/>
                <a:ea typeface="Arial"/>
                <a:cs typeface="Arial"/>
              </a:rPr>
              <a:t>2.  GENERACIÓN DE LA IDEA</a:t>
            </a:r>
          </a:p>
        </p:txBody>
      </p:sp>
      <p:sp>
        <p:nvSpPr>
          <p:cNvPr id="3" name="Prostokąt 2">
            <a:extLst>
              <a:ext uri="{FF2B5EF4-FFF2-40B4-BE49-F238E27FC236}">
                <a16:creationId xmlns:a16="http://schemas.microsoft.com/office/drawing/2014/main" id="{A13F25C0-8291-9D4B-8EC5-47D2DDB7F9A2}"/>
              </a:ext>
            </a:extLst>
          </p:cNvPr>
          <p:cNvSpPr/>
          <p:nvPr/>
        </p:nvSpPr>
        <p:spPr>
          <a:xfrm>
            <a:off x="18698129" y="8322530"/>
            <a:ext cx="5495731" cy="1000274"/>
          </a:xfrm>
          <a:prstGeom prst="rect">
            <a:avLst/>
          </a:prstGeom>
        </p:spPr>
        <p:txBody>
          <a:bodyPr wrap="square">
            <a:spAutoFit/>
          </a:bodyPr>
          <a:lstStyle/>
          <a:p>
            <a:r>
              <a:rPr lang="en-GB" sz="3600" b="0" i="0" strike="noStrike" cap="none" spc="0" baseline="0" dirty="0">
                <a:solidFill>
                  <a:srgbClr val="A6A7AC"/>
                </a:solidFill>
                <a:effectLst/>
                <a:latin typeface="Arial"/>
                <a:ea typeface="Arial"/>
                <a:cs typeface="Arial"/>
                <a:hlinkClick r:id="rId2"/>
              </a:rPr>
              <a:t>Enlace a You Tube</a:t>
            </a:r>
            <a:endParaRPr lang="en-GB" sz="3600" dirty="0">
              <a:latin typeface="Arial" panose="020B0604020202020204" pitchFamily="34" charset="0"/>
              <a:cs typeface="Arial" panose="020B0604020202020204" pitchFamily="34" charset="0"/>
            </a:endParaRPr>
          </a:p>
          <a:p>
            <a:endParaRPr lang="pl-PL" dirty="0"/>
          </a:p>
        </p:txBody>
      </p:sp>
      <p:sp>
        <p:nvSpPr>
          <p:cNvPr id="29" name="Prostokąt 28">
            <a:extLst>
              <a:ext uri="{FF2B5EF4-FFF2-40B4-BE49-F238E27FC236}">
                <a16:creationId xmlns:a16="http://schemas.microsoft.com/office/drawing/2014/main" id="{26C7523E-A043-1346-A48E-DCB569C5E44B}"/>
              </a:ext>
            </a:extLst>
          </p:cNvPr>
          <p:cNvSpPr/>
          <p:nvPr/>
        </p:nvSpPr>
        <p:spPr>
          <a:xfrm>
            <a:off x="19892285" y="2727797"/>
            <a:ext cx="3978726" cy="1706880"/>
          </a:xfrm>
          <a:prstGeom prst="rect">
            <a:avLst/>
          </a:prstGeom>
        </p:spPr>
        <p:txBody>
          <a:bodyPr wrap="square">
            <a:spAutoFit/>
          </a:bodyPr>
          <a:lstStyle/>
          <a:p>
            <a:r>
              <a:rPr lang="es" sz="6600" b="0" i="0" strike="noStrike" cap="none" spc="0" baseline="0" dirty="0">
                <a:solidFill>
                  <a:srgbClr val="000000"/>
                </a:solidFill>
                <a:effectLst/>
                <a:latin typeface="Arial"/>
                <a:ea typeface="Arial"/>
                <a:cs typeface="Arial"/>
              </a:rPr>
              <a:t>Ver</a:t>
            </a:r>
            <a:endParaRPr lang="en-GB" sz="6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pl-PL" sz="4000" dirty="0">
              <a:latin typeface="Times New Roman" panose="02020603050405020304" pitchFamily="18" charset="0"/>
              <a:ea typeface="Calibri" panose="020F0502020204030204" pitchFamily="34" charset="0"/>
            </a:endParaRPr>
          </a:p>
        </p:txBody>
      </p:sp>
      <p:pic>
        <p:nvPicPr>
          <p:cNvPr id="5" name="Obraz 4" descr="Obraz zawierający ptak&#10;&#10;Opis wygenerowany automatycznie">
            <a:extLst>
              <a:ext uri="{FF2B5EF4-FFF2-40B4-BE49-F238E27FC236}">
                <a16:creationId xmlns:a16="http://schemas.microsoft.com/office/drawing/2014/main" id="{92C28547-5506-AE41-A706-357A44B59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0617" y="4296157"/>
            <a:ext cx="6110394" cy="3421821"/>
          </a:xfrm>
          <a:prstGeom prst="rect">
            <a:avLst/>
          </a:prstGeom>
        </p:spPr>
      </p:pic>
      <p:sp>
        <p:nvSpPr>
          <p:cNvPr id="30" name="Prostokąt 2">
            <a:extLst>
              <a:ext uri="{FF2B5EF4-FFF2-40B4-BE49-F238E27FC236}">
                <a16:creationId xmlns:a16="http://schemas.microsoft.com/office/drawing/2014/main" id="{20F5FCC3-682F-7242-910B-C59F9578A10D}"/>
              </a:ext>
            </a:extLst>
          </p:cNvPr>
          <p:cNvSpPr/>
          <p:nvPr/>
        </p:nvSpPr>
        <p:spPr>
          <a:xfrm>
            <a:off x="19947631" y="9680122"/>
            <a:ext cx="1736373" cy="646331"/>
          </a:xfrm>
          <a:prstGeom prst="rect">
            <a:avLst/>
          </a:prstGeom>
        </p:spPr>
        <p:txBody>
          <a:bodyPr wrap="none">
            <a:spAutoFit/>
          </a:bodyPr>
          <a:lstStyle/>
          <a:p>
            <a:r>
              <a:rPr lang="es" sz="3600" b="0" i="0" strike="noStrike" cap="none" spc="0" baseline="0" dirty="0">
                <a:solidFill>
                  <a:srgbClr val="A6A7AC"/>
                </a:solidFill>
                <a:effectLst/>
                <a:latin typeface="Times New Roman"/>
                <a:ea typeface="Times New Roman"/>
                <a:cs typeface="Times New Roman"/>
              </a:rPr>
              <a:t>(7 mins)</a:t>
            </a:r>
            <a:endParaRPr lang="pl-PL" sz="3600" dirty="0">
              <a:latin typeface="Times New Roman" panose="02020603050405020304" pitchFamily="18" charset="0"/>
              <a:ea typeface="Calibri" panose="020F0502020204030204" pitchFamily="34" charset="0"/>
            </a:endParaRPr>
          </a:p>
        </p:txBody>
      </p:sp>
      <p:sp>
        <p:nvSpPr>
          <p:cNvPr id="31" name="TextBox 71">
            <a:extLst>
              <a:ext uri="{FF2B5EF4-FFF2-40B4-BE49-F238E27FC236}">
                <a16:creationId xmlns:a16="http://schemas.microsoft.com/office/drawing/2014/main" id="{69C63D91-25D4-493C-89E0-47E15B860E73}"/>
              </a:ext>
            </a:extLst>
          </p:cNvPr>
          <p:cNvSpPr txBox="1"/>
          <p:nvPr/>
        </p:nvSpPr>
        <p:spPr>
          <a:xfrm>
            <a:off x="14088698" y="3966201"/>
            <a:ext cx="3421380" cy="91440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 sz="5400" b="0" i="0" strike="noStrike" cap="none" spc="0" baseline="0" dirty="0">
                <a:solidFill>
                  <a:srgbClr val="000000"/>
                </a:solidFill>
                <a:effectLst/>
                <a:latin typeface="Montserrat-Regular"/>
                <a:ea typeface="Montserrat-Regular"/>
                <a:cs typeface="Montserrat-Regular"/>
              </a:rPr>
              <a:t>Amenazas</a:t>
            </a:r>
          </a:p>
        </p:txBody>
      </p:sp>
    </p:spTree>
    <p:extLst>
      <p:ext uri="{BB962C8B-B14F-4D97-AF65-F5344CB8AC3E}">
        <p14:creationId xmlns:p14="http://schemas.microsoft.com/office/powerpoint/2010/main" val="280917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nodeType="afterGroup">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up)">
                                      <p:cBhvr>
                                        <p:cTn id="11" dur="1000"/>
                                        <p:tgtEl>
                                          <p:spTgt spid="55"/>
                                        </p:tgtEl>
                                      </p:cBhvr>
                                    </p:animEffect>
                                  </p:childTnLst>
                                </p:cTn>
                              </p:par>
                            </p:childTnLst>
                          </p:cTn>
                        </p:par>
                        <p:par>
                          <p:cTn id="12" fill="hold" nodeType="afterGroup">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up)">
                                      <p:cBhvr>
                                        <p:cTn id="15" dur="1000"/>
                                        <p:tgtEl>
                                          <p:spTgt spid="56"/>
                                        </p:tgtEl>
                                      </p:cBhvr>
                                    </p:animEffect>
                                  </p:childTnLst>
                                </p:cTn>
                              </p:par>
                            </p:childTnLst>
                          </p:cTn>
                        </p:par>
                      </p:childTnLst>
                    </p:cTn>
                  </p:par>
                  <p:par>
                    <p:cTn id="16" fill="hold" nodeType="clickPar">
                      <p:stCondLst>
                        <p:cond delay="indefinite"/>
                      </p:stCondLst>
                      <p:childTnLst>
                        <p:par>
                          <p:cTn id="17" fill="hold" nodeType="afterGroup">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500"/>
                            </p:stCondLst>
                            <p:childTnLst>
                              <p:par>
                                <p:cTn id="23" presetID="21" presetClass="entr" presetSubtype="1"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1)">
                                      <p:cBhvr>
                                        <p:cTn id="25" dur="2000"/>
                                        <p:tgtEl>
                                          <p:spTgt spid="2"/>
                                        </p:tgtEl>
                                      </p:cBhvr>
                                    </p:animEffect>
                                  </p:childTnLst>
                                </p:cTn>
                              </p:par>
                            </p:childTnLst>
                          </p:cTn>
                        </p:par>
                        <p:par>
                          <p:cTn id="26" fill="hold" nodeType="afterGroup">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000"/>
                                        <p:tgtEl>
                                          <p:spTgt spid="29"/>
                                        </p:tgtEl>
                                      </p:cBhvr>
                                    </p:animEffect>
                                  </p:childTnLst>
                                </p:cTn>
                              </p:par>
                            </p:childTnLst>
                          </p:cTn>
                        </p:par>
                        <p:par>
                          <p:cTn id="30" fill="hold" nodeType="afterGroup">
                            <p:stCondLst>
                              <p:cond delay="45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000"/>
                                        <p:tgtEl>
                                          <p:spTgt spid="3"/>
                                        </p:tgtEl>
                                      </p:cBhvr>
                                    </p:animEffect>
                                  </p:childTnLst>
                                </p:cTn>
                              </p:par>
                            </p:childTnLst>
                          </p:cTn>
                        </p:par>
                        <p:par>
                          <p:cTn id="34" fill="hold" nodeType="afterGroup">
                            <p:stCondLst>
                              <p:cond delay="650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animBg="1"/>
      <p:bldP spid="55" grpId="0" animBg="1"/>
      <p:bldP spid="56" grpId="0" animBg="1"/>
      <p:bldP spid="3"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p:nvPr/>
        </p:nvSpPr>
        <p:spPr>
          <a:xfrm>
            <a:off x="1957456" y="6939756"/>
            <a:ext cx="10452256" cy="4793500"/>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p>
            <a:endParaRPr lang="pl-PL"/>
          </a:p>
          <a:p>
            <a:endParaRPr lang="pl-PL"/>
          </a:p>
          <a:p>
            <a:endParaRPr lang="pl-PL"/>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13</a:t>
            </a:fld>
            <a:endParaRPr/>
          </a:p>
        </p:txBody>
      </p:sp>
      <p:sp>
        <p:nvSpPr>
          <p:cNvPr id="26" name="Prostokąt 25">
            <a:extLst>
              <a:ext uri="{FF2B5EF4-FFF2-40B4-BE49-F238E27FC236}">
                <a16:creationId xmlns:a16="http://schemas.microsoft.com/office/drawing/2014/main" id="{0350B674-A13D-2042-A3AD-5027A514B725}"/>
              </a:ext>
            </a:extLst>
          </p:cNvPr>
          <p:cNvSpPr/>
          <p:nvPr/>
        </p:nvSpPr>
        <p:spPr>
          <a:xfrm>
            <a:off x="1294157" y="-590426"/>
            <a:ext cx="21236453" cy="2308324"/>
          </a:xfrm>
          <a:prstGeom prst="rect">
            <a:avLst/>
          </a:prstGeom>
        </p:spPr>
        <p:txBody>
          <a:bodyPr wrap="square">
            <a:spAutoFit/>
          </a:bodyPr>
          <a:lstStyle/>
          <a:p>
            <a:pPr algn="ctr"/>
            <a:endParaRPr lang="pl-PL" sz="2400" b="1" dirty="0">
              <a:solidFill>
                <a:srgbClr val="496F63"/>
              </a:solidFill>
              <a:latin typeface="Arial" panose="020B0604020202020204" pitchFamily="34" charset="0"/>
              <a:cs typeface="Arial" panose="020B0604020202020204" pitchFamily="34" charset="0"/>
            </a:endParaRPr>
          </a:p>
          <a:p>
            <a:pPr algn="ctr"/>
            <a:endParaRPr lang="pl-PL" sz="2400" dirty="0">
              <a:solidFill>
                <a:srgbClr val="496F63"/>
              </a:solidFill>
              <a:latin typeface="Arial" panose="020B0604020202020204" pitchFamily="34" charset="0"/>
              <a:cs typeface="Arial" panose="020B0604020202020204" pitchFamily="34" charset="0"/>
            </a:endParaRPr>
          </a:p>
          <a:p>
            <a:pPr algn="ctr"/>
            <a:r>
              <a:rPr lang="es" sz="7200" b="1" i="0" strike="noStrike" cap="none" spc="0" baseline="0" dirty="0">
                <a:solidFill>
                  <a:srgbClr val="496F63"/>
                </a:solidFill>
                <a:effectLst/>
                <a:latin typeface="Arial"/>
                <a:ea typeface="Arial"/>
                <a:cs typeface="Arial"/>
              </a:rPr>
              <a:t>Distribuidores y Proveedores (colaboradores)</a:t>
            </a:r>
          </a:p>
          <a:p>
            <a:endParaRPr lang="pl-PL" sz="2400" b="1" dirty="0">
              <a:latin typeface="Arial" panose="020B0604020202020204" pitchFamily="34" charset="0"/>
              <a:cs typeface="Arial" panose="020B0604020202020204" pitchFamily="34" charset="0"/>
            </a:endParaRPr>
          </a:p>
        </p:txBody>
      </p:sp>
      <p:sp>
        <p:nvSpPr>
          <p:cNvPr id="9" name="Prostokąt 8">
            <a:extLst>
              <a:ext uri="{FF2B5EF4-FFF2-40B4-BE49-F238E27FC236}">
                <a16:creationId xmlns:a16="http://schemas.microsoft.com/office/drawing/2014/main" id="{E74B4CF2-BD2E-0842-8C66-29E839F13C5D}"/>
              </a:ext>
            </a:extLst>
          </p:cNvPr>
          <p:cNvSpPr/>
          <p:nvPr/>
        </p:nvSpPr>
        <p:spPr>
          <a:xfrm>
            <a:off x="4674604" y="7836741"/>
            <a:ext cx="4070894" cy="300228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0" i="0" strike="noStrike" cap="none" spc="0" baseline="0" dirty="0">
                <a:solidFill>
                  <a:srgbClr val="FFFFFF"/>
                </a:solidFill>
                <a:effectLst/>
                <a:latin typeface="Arial"/>
                <a:ea typeface="Arial"/>
                <a:cs typeface="Arial"/>
              </a:rPr>
              <a:t>están familiarizados con el mercado…</a:t>
            </a:r>
            <a:endParaRPr kumimoji="0" lang="pl-PL" sz="40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Prostokąt 9">
            <a:extLst>
              <a:ext uri="{FF2B5EF4-FFF2-40B4-BE49-F238E27FC236}">
                <a16:creationId xmlns:a16="http://schemas.microsoft.com/office/drawing/2014/main" id="{CAA9B9F5-23A2-0242-BD39-DDCA2DC70F90}"/>
              </a:ext>
            </a:extLst>
          </p:cNvPr>
          <p:cNvSpPr/>
          <p:nvPr/>
        </p:nvSpPr>
        <p:spPr>
          <a:xfrm>
            <a:off x="10156552" y="8290849"/>
            <a:ext cx="4070894" cy="227076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0" i="0" strike="noStrike" cap="none" spc="0" baseline="0" dirty="0">
                <a:solidFill>
                  <a:srgbClr val="FFFFFF"/>
                </a:solidFill>
                <a:effectLst/>
                <a:latin typeface="Arial"/>
                <a:ea typeface="Arial"/>
                <a:cs typeface="Arial"/>
              </a:rPr>
              <a:t>…conocen los problemas de los clientes…</a:t>
            </a:r>
            <a:endParaRPr kumimoji="0" lang="pl-PL" sz="40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3" name="Prostokąt 12">
            <a:extLst>
              <a:ext uri="{FF2B5EF4-FFF2-40B4-BE49-F238E27FC236}">
                <a16:creationId xmlns:a16="http://schemas.microsoft.com/office/drawing/2014/main" id="{285B01B0-B503-FC44-B265-C845D0D0D09D}"/>
              </a:ext>
            </a:extLst>
          </p:cNvPr>
          <p:cNvSpPr/>
          <p:nvPr/>
        </p:nvSpPr>
        <p:spPr>
          <a:xfrm>
            <a:off x="15514937" y="7964507"/>
            <a:ext cx="4476358" cy="300228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0" i="0" strike="noStrike" cap="none" spc="0" baseline="0">
                <a:solidFill>
                  <a:srgbClr val="FFFFFF"/>
                </a:solidFill>
                <a:effectLst/>
                <a:latin typeface="Arial"/>
                <a:ea typeface="Arial"/>
                <a:cs typeface="Arial"/>
              </a:rPr>
              <a:t>…saben aplicar técnicas para tratar estos problemas</a:t>
            </a:r>
            <a:endParaRPr lang="pl-PL" sz="4800">
              <a:solidFill>
                <a:srgbClr val="FFFFFF"/>
              </a:solidFill>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374A9489-BB37-8342-BF58-9133046DED69}"/>
              </a:ext>
            </a:extLst>
          </p:cNvPr>
          <p:cNvPicPr>
            <a:picLocks noChangeAspect="1"/>
          </p:cNvPicPr>
          <p:nvPr/>
        </p:nvPicPr>
        <p:blipFill>
          <a:blip r:embed="rId2"/>
          <a:stretch>
            <a:fillRect/>
          </a:stretch>
        </p:blipFill>
        <p:spPr>
          <a:xfrm>
            <a:off x="3987863" y="1997483"/>
            <a:ext cx="7087423" cy="5235028"/>
          </a:xfrm>
          <a:prstGeom prst="rect">
            <a:avLst/>
          </a:prstGeom>
        </p:spPr>
      </p:pic>
      <p:pic>
        <p:nvPicPr>
          <p:cNvPr id="3" name="Obraz 2">
            <a:extLst>
              <a:ext uri="{FF2B5EF4-FFF2-40B4-BE49-F238E27FC236}">
                <a16:creationId xmlns:a16="http://schemas.microsoft.com/office/drawing/2014/main" id="{A50855AB-E60E-534D-BF84-70D859BBED5B}"/>
              </a:ext>
            </a:extLst>
          </p:cNvPr>
          <p:cNvPicPr>
            <a:picLocks noChangeAspect="1"/>
          </p:cNvPicPr>
          <p:nvPr/>
        </p:nvPicPr>
        <p:blipFill>
          <a:blip r:embed="rId3"/>
          <a:stretch>
            <a:fillRect/>
          </a:stretch>
        </p:blipFill>
        <p:spPr>
          <a:xfrm>
            <a:off x="13179168" y="1953525"/>
            <a:ext cx="7752537" cy="5329299"/>
          </a:xfrm>
          <a:prstGeom prst="rect">
            <a:avLst/>
          </a:prstGeom>
        </p:spPr>
      </p:pic>
      <p:sp>
        <p:nvSpPr>
          <p:cNvPr id="14" name="Shape 68">
            <a:extLst>
              <a:ext uri="{FF2B5EF4-FFF2-40B4-BE49-F238E27FC236}">
                <a16:creationId xmlns:a16="http://schemas.microsoft.com/office/drawing/2014/main" id="{64C3588D-9109-3D43-AD7B-692E8CFFF5CE}"/>
              </a:ext>
            </a:extLst>
          </p:cNvPr>
          <p:cNvSpPr/>
          <p:nvPr/>
        </p:nvSpPr>
        <p:spPr>
          <a:xfrm>
            <a:off x="4313622" y="11738899"/>
            <a:ext cx="16192180" cy="2169825"/>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fontScale="92500" lnSpcReduction="10000"/>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10000" b="1" i="0" strike="noStrike" cap="none" spc="0" baseline="0" dirty="0">
                <a:solidFill>
                  <a:srgbClr val="496F63"/>
                </a:solidFill>
                <a:effectLst/>
                <a:latin typeface="Montserrat-SemiBold"/>
                <a:ea typeface="Montserrat-SemiBold"/>
                <a:cs typeface="Montserrat-SemiBold"/>
              </a:rPr>
              <a:t>¡No dudes en preguntarles!</a:t>
            </a:r>
            <a:endParaRPr lang="en-US" dirty="0">
              <a:solidFill>
                <a:srgbClr val="496F63"/>
              </a:solidFill>
            </a:endParaRPr>
          </a:p>
        </p:txBody>
      </p:sp>
      <p:sp>
        <p:nvSpPr>
          <p:cNvPr id="15" name="Prostokąt 14"/>
          <p:cNvSpPr/>
          <p:nvPr/>
        </p:nvSpPr>
        <p:spPr>
          <a:xfrm>
            <a:off x="190140" y="0"/>
            <a:ext cx="807720"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a:solidFill>
                  <a:srgbClr val="496F63"/>
                </a:solidFill>
                <a:effectLst/>
                <a:latin typeface="Arial"/>
                <a:ea typeface="Arial"/>
                <a:cs typeface="Arial"/>
              </a:rPr>
              <a:t>2.  GENERACIÓN DE LA IDEA</a:t>
            </a:r>
          </a:p>
        </p:txBody>
      </p:sp>
    </p:spTree>
    <p:extLst>
      <p:ext uri="{BB962C8B-B14F-4D97-AF65-F5344CB8AC3E}">
        <p14:creationId xmlns:p14="http://schemas.microsoft.com/office/powerpoint/2010/main" val="159505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par>
                          <p:cTn id="18" fill="hold" nodeType="afterGroup">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000"/>
                                        <p:tgtEl>
                                          <p:spTgt spid="10"/>
                                        </p:tgtEl>
                                      </p:cBhvr>
                                    </p:animEffect>
                                  </p:childTnLst>
                                </p:cTn>
                              </p:par>
                            </p:childTnLst>
                          </p:cTn>
                        </p:par>
                        <p:par>
                          <p:cTn id="22" fill="hold" nodeType="afterGroup">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1000"/>
                                        <p:tgtEl>
                                          <p:spTgt spid="13"/>
                                        </p:tgtEl>
                                      </p:cBhvr>
                                    </p:animEffect>
                                  </p:childTnLst>
                                </p:cTn>
                              </p:par>
                            </p:childTnLst>
                          </p:cTn>
                        </p:par>
                      </p:childTnLst>
                    </p:cTn>
                  </p:par>
                  <p:par>
                    <p:cTn id="26" fill="hold" nodeType="clickPar">
                      <p:stCondLst>
                        <p:cond delay="indefinite"/>
                        <p:cond evt="onBegin" delay="0">
                          <p:tn val="25"/>
                        </p:cond>
                      </p:stCondLst>
                      <p:childTnLst>
                        <p:par>
                          <p:cTn id="27" fill="hold" nodeType="after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7109664" y="762695"/>
            <a:ext cx="11226211" cy="12031920"/>
          </a:xfrm>
          <a:prstGeom prst="rect">
            <a:avLst/>
          </a:prstGeom>
        </p:spPr>
      </p:pic>
      <p:sp>
        <p:nvSpPr>
          <p:cNvPr id="68" name="Shape 68"/>
          <p:cNvSpPr/>
          <p:nvPr/>
        </p:nvSpPr>
        <p:spPr>
          <a:xfrm>
            <a:off x="447925" y="4600575"/>
            <a:ext cx="23196448" cy="6123528"/>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10000" b="1" i="0" strike="noStrike" cap="none" spc="0" baseline="0">
                <a:solidFill>
                  <a:srgbClr val="496F63"/>
                </a:solidFill>
                <a:effectLst/>
                <a:latin typeface="Arial"/>
                <a:ea typeface="Arial"/>
                <a:cs typeface="Arial"/>
              </a:rPr>
              <a:t>3.  </a:t>
            </a:r>
            <a:r>
              <a:rPr lang="es" sz="10000" b="1" i="0" strike="noStrike" cap="none" spc="0" baseline="0">
                <a:solidFill>
                  <a:srgbClr val="496F63"/>
                </a:solidFill>
                <a:effectLst/>
                <a:latin typeface="Montserrat-SemiBold"/>
                <a:ea typeface="Montserrat-SemiBold"/>
                <a:cs typeface="Montserrat-SemiBold"/>
              </a:rPr>
              <a:t>Recopilación de información </a:t>
            </a:r>
            <a:br>
              <a:rPr sz="10000"/>
            </a:br>
            <a:r>
              <a:rPr lang="es" sz="10000" b="1" i="0" strike="noStrike" cap="none" spc="0" baseline="0">
                <a:solidFill>
                  <a:srgbClr val="496F63"/>
                </a:solidFill>
                <a:effectLst/>
                <a:latin typeface="Montserrat-SemiBold"/>
                <a:ea typeface="Montserrat-SemiBold"/>
                <a:cs typeface="Montserrat-SemiBold"/>
              </a:rPr>
              <a:t>- lista de control</a:t>
            </a:r>
            <a:endParaRPr>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14</a:t>
            </a:fld>
            <a:endParaRPr/>
          </a:p>
        </p:txBody>
      </p:sp>
    </p:spTree>
    <p:extLst>
      <p:ext uri="{BB962C8B-B14F-4D97-AF65-F5344CB8AC3E}">
        <p14:creationId xmlns:p14="http://schemas.microsoft.com/office/powerpoint/2010/main" val="234506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3B8CD9B-EC9B-8D49-8CE1-8E6D1548E059}"/>
              </a:ext>
            </a:extLst>
          </p:cNvPr>
          <p:cNvSpPr>
            <a:spLocks noGrp="1"/>
          </p:cNvSpPr>
          <p:nvPr>
            <p:ph type="body" idx="1"/>
          </p:nvPr>
        </p:nvSpPr>
        <p:spPr>
          <a:xfrm>
            <a:off x="1953821" y="3729996"/>
            <a:ext cx="20476358" cy="9735153"/>
          </a:xfrm>
        </p:spPr>
        <p:txBody>
          <a:bodyPr>
            <a:normAutofit/>
          </a:bodyPr>
          <a:lstStyle/>
          <a:p>
            <a:endParaRPr lang="pl-PL" sz="4000"/>
          </a:p>
          <a:p>
            <a:endParaRPr lang="pl-PL" sz="4000"/>
          </a:p>
        </p:txBody>
      </p:sp>
      <p:pic>
        <p:nvPicPr>
          <p:cNvPr id="4" name="Picture 7">
            <a:extLst>
              <a:ext uri="{FF2B5EF4-FFF2-40B4-BE49-F238E27FC236}">
                <a16:creationId xmlns:a16="http://schemas.microsoft.com/office/drawing/2014/main" id="{0FE14991-37B9-F54D-BDFC-997C4EE3264F}"/>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2798184" y="250851"/>
            <a:ext cx="18603009" cy="13181845"/>
          </a:xfrm>
          <a:prstGeom prst="rect">
            <a:avLst/>
          </a:prstGeom>
        </p:spPr>
      </p:pic>
      <p:sp>
        <p:nvSpPr>
          <p:cNvPr id="2" name="Prostokąt 1">
            <a:extLst>
              <a:ext uri="{FF2B5EF4-FFF2-40B4-BE49-F238E27FC236}">
                <a16:creationId xmlns:a16="http://schemas.microsoft.com/office/drawing/2014/main" id="{87EFFE77-5292-8940-A0A5-B17BF4FF98AC}"/>
              </a:ext>
            </a:extLst>
          </p:cNvPr>
          <p:cNvSpPr/>
          <p:nvPr/>
        </p:nvSpPr>
        <p:spPr>
          <a:xfrm>
            <a:off x="1861510" y="2675782"/>
            <a:ext cx="21792005" cy="640080"/>
          </a:xfrm>
          <a:prstGeom prst="rect">
            <a:avLst/>
          </a:prstGeom>
        </p:spPr>
        <p:txBody>
          <a:bodyPr wrap="square">
            <a:spAutoFit/>
          </a:bodyPr>
          <a:lstStyle/>
          <a:p>
            <a:pPr algn="ctr"/>
            <a:r>
              <a:rPr lang="es" sz="3600" b="0" i="0" strike="noStrike" cap="none" spc="0" baseline="0" dirty="0">
                <a:solidFill>
                  <a:srgbClr val="496F63"/>
                </a:solidFill>
                <a:effectLst/>
                <a:latin typeface="Arial"/>
                <a:ea typeface="Arial"/>
                <a:cs typeface="Arial"/>
              </a:rPr>
              <a:t>Proporciona una lista de consideraciones que se clasifican según diversos aspectos del producto:</a:t>
            </a:r>
          </a:p>
        </p:txBody>
      </p:sp>
      <p:sp>
        <p:nvSpPr>
          <p:cNvPr id="6" name="Shape 68">
            <a:extLst>
              <a:ext uri="{FF2B5EF4-FFF2-40B4-BE49-F238E27FC236}">
                <a16:creationId xmlns:a16="http://schemas.microsoft.com/office/drawing/2014/main" id="{03BE920B-5F3D-994E-B0C4-8C8955B85E7F}"/>
              </a:ext>
            </a:extLst>
          </p:cNvPr>
          <p:cNvSpPr/>
          <p:nvPr/>
        </p:nvSpPr>
        <p:spPr>
          <a:xfrm>
            <a:off x="1376128" y="580781"/>
            <a:ext cx="21238671" cy="4190002"/>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5400" b="1" i="0" strike="noStrike" cap="none" spc="0" baseline="0" dirty="0">
                <a:solidFill>
                  <a:srgbClr val="496F63"/>
                </a:solidFill>
                <a:effectLst/>
                <a:latin typeface="Arial"/>
                <a:ea typeface="Arial"/>
                <a:cs typeface="Arial"/>
              </a:rPr>
              <a:t>Idear una lista de control estimuladora - un ejemplo práctico de acercamiento sistemático al desarrollo de nuevas ideas</a:t>
            </a:r>
            <a:endParaRPr sz="1800" dirty="0">
              <a:solidFill>
                <a:srgbClr val="496F63"/>
              </a:solidFill>
              <a:latin typeface="Arial" panose="020B0604020202020204" pitchFamily="34" charset="0"/>
              <a:cs typeface="Arial" panose="020B0604020202020204" pitchFamily="34" charset="0"/>
            </a:endParaRPr>
          </a:p>
        </p:txBody>
      </p:sp>
      <p:graphicFrame>
        <p:nvGraphicFramePr>
          <p:cNvPr id="5" name="Tabela 4">
            <a:extLst>
              <a:ext uri="{FF2B5EF4-FFF2-40B4-BE49-F238E27FC236}">
                <a16:creationId xmlns:a16="http://schemas.microsoft.com/office/drawing/2014/main" id="{BE3EACBF-8E5E-D549-8139-CB72B2C073AA}"/>
              </a:ext>
            </a:extLst>
          </p:cNvPr>
          <p:cNvGraphicFramePr>
            <a:graphicFrameLocks noGrp="1"/>
          </p:cNvGraphicFramePr>
          <p:nvPr>
            <p:extLst>
              <p:ext uri="{D42A27DB-BD31-4B8C-83A1-F6EECF244321}">
                <p14:modId xmlns:p14="http://schemas.microsoft.com/office/powerpoint/2010/main" val="1777046470"/>
              </p:ext>
            </p:extLst>
          </p:nvPr>
        </p:nvGraphicFramePr>
        <p:xfrm>
          <a:off x="1769202" y="3729996"/>
          <a:ext cx="21976623" cy="8941614"/>
        </p:xfrm>
        <a:graphic>
          <a:graphicData uri="http://schemas.openxmlformats.org/drawingml/2006/table">
            <a:tbl>
              <a:tblPr firstRow="1" bandRow="1">
                <a:tableStyleId>{8A107856-5554-42FB-B03E-39F5DBC370BA}</a:tableStyleId>
              </a:tblPr>
              <a:tblGrid>
                <a:gridCol w="3974373">
                  <a:extLst>
                    <a:ext uri="{9D8B030D-6E8A-4147-A177-3AD203B41FA5}">
                      <a16:colId xmlns:a16="http://schemas.microsoft.com/office/drawing/2014/main" val="2251074159"/>
                    </a:ext>
                  </a:extLst>
                </a:gridCol>
                <a:gridCol w="18002250">
                  <a:extLst>
                    <a:ext uri="{9D8B030D-6E8A-4147-A177-3AD203B41FA5}">
                      <a16:colId xmlns:a16="http://schemas.microsoft.com/office/drawing/2014/main" val="4227227535"/>
                    </a:ext>
                  </a:extLst>
                </a:gridCol>
              </a:tblGrid>
              <a:tr h="1045002">
                <a:tc>
                  <a:txBody>
                    <a:bodyPr/>
                    <a:lstStyle/>
                    <a:p>
                      <a:pPr marL="0" marR="0" indent="0" algn="ctr" defTabSz="825500" eaLnBrk="1" fontAlgn="auto" latinLnBrk="0" hangingPunct="1">
                        <a:lnSpc>
                          <a:spcPct val="100000"/>
                        </a:lnSpc>
                        <a:spcBef>
                          <a:spcPct val="0"/>
                        </a:spcBef>
                        <a:spcAft>
                          <a:spcPct val="0"/>
                        </a:spcAft>
                        <a:buClrTx/>
                        <a:buSzTx/>
                        <a:buFontTx/>
                        <a:buNone/>
                        <a:defRPr/>
                      </a:pPr>
                      <a:r>
                        <a:rPr lang="es" sz="2800" b="1" i="0" strike="noStrike" cap="all" spc="400" baseline="0" dirty="0">
                          <a:solidFill>
                            <a:srgbClr val="000000"/>
                          </a:solidFill>
                          <a:effectLst/>
                          <a:latin typeface="Arial"/>
                          <a:ea typeface="Arial"/>
                          <a:cs typeface="Arial"/>
                        </a:rPr>
                        <a:t>Pluri-</a:t>
                      </a:r>
                      <a:r>
                        <a:rPr lang="es" sz="2400" b="1" i="0" strike="noStrike" cap="all" spc="400" baseline="0" dirty="0">
                          <a:solidFill>
                            <a:srgbClr val="000000"/>
                          </a:solidFill>
                          <a:effectLst/>
                          <a:latin typeface="Arial"/>
                          <a:ea typeface="Arial"/>
                          <a:cs typeface="Arial"/>
                        </a:rPr>
                        <a:t>dimensionalidad</a:t>
                      </a:r>
                      <a:endParaRPr lang="pl-PL" sz="2800" b="1" dirty="0">
                        <a:ln>
                          <a:noFill/>
                        </a:ln>
                        <a:solidFill>
                          <a:sysClr val="windowText" lastClr="000000"/>
                        </a:solidFill>
                        <a:latin typeface="Arial" panose="020B0604020202020204" pitchFamily="34" charset="0"/>
                        <a:cs typeface="Arial" panose="020B0604020202020204" pitchFamily="34" charset="0"/>
                      </a:endParaRPr>
                    </a:p>
                  </a:txBody>
                  <a:tcPr/>
                </a:tc>
                <a:tc>
                  <a:txBody>
                    <a:bodyPr/>
                    <a:lstStyle/>
                    <a:p>
                      <a:pPr marL="0" marR="0" indent="0" algn="ctr" defTabSz="825500" eaLnBrk="1" fontAlgn="auto" latinLnBrk="0" hangingPunct="1">
                        <a:lnSpc>
                          <a:spcPct val="100000"/>
                        </a:lnSpc>
                        <a:spcBef>
                          <a:spcPct val="0"/>
                        </a:spcBef>
                        <a:spcAft>
                          <a:spcPct val="0"/>
                        </a:spcAft>
                        <a:buClrTx/>
                        <a:buSzTx/>
                        <a:buFontTx/>
                        <a:buNone/>
                        <a:defRPr/>
                      </a:pPr>
                      <a:r>
                        <a:rPr lang="es" sz="2400" b="0" i="0" strike="noStrike" cap="none" spc="400" baseline="0" dirty="0">
                          <a:solidFill>
                            <a:srgbClr val="000000"/>
                          </a:solidFill>
                          <a:effectLst/>
                          <a:latin typeface="Arial"/>
                          <a:ea typeface="Arial"/>
                          <a:cs typeface="Arial"/>
                        </a:rPr>
                        <a:t>Más grandes, Más pequeñas, Más largas, Más cortas, Más gruesas, Más finas, Más profundas, Más llanas, Verticales, Horizontales, Inclinadas o Paralelas, Estratificadas, Invertidas (del revés), Transversales</a:t>
                      </a:r>
                      <a:endParaRPr lang="pl-PL" sz="2400" b="0" cap="none" dirty="0">
                        <a:ln>
                          <a:noFill/>
                        </a:ln>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7508603"/>
                  </a:ext>
                </a:extLst>
              </a:tr>
              <a:tr h="834949">
                <a:tc>
                  <a:txBody>
                    <a:bodyPr/>
                    <a:lstStyle/>
                    <a:p>
                      <a:pPr marL="0" marR="0" indent="0" algn="ctr" defTabSz="825500" eaLnBrk="1" fontAlgn="auto" latinLnBrk="0" hangingPunct="1">
                        <a:lnSpc>
                          <a:spcPct val="100000"/>
                        </a:lnSpc>
                        <a:spcBef>
                          <a:spcPct val="0"/>
                        </a:spcBef>
                        <a:spcAft>
                          <a:spcPct val="0"/>
                        </a:spcAft>
                        <a:buClrTx/>
                        <a:buSzTx/>
                        <a:buFontTx/>
                        <a:buNone/>
                        <a:defRPr/>
                      </a:pPr>
                      <a:r>
                        <a:rPr lang="es" sz="2800" b="1" i="0" strike="noStrike" cap="all" spc="400" baseline="0" dirty="0">
                          <a:solidFill>
                            <a:srgbClr val="000000"/>
                          </a:solidFill>
                          <a:effectLst/>
                          <a:latin typeface="Arial"/>
                          <a:ea typeface="Arial"/>
                          <a:cs typeface="Arial"/>
                        </a:rPr>
                        <a:t>Cantidad</a:t>
                      </a:r>
                      <a:endParaRPr lang="pl-PL" sz="2800" b="1" dirty="0">
                        <a:ln>
                          <a:noFill/>
                        </a:ln>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s" sz="2400" b="0" i="0" strike="noStrike" cap="none" spc="400" baseline="0" dirty="0">
                          <a:solidFill>
                            <a:srgbClr val="000000"/>
                          </a:solidFill>
                          <a:effectLst/>
                          <a:latin typeface="Arial"/>
                          <a:ea typeface="Arial"/>
                          <a:cs typeface="Arial"/>
                        </a:rPr>
                        <a:t>Más, Menos, Por Proporciones Cambiantes, Fraccionadas, Integradas, Con Incorporaciones, Con Combinaciones Distintas, Completas</a:t>
                      </a:r>
                      <a:endParaRPr lang="pl-PL" sz="2400" b="0" cap="none" dirty="0">
                        <a:ln>
                          <a:noFill/>
                        </a:ln>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90219500"/>
                  </a:ext>
                </a:extLst>
              </a:tr>
              <a:tr h="834949">
                <a:tc>
                  <a:txBody>
                    <a:bodyPr/>
                    <a:lstStyle/>
                    <a:p>
                      <a:pPr algn="ctr"/>
                      <a:r>
                        <a:rPr lang="es" sz="2800" b="1" i="0" strike="noStrike" cap="all" spc="400" baseline="0">
                          <a:solidFill>
                            <a:srgbClr val="000000"/>
                          </a:solidFill>
                          <a:effectLst/>
                          <a:latin typeface="Arial"/>
                          <a:ea typeface="Arial"/>
                          <a:cs typeface="Arial"/>
                        </a:rPr>
                        <a:t>Orden</a:t>
                      </a:r>
                    </a:p>
                  </a:txBody>
                  <a:tcPr/>
                </a:tc>
                <a:tc>
                  <a:txBody>
                    <a:bodyPr/>
                    <a:lstStyle/>
                    <a:p>
                      <a:pPr algn="ctr"/>
                      <a:r>
                        <a:rPr lang="es" sz="2400" b="0" i="0" strike="noStrike" cap="none" spc="400" baseline="0" dirty="0">
                          <a:solidFill>
                            <a:srgbClr val="000000"/>
                          </a:solidFill>
                          <a:effectLst/>
                          <a:latin typeface="Arial"/>
                          <a:ea typeface="Arial"/>
                          <a:cs typeface="Arial"/>
                        </a:rPr>
                        <a:t>Disposición, Prioridad, Principio, En Conjunto/Disociadas, Por Objetivos</a:t>
                      </a:r>
                      <a:endParaRPr lang="pl-PL" sz="2400" b="0" cap="none" dirty="0">
                        <a:ln>
                          <a:noFill/>
                        </a:ln>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6658105"/>
                  </a:ext>
                </a:extLst>
              </a:tr>
              <a:tr h="834949">
                <a:tc>
                  <a:txBody>
                    <a:bodyPr/>
                    <a:lstStyle/>
                    <a:p>
                      <a:pPr algn="ctr"/>
                      <a:r>
                        <a:rPr lang="es" sz="2800" b="1" i="0" strike="noStrike" cap="all" spc="400" baseline="0" dirty="0">
                          <a:solidFill>
                            <a:srgbClr val="000000"/>
                          </a:solidFill>
                          <a:effectLst/>
                          <a:latin typeface="Arial"/>
                          <a:ea typeface="Arial"/>
                          <a:cs typeface="Arial"/>
                        </a:rPr>
                        <a:t>Tiempo</a:t>
                      </a:r>
                    </a:p>
                  </a:txBody>
                  <a:tcPr/>
                </a:tc>
                <a:tc>
                  <a:txBody>
                    <a:bodyPr/>
                    <a:lstStyle/>
                    <a:p>
                      <a:pPr algn="ctr"/>
                      <a:r>
                        <a:rPr lang="es" sz="2400" b="0" i="0" strike="noStrike" cap="none" spc="400" baseline="0" dirty="0">
                          <a:solidFill>
                            <a:srgbClr val="000000"/>
                          </a:solidFill>
                          <a:effectLst/>
                          <a:latin typeface="Arial"/>
                          <a:ea typeface="Arial"/>
                          <a:cs typeface="Arial"/>
                        </a:rPr>
                        <a:t>Más rápidas, Más lentas, Más largas, Más cortas, Cronológicas, Perpetuas, Sincronizadas, Anticipadas, Renovadas, Recurrentes, Alternadas</a:t>
                      </a:r>
                      <a:endParaRPr lang="pl-PL" sz="2400" b="0" cap="none" dirty="0">
                        <a:ln>
                          <a:noFill/>
                        </a:ln>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34189170"/>
                  </a:ext>
                </a:extLst>
              </a:tr>
              <a:tr h="834949">
                <a:tc>
                  <a:txBody>
                    <a:bodyPr/>
                    <a:lstStyle/>
                    <a:p>
                      <a:pPr marL="0" marR="0" indent="0" algn="ctr" defTabSz="825500" eaLnBrk="1" fontAlgn="auto" latinLnBrk="0" hangingPunct="1">
                        <a:lnSpc>
                          <a:spcPct val="100000"/>
                        </a:lnSpc>
                        <a:spcBef>
                          <a:spcPct val="0"/>
                        </a:spcBef>
                        <a:spcAft>
                          <a:spcPct val="0"/>
                        </a:spcAft>
                        <a:buClrTx/>
                        <a:buSzTx/>
                        <a:buFontTx/>
                        <a:buNone/>
                        <a:defRPr/>
                      </a:pPr>
                      <a:r>
                        <a:rPr lang="es" sz="2800" b="1" i="0" strike="noStrike" cap="all" spc="400" baseline="0">
                          <a:solidFill>
                            <a:srgbClr val="000000"/>
                          </a:solidFill>
                          <a:effectLst/>
                          <a:latin typeface="Arial"/>
                          <a:ea typeface="Arial"/>
                          <a:cs typeface="Arial"/>
                        </a:rPr>
                        <a:t>Causa/efecto</a:t>
                      </a:r>
                      <a:endParaRPr lang="pl-PL" sz="2800" b="1">
                        <a:ln>
                          <a:noFill/>
                        </a:ln>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s" sz="2400" b="0" i="0" strike="noStrike" cap="none" spc="400" baseline="0" dirty="0">
                          <a:solidFill>
                            <a:srgbClr val="000000"/>
                          </a:solidFill>
                          <a:effectLst/>
                          <a:latin typeface="Arial"/>
                          <a:ea typeface="Arial"/>
                          <a:cs typeface="Arial"/>
                        </a:rPr>
                        <a:t>Estimuladas, Enérgicas, Consolidadas, Más ruidosas, Más suaves, Alteradas, Destruidas, Influenciadas, Contrariadas</a:t>
                      </a:r>
                      <a:endParaRPr lang="pl-PL" sz="2400" b="0" cap="none" dirty="0">
                        <a:ln>
                          <a:noFill/>
                        </a:ln>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58109236"/>
                  </a:ext>
                </a:extLst>
              </a:tr>
              <a:tr h="1045002">
                <a:tc>
                  <a:txBody>
                    <a:bodyPr/>
                    <a:lstStyle/>
                    <a:p>
                      <a:pPr algn="ctr"/>
                      <a:r>
                        <a:rPr lang="es" sz="2800" b="1" i="0" strike="noStrike" cap="all" spc="400" baseline="0">
                          <a:solidFill>
                            <a:srgbClr val="000000"/>
                          </a:solidFill>
                          <a:effectLst/>
                          <a:latin typeface="Arial"/>
                          <a:ea typeface="Arial"/>
                          <a:cs typeface="Arial"/>
                        </a:rPr>
                        <a:t>Carácter</a:t>
                      </a:r>
                      <a:endParaRPr lang="pl-PL" sz="2800" b="1">
                        <a:ln>
                          <a:noFill/>
                        </a:ln>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s" sz="2400" b="0" i="0" strike="noStrike" cap="none" spc="400" baseline="0" dirty="0">
                          <a:solidFill>
                            <a:srgbClr val="000000"/>
                          </a:solidFill>
                          <a:effectLst/>
                          <a:latin typeface="Arial"/>
                          <a:ea typeface="Arial"/>
                          <a:cs typeface="Arial"/>
                        </a:rPr>
                        <a:t>Más fuertes, Más débiles, Alteradas, Convertidas, Sustituidas, Intercambiadas, Estables, Invertidas, Resistentes, Uniformes, Más baratas, Más caras, Que dan color, Que cambian el color</a:t>
                      </a:r>
                      <a:endParaRPr lang="pl-PL" sz="2400" b="0" cap="none" dirty="0">
                        <a:ln>
                          <a:noFill/>
                        </a:ln>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80497611"/>
                  </a:ext>
                </a:extLst>
              </a:tr>
              <a:tr h="834949">
                <a:tc>
                  <a:txBody>
                    <a:bodyPr/>
                    <a:lstStyle/>
                    <a:p>
                      <a:pPr algn="ctr"/>
                      <a:r>
                        <a:rPr lang="es" sz="2800" b="1" i="0" strike="noStrike" cap="all" spc="400" baseline="0" dirty="0">
                          <a:solidFill>
                            <a:srgbClr val="000000"/>
                          </a:solidFill>
                          <a:effectLst/>
                          <a:latin typeface="Arial"/>
                          <a:ea typeface="Arial"/>
                          <a:cs typeface="Arial"/>
                        </a:rPr>
                        <a:t>Forma</a:t>
                      </a:r>
                    </a:p>
                  </a:txBody>
                  <a:tcPr/>
                </a:tc>
                <a:tc>
                  <a:txBody>
                    <a:bodyPr/>
                    <a:lstStyle/>
                    <a:p>
                      <a:pPr algn="ctr"/>
                      <a:r>
                        <a:rPr lang="es" sz="2400" b="0" i="0" strike="noStrike" cap="none" spc="400" baseline="0">
                          <a:solidFill>
                            <a:srgbClr val="000000"/>
                          </a:solidFill>
                          <a:effectLst/>
                          <a:latin typeface="Arial"/>
                          <a:ea typeface="Arial"/>
                          <a:cs typeface="Arial"/>
                        </a:rPr>
                        <a:t>Animada, Calmada, Acelerada, Retardada, Dirigida, Desviada, Atraída, Rechazada, Admitida, Excluida, Mejorada, Desmejorada, Volteada, Oscilada, Agitada</a:t>
                      </a:r>
                      <a:endParaRPr lang="pl-PL" sz="2400" b="0" cap="none">
                        <a:ln>
                          <a:noFill/>
                        </a:ln>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20762069"/>
                  </a:ext>
                </a:extLst>
              </a:tr>
              <a:tr h="1358503">
                <a:tc>
                  <a:txBody>
                    <a:bodyPr/>
                    <a:lstStyle/>
                    <a:p>
                      <a:pPr algn="ctr"/>
                      <a:r>
                        <a:rPr lang="es" sz="2800" b="1" i="0" strike="noStrike" cap="all" spc="400" baseline="0" dirty="0">
                          <a:solidFill>
                            <a:srgbClr val="000000"/>
                          </a:solidFill>
                          <a:effectLst/>
                          <a:latin typeface="Arial"/>
                          <a:ea typeface="Arial"/>
                          <a:cs typeface="Arial"/>
                        </a:rPr>
                        <a:t>Estado/</a:t>
                      </a:r>
                    </a:p>
                    <a:p>
                      <a:pPr algn="ctr"/>
                      <a:r>
                        <a:rPr lang="es" sz="2800" b="1" i="0" strike="noStrike" cap="all" spc="400" baseline="0" dirty="0">
                          <a:solidFill>
                            <a:srgbClr val="000000"/>
                          </a:solidFill>
                          <a:effectLst/>
                          <a:latin typeface="Arial"/>
                          <a:ea typeface="Arial"/>
                          <a:cs typeface="Arial"/>
                        </a:rPr>
                        <a:t>condición</a:t>
                      </a:r>
                    </a:p>
                  </a:txBody>
                  <a:tcPr/>
                </a:tc>
                <a:tc>
                  <a:txBody>
                    <a:bodyPr/>
                    <a:lstStyle/>
                    <a:p>
                      <a:pPr algn="ctr"/>
                      <a:r>
                        <a:rPr lang="es" sz="2400" b="0" i="0" strike="noStrike" cap="none" spc="400" baseline="0" dirty="0">
                          <a:solidFill>
                            <a:srgbClr val="000000"/>
                          </a:solidFill>
                          <a:effectLst/>
                          <a:latin typeface="Arial"/>
                          <a:ea typeface="Arial"/>
                          <a:cs typeface="Arial"/>
                        </a:rPr>
                        <a:t>Más calientes, Más frías, Endurecidas, Ablandadas, Abiertas o Cerradas, Preformateadas, Desechables, Integradas, Divididas, Sólidas, Licuadas, Vaporizadas, Pulverizadas, Desgastadas, Lubricadas, Más mojadas, Más secas, Aisladas, En Efervescencia, Coaguladas, Elásticas, Resistentes, Más ligeras, Más pesadas</a:t>
                      </a:r>
                      <a:endParaRPr lang="pl-PL" sz="2400" b="0" cap="none" dirty="0">
                        <a:ln>
                          <a:noFill/>
                        </a:ln>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72005046"/>
                  </a:ext>
                </a:extLst>
              </a:tr>
              <a:tr h="834949">
                <a:tc>
                  <a:txBody>
                    <a:bodyPr/>
                    <a:lstStyle/>
                    <a:p>
                      <a:pPr algn="ctr"/>
                      <a:r>
                        <a:rPr lang="es" sz="2400" b="1" i="0" strike="noStrike" cap="all" spc="400" baseline="0" dirty="0">
                          <a:solidFill>
                            <a:srgbClr val="000000"/>
                          </a:solidFill>
                          <a:effectLst/>
                          <a:latin typeface="Arial"/>
                          <a:ea typeface="Arial"/>
                          <a:cs typeface="Arial"/>
                        </a:rPr>
                        <a:t>Aprobación del nuevo mercado</a:t>
                      </a:r>
                      <a:endParaRPr lang="pl-PL" sz="2400" b="1" dirty="0">
                        <a:ln>
                          <a:noFill/>
                        </a:ln>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s" sz="2400" b="0" i="0" strike="noStrike" cap="none" spc="400" baseline="0" dirty="0">
                          <a:solidFill>
                            <a:srgbClr val="000000"/>
                          </a:solidFill>
                          <a:effectLst/>
                          <a:latin typeface="Arial"/>
                          <a:ea typeface="Arial"/>
                          <a:cs typeface="Arial"/>
                        </a:rPr>
                        <a:t>Hombres, Mujeres, Niños, Personas Mayores, Personas con discapacidad, Extranjeros</a:t>
                      </a:r>
                      <a:endParaRPr lang="pl-PL" sz="2400" b="0" cap="none" dirty="0">
                        <a:ln>
                          <a:noFill/>
                        </a:ln>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58951540"/>
                  </a:ext>
                </a:extLst>
              </a:tr>
            </a:tbl>
          </a:graphicData>
        </a:graphic>
      </p:graphicFrame>
      <p:sp>
        <p:nvSpPr>
          <p:cNvPr id="7" name="Prostokąt 6">
            <a:extLst>
              <a:ext uri="{FF2B5EF4-FFF2-40B4-BE49-F238E27FC236}">
                <a16:creationId xmlns:a16="http://schemas.microsoft.com/office/drawing/2014/main" id="{000E0D5F-4488-2542-9DE0-9AF4D8E1E194}"/>
              </a:ext>
            </a:extLst>
          </p:cNvPr>
          <p:cNvSpPr/>
          <p:nvPr/>
        </p:nvSpPr>
        <p:spPr>
          <a:xfrm>
            <a:off x="1376128" y="13135221"/>
            <a:ext cx="17441993" cy="396240"/>
          </a:xfrm>
          <a:prstGeom prst="rect">
            <a:avLst/>
          </a:prstGeom>
        </p:spPr>
        <p:txBody>
          <a:bodyPr wrap="square">
            <a:spAutoFit/>
          </a:bodyPr>
          <a:lstStyle/>
          <a:p>
            <a:r>
              <a:rPr lang="es" sz="2000" b="0" i="0" strike="noStrike" cap="none" spc="0" baseline="0">
                <a:solidFill>
                  <a:srgbClr val="333333"/>
                </a:solidFill>
                <a:effectLst/>
                <a:latin typeface="Arial"/>
                <a:ea typeface="Arial"/>
                <a:cs typeface="Arial"/>
              </a:rPr>
              <a:t>Fuente: C. Merle Crawford, C. Anthony Di Benedetto, </a:t>
            </a:r>
            <a:r>
              <a:rPr lang="es" sz="2000" b="0" i="1" strike="noStrike" cap="none" spc="0" baseline="0">
                <a:solidFill>
                  <a:srgbClr val="333333"/>
                </a:solidFill>
                <a:effectLst/>
                <a:latin typeface="Arial"/>
                <a:ea typeface="Arial"/>
                <a:cs typeface="Arial"/>
              </a:rPr>
              <a:t>New Products Management, </a:t>
            </a:r>
            <a:r>
              <a:rPr lang="es" sz="2000" b="0" i="0" strike="noStrike" cap="none" spc="0" baseline="0">
                <a:solidFill>
                  <a:srgbClr val="333333"/>
                </a:solidFill>
                <a:effectLst/>
                <a:latin typeface="Arial"/>
                <a:ea typeface="Arial"/>
                <a:cs typeface="Arial"/>
              </a:rPr>
              <a:t>11th Edition, McGraw-Hill Education, 2014</a:t>
            </a:r>
            <a:endParaRPr lang="pl-PL" sz="2000">
              <a:latin typeface="Arial" panose="020B0604020202020204" pitchFamily="34" charset="0"/>
              <a:cs typeface="Arial" panose="020B0604020202020204" pitchFamily="34" charset="0"/>
            </a:endParaRPr>
          </a:p>
        </p:txBody>
      </p:sp>
      <p:sp>
        <p:nvSpPr>
          <p:cNvPr id="8" name="Prostokąt 7"/>
          <p:cNvSpPr/>
          <p:nvPr/>
        </p:nvSpPr>
        <p:spPr>
          <a:xfrm>
            <a:off x="186196" y="0"/>
            <a:ext cx="815608"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dirty="0">
                <a:solidFill>
                  <a:srgbClr val="496F63"/>
                </a:solidFill>
                <a:effectLst/>
                <a:latin typeface="Arial"/>
                <a:ea typeface="Arial"/>
                <a:cs typeface="Arial"/>
              </a:rPr>
              <a:t>3. RECOPILACIÓN DE INFORMACIÓN</a:t>
            </a:r>
          </a:p>
        </p:txBody>
      </p:sp>
    </p:spTree>
    <p:extLst>
      <p:ext uri="{BB962C8B-B14F-4D97-AF65-F5344CB8AC3E}">
        <p14:creationId xmlns:p14="http://schemas.microsoft.com/office/powerpoint/2010/main" val="276349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nodeType="clickPar">
                      <p:stCondLst>
                        <p:cond delay="indefinite"/>
                        <p:cond evt="onBegin" delay="0">
                          <p:tn val="11"/>
                        </p:cond>
                      </p:stCondLst>
                      <p:childTnLst>
                        <p:par>
                          <p:cTn id="13" fill="hold" nodeType="after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0"/>
                                        <p:tgtEl>
                                          <p:spTgt spid="5"/>
                                        </p:tgtEl>
                                      </p:cBhvr>
                                    </p:animEffect>
                                  </p:childTnLst>
                                </p:cTn>
                              </p:par>
                            </p:childTnLst>
                          </p:cTn>
                        </p:par>
                        <p:par>
                          <p:cTn id="17" fill="hold" nodeType="afterGroup">
                            <p:stCondLst>
                              <p:cond delay="5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6909639" y="1143696"/>
            <a:ext cx="11226211" cy="12031920"/>
          </a:xfrm>
          <a:prstGeom prst="rect">
            <a:avLst/>
          </a:prstGeom>
        </p:spPr>
      </p:pic>
      <p:sp>
        <p:nvSpPr>
          <p:cNvPr id="68" name="Shape 68"/>
          <p:cNvSpPr/>
          <p:nvPr/>
        </p:nvSpPr>
        <p:spPr>
          <a:xfrm>
            <a:off x="533650" y="3714750"/>
            <a:ext cx="23110723" cy="2932235"/>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endParaRPr lang="pl-PL" dirty="0">
              <a:solidFill>
                <a:srgbClr val="496F63"/>
              </a:solidFill>
              <a:latin typeface="Arial" panose="020B0604020202020204" pitchFamily="34" charset="0"/>
              <a:cs typeface="Arial" panose="020B0604020202020204" pitchFamily="34" charset="0"/>
            </a:endParaRPr>
          </a:p>
          <a:p>
            <a:pPr algn="ctr"/>
            <a:r>
              <a:rPr lang="es" sz="10000" b="1" i="0" strike="noStrike" cap="none" spc="0" baseline="0" dirty="0">
                <a:solidFill>
                  <a:srgbClr val="496F63"/>
                </a:solidFill>
                <a:effectLst/>
                <a:latin typeface="Arial"/>
                <a:ea typeface="Arial"/>
                <a:cs typeface="Arial"/>
              </a:rPr>
              <a:t>4. Selección de la idea </a:t>
            </a:r>
            <a:endParaRPr lang="pl-PL" dirty="0">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16</a:t>
            </a:fld>
            <a:endParaRPr/>
          </a:p>
        </p:txBody>
      </p:sp>
      <p:sp>
        <p:nvSpPr>
          <p:cNvPr id="5" name="Shape 68"/>
          <p:cNvSpPr/>
          <p:nvPr/>
        </p:nvSpPr>
        <p:spPr>
          <a:xfrm>
            <a:off x="636639" y="6792633"/>
            <a:ext cx="23110723" cy="1349044"/>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10000" b="1" i="0" strike="noStrike" cap="none" spc="0" baseline="0">
                <a:solidFill>
                  <a:srgbClr val="000000"/>
                </a:solidFill>
                <a:effectLst/>
                <a:latin typeface="Arial"/>
                <a:ea typeface="Arial"/>
                <a:cs typeface="Arial"/>
              </a:rPr>
              <a:t>–</a:t>
            </a:r>
            <a:r>
              <a:rPr lang="es" sz="10000" b="1" i="0" strike="noStrike" cap="none" spc="0" baseline="0">
                <a:solidFill>
                  <a:srgbClr val="496F63"/>
                </a:solidFill>
                <a:effectLst/>
                <a:latin typeface="Arial"/>
                <a:ea typeface="Arial"/>
                <a:cs typeface="Arial"/>
              </a:rPr>
              <a:t> </a:t>
            </a:r>
            <a:r>
              <a:rPr lang="es" sz="10000" b="1" i="0" strike="noStrike" cap="none" spc="0" baseline="0">
                <a:solidFill>
                  <a:srgbClr val="393941"/>
                </a:solidFill>
                <a:effectLst/>
                <a:latin typeface="Montserrat-SemiBold"/>
                <a:ea typeface="Montserrat-SemiBold"/>
                <a:cs typeface="Montserrat-SemiBold"/>
              </a:rPr>
              <a:t>analizar los datos recogidos</a:t>
            </a:r>
            <a:endParaRPr>
              <a:solidFill>
                <a:srgbClr val="496F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09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511843" y="-242970"/>
            <a:ext cx="12537034" cy="13436822"/>
          </a:xfrm>
          <a:prstGeom prst="rect">
            <a:avLst/>
          </a:prstGeom>
        </p:spPr>
      </p:pic>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17</a:t>
            </a:fld>
            <a:endParaRPr/>
          </a:p>
        </p:txBody>
      </p:sp>
      <p:sp>
        <p:nvSpPr>
          <p:cNvPr id="4" name="Prostokąt 3">
            <a:extLst>
              <a:ext uri="{FF2B5EF4-FFF2-40B4-BE49-F238E27FC236}">
                <a16:creationId xmlns:a16="http://schemas.microsoft.com/office/drawing/2014/main" id="{76973CF5-0EDE-EC40-9DD1-EC105948092C}"/>
              </a:ext>
            </a:extLst>
          </p:cNvPr>
          <p:cNvSpPr/>
          <p:nvPr/>
        </p:nvSpPr>
        <p:spPr>
          <a:xfrm>
            <a:off x="1165412" y="11583700"/>
            <a:ext cx="22929547" cy="118494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7200" b="1" i="0" strike="noStrike" cap="none" spc="0" baseline="0" dirty="0">
                <a:solidFill>
                  <a:srgbClr val="FFFFFF"/>
                </a:solidFill>
                <a:effectLst/>
                <a:latin typeface="Helvetica Light"/>
                <a:ea typeface="Helvetica Light"/>
                <a:cs typeface="Helvetica Light"/>
              </a:rPr>
              <a:t>¡Esto puede proporcionarnos innovación o soluciones!</a:t>
            </a:r>
          </a:p>
        </p:txBody>
      </p:sp>
      <p:sp>
        <p:nvSpPr>
          <p:cNvPr id="11" name="Prostokąt 10">
            <a:extLst>
              <a:ext uri="{FF2B5EF4-FFF2-40B4-BE49-F238E27FC236}">
                <a16:creationId xmlns:a16="http://schemas.microsoft.com/office/drawing/2014/main" id="{4F2BD6AD-6D2D-1147-B191-1332ADDDF753}"/>
              </a:ext>
            </a:extLst>
          </p:cNvPr>
          <p:cNvSpPr/>
          <p:nvPr/>
        </p:nvSpPr>
        <p:spPr>
          <a:xfrm>
            <a:off x="1628775" y="154251"/>
            <a:ext cx="21249154" cy="5447645"/>
          </a:xfrm>
          <a:prstGeom prst="rect">
            <a:avLst/>
          </a:prstGeom>
        </p:spPr>
        <p:txBody>
          <a:bodyPr wrap="square">
            <a:spAutoFit/>
          </a:bodyPr>
          <a:lstStyle/>
          <a:p>
            <a:pPr algn="ctr"/>
            <a:r>
              <a:rPr lang="es" sz="8000" b="1" i="0" strike="noStrike" cap="none" spc="0" baseline="0" dirty="0">
                <a:solidFill>
                  <a:srgbClr val="496F63"/>
                </a:solidFill>
                <a:effectLst/>
                <a:latin typeface="Arial"/>
                <a:ea typeface="Arial"/>
                <a:cs typeface="Arial"/>
              </a:rPr>
              <a:t>Diseñadores, empleados, críticos</a:t>
            </a:r>
            <a:endParaRPr lang="pl-PL" sz="8000" b="1" dirty="0">
              <a:solidFill>
                <a:srgbClr val="496F63"/>
              </a:solidFill>
              <a:latin typeface="Arial" panose="020B0604020202020204" pitchFamily="34" charset="0"/>
              <a:cs typeface="Arial" panose="020B0604020202020204" pitchFamily="34" charset="0"/>
            </a:endParaRPr>
          </a:p>
          <a:p>
            <a:pPr algn="ctr"/>
            <a:r>
              <a:rPr lang="es" sz="4000" b="0" i="0" strike="noStrike" cap="none" spc="0" baseline="0" dirty="0">
                <a:solidFill>
                  <a:srgbClr val="000000"/>
                </a:solidFill>
                <a:effectLst/>
              </a:rPr>
              <a:t>generan y debaten ideas </a:t>
            </a:r>
            <a:r>
              <a:rPr lang="es" sz="4000" b="1" i="0" strike="noStrike" cap="none" spc="0" baseline="0" dirty="0">
                <a:solidFill>
                  <a:srgbClr val="496F63"/>
                </a:solidFill>
                <a:effectLst/>
                <a:latin typeface="Arial"/>
                <a:ea typeface="Arial"/>
                <a:cs typeface="Arial"/>
              </a:rPr>
              <a:t>por </a:t>
            </a:r>
            <a:r>
              <a:rPr lang="es" sz="4800" b="1" i="0" strike="noStrike" cap="none" spc="0" baseline="0" dirty="0">
                <a:solidFill>
                  <a:srgbClr val="496F63"/>
                </a:solidFill>
                <a:effectLst/>
                <a:latin typeface="Apple Chancery"/>
                <a:ea typeface="Apple Chancery"/>
                <a:cs typeface="Apple Chancery"/>
              </a:rPr>
              <a:t>medio de la lluvia de ideas o el design thinking</a:t>
            </a:r>
          </a:p>
          <a:p>
            <a:pPr algn="ctr"/>
            <a:endParaRPr lang="pl-PL" sz="3600" dirty="0">
              <a:solidFill>
                <a:srgbClr val="496F63"/>
              </a:solidFill>
              <a:latin typeface="Arial" panose="020B0604020202020204" pitchFamily="34" charset="0"/>
              <a:cs typeface="Arial" panose="020B0604020202020204" pitchFamily="34" charset="0"/>
            </a:endParaRPr>
          </a:p>
          <a:p>
            <a:pPr algn="ctr"/>
            <a:endParaRPr lang="pl-PL" sz="10000" b="1" dirty="0">
              <a:solidFill>
                <a:srgbClr val="496F63"/>
              </a:solidFill>
              <a:latin typeface="Arial" panose="020B0604020202020204" pitchFamily="34" charset="0"/>
              <a:cs typeface="Arial" panose="020B0604020202020204" pitchFamily="34" charset="0"/>
            </a:endParaRPr>
          </a:p>
          <a:p>
            <a:endParaRPr lang="pl-PL" sz="3600" b="1" dirty="0">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AFDC5EAF-1DAA-A04A-8E81-240F4B18AEE6}"/>
              </a:ext>
            </a:extLst>
          </p:cNvPr>
          <p:cNvPicPr>
            <a:picLocks noChangeAspect="1"/>
          </p:cNvPicPr>
          <p:nvPr/>
        </p:nvPicPr>
        <p:blipFill>
          <a:blip r:embed="rId3"/>
          <a:stretch>
            <a:fillRect/>
          </a:stretch>
        </p:blipFill>
        <p:spPr>
          <a:xfrm>
            <a:off x="7943893" y="3100777"/>
            <a:ext cx="11756494" cy="7837663"/>
          </a:xfrm>
          <a:prstGeom prst="rect">
            <a:avLst/>
          </a:prstGeom>
        </p:spPr>
      </p:pic>
      <p:sp>
        <p:nvSpPr>
          <p:cNvPr id="9" name="Owal 8">
            <a:extLst>
              <a:ext uri="{FF2B5EF4-FFF2-40B4-BE49-F238E27FC236}">
                <a16:creationId xmlns:a16="http://schemas.microsoft.com/office/drawing/2014/main" id="{6D0308A1-0807-9146-98C9-94844ABEF8F6}"/>
              </a:ext>
            </a:extLst>
          </p:cNvPr>
          <p:cNvSpPr/>
          <p:nvPr/>
        </p:nvSpPr>
        <p:spPr>
          <a:xfrm>
            <a:off x="20464670" y="4683706"/>
            <a:ext cx="3179702" cy="2531834"/>
          </a:xfrm>
          <a:prstGeom prst="ellipse">
            <a:avLst/>
          </a:prstGeom>
          <a:blipFill rotWithShape="1">
            <a:blip r:embed="rId4"/>
            <a:tile tx="0" ty="0" sx="100000" sy="100000" flip="none" algn="tl"/>
          </a:blip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2800" b="0" i="0" strike="noStrike" cap="none" spc="0" baseline="0" dirty="0">
                <a:solidFill>
                  <a:srgbClr val="FFFFFF"/>
                </a:solidFill>
                <a:effectLst/>
                <a:latin typeface="Helvetica Light"/>
                <a:ea typeface="Helvetica Light"/>
                <a:cs typeface="Helvetica Light"/>
              </a:rPr>
              <a:t>El “Design Thinking” se descibe en el Módulo 4</a:t>
            </a:r>
          </a:p>
        </p:txBody>
      </p:sp>
      <p:sp>
        <p:nvSpPr>
          <p:cNvPr id="10" name="Prostokąt 9"/>
          <p:cNvSpPr/>
          <p:nvPr/>
        </p:nvSpPr>
        <p:spPr>
          <a:xfrm>
            <a:off x="186196" y="0"/>
            <a:ext cx="815608"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dirty="0">
                <a:solidFill>
                  <a:srgbClr val="496F63"/>
                </a:solidFill>
                <a:effectLst/>
                <a:latin typeface="Arial"/>
                <a:ea typeface="Arial"/>
                <a:cs typeface="Arial"/>
              </a:rPr>
              <a:t>4. </a:t>
            </a:r>
            <a:r>
              <a:rPr lang="es" sz="4800" b="1" dirty="0">
                <a:solidFill>
                  <a:srgbClr val="496F63"/>
                </a:solidFill>
                <a:latin typeface="Arial"/>
                <a:ea typeface="Arial"/>
                <a:cs typeface="Arial"/>
              </a:rPr>
              <a:t>SELECCIÓN </a:t>
            </a:r>
            <a:r>
              <a:rPr lang="es" sz="4800" b="1" i="0" strike="noStrike" cap="none" spc="0" baseline="0" dirty="0">
                <a:solidFill>
                  <a:srgbClr val="496F63"/>
                </a:solidFill>
                <a:effectLst/>
                <a:latin typeface="Arial"/>
                <a:ea typeface="Arial"/>
                <a:cs typeface="Arial"/>
              </a:rPr>
              <a:t>DE LA IDEA</a:t>
            </a:r>
          </a:p>
        </p:txBody>
      </p:sp>
      <p:sp>
        <p:nvSpPr>
          <p:cNvPr id="13" name="Prostokąt 12">
            <a:extLst>
              <a:ext uri="{FF2B5EF4-FFF2-40B4-BE49-F238E27FC236}">
                <a16:creationId xmlns:a16="http://schemas.microsoft.com/office/drawing/2014/main" id="{2097DC3E-3BC0-824A-A629-05F3210B7628}"/>
              </a:ext>
            </a:extLst>
          </p:cNvPr>
          <p:cNvSpPr/>
          <p:nvPr/>
        </p:nvSpPr>
        <p:spPr>
          <a:xfrm>
            <a:off x="3114675" y="3238139"/>
            <a:ext cx="3718859" cy="1097280"/>
          </a:xfrm>
          <a:prstGeom prst="rect">
            <a:avLst/>
          </a:prstGeom>
        </p:spPr>
        <p:txBody>
          <a:bodyPr wrap="square">
            <a:spAutoFit/>
          </a:bodyPr>
          <a:lstStyle/>
          <a:p>
            <a:r>
              <a:rPr lang="es" sz="6600" b="0" i="0" strike="noStrike" cap="none" spc="0" baseline="0">
                <a:solidFill>
                  <a:srgbClr val="496F63"/>
                </a:solidFill>
                <a:effectLst/>
                <a:latin typeface="Arial"/>
                <a:ea typeface="Arial"/>
                <a:cs typeface="Arial"/>
              </a:rPr>
              <a:t>Ver</a:t>
            </a:r>
          </a:p>
        </p:txBody>
      </p:sp>
      <p:pic>
        <p:nvPicPr>
          <p:cNvPr id="6" name="Obraz 5" descr="Obraz zawierający urządzenie, żywność&#10;&#10;Opis wygenerowany automatycznie">
            <a:extLst>
              <a:ext uri="{FF2B5EF4-FFF2-40B4-BE49-F238E27FC236}">
                <a16:creationId xmlns:a16="http://schemas.microsoft.com/office/drawing/2014/main" id="{1763D42F-CE0B-4D43-8D8E-A2FF581E02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0426" y="4427487"/>
            <a:ext cx="6509937" cy="3970318"/>
          </a:xfrm>
          <a:prstGeom prst="rect">
            <a:avLst/>
          </a:prstGeom>
        </p:spPr>
      </p:pic>
      <p:sp>
        <p:nvSpPr>
          <p:cNvPr id="5" name="Prostokąt 4">
            <a:extLst>
              <a:ext uri="{FF2B5EF4-FFF2-40B4-BE49-F238E27FC236}">
                <a16:creationId xmlns:a16="http://schemas.microsoft.com/office/drawing/2014/main" id="{088D0F35-FD88-324B-9EE4-D840D7924297}"/>
              </a:ext>
            </a:extLst>
          </p:cNvPr>
          <p:cNvSpPr/>
          <p:nvPr/>
        </p:nvSpPr>
        <p:spPr>
          <a:xfrm>
            <a:off x="2088848" y="8560512"/>
            <a:ext cx="4108817" cy="646331"/>
          </a:xfrm>
          <a:prstGeom prst="rect">
            <a:avLst/>
          </a:prstGeom>
        </p:spPr>
        <p:txBody>
          <a:bodyPr wrap="none">
            <a:spAutoFit/>
          </a:bodyPr>
          <a:lstStyle/>
          <a:p>
            <a:r>
              <a:rPr lang="es" sz="3600" b="0" i="0" strike="noStrike" cap="none" spc="0" baseline="0" dirty="0">
                <a:solidFill>
                  <a:srgbClr val="A6A7AC"/>
                </a:solidFill>
                <a:effectLst/>
                <a:latin typeface="PT Sans"/>
                <a:ea typeface="PT Sans"/>
                <a:cs typeface="PT Sans"/>
                <a:hlinkClick r:id="rId6" history="0"/>
              </a:rPr>
              <a:t>Enlace a You Tube</a:t>
            </a:r>
            <a:endParaRPr lang="pl-PL" sz="3600" dirty="0"/>
          </a:p>
        </p:txBody>
      </p:sp>
      <p:sp>
        <p:nvSpPr>
          <p:cNvPr id="14" name="Prostokąt 2">
            <a:extLst>
              <a:ext uri="{FF2B5EF4-FFF2-40B4-BE49-F238E27FC236}">
                <a16:creationId xmlns:a16="http://schemas.microsoft.com/office/drawing/2014/main" id="{20F5FCC3-682F-7242-910B-C59F9578A10D}"/>
              </a:ext>
            </a:extLst>
          </p:cNvPr>
          <p:cNvSpPr/>
          <p:nvPr/>
        </p:nvSpPr>
        <p:spPr>
          <a:xfrm>
            <a:off x="2966605" y="9758802"/>
            <a:ext cx="1871025" cy="584775"/>
          </a:xfrm>
          <a:prstGeom prst="rect">
            <a:avLst/>
          </a:prstGeom>
        </p:spPr>
        <p:txBody>
          <a:bodyPr wrap="none">
            <a:spAutoFit/>
          </a:bodyPr>
          <a:lstStyle/>
          <a:p>
            <a:r>
              <a:rPr lang="es" sz="3200" b="0" i="0" strike="noStrike" cap="none" spc="0" baseline="0" dirty="0">
                <a:solidFill>
                  <a:srgbClr val="A6A7AC"/>
                </a:solidFill>
                <a:effectLst/>
                <a:latin typeface="Times New Roman"/>
                <a:ea typeface="Times New Roman"/>
                <a:cs typeface="Times New Roman"/>
              </a:rPr>
              <a:t>(3,5 mins)</a:t>
            </a:r>
            <a:endParaRPr lang="pl-PL" sz="3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3321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1000"/>
                                        <p:tgtEl>
                                          <p:spTgt spid="11">
                                            <p:txEl>
                                              <p:pRg st="1" end="1"/>
                                            </p:txEl>
                                          </p:spTgt>
                                        </p:tgtEl>
                                      </p:cBhvr>
                                    </p:animEffect>
                                  </p:childTnLst>
                                </p:cTn>
                              </p:par>
                            </p:childTnLst>
                          </p:cTn>
                        </p:par>
                        <p:par>
                          <p:cTn id="12" fill="hold" nodeType="afterGroup">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nodeType="afterGroup">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000"/>
                                        <p:tgtEl>
                                          <p:spTgt spid="4"/>
                                        </p:tgtEl>
                                      </p:cBhvr>
                                    </p:animEffect>
                                  </p:childTnLst>
                                </p:cTn>
                              </p:par>
                            </p:childTnLst>
                          </p:cTn>
                        </p:par>
                      </p:childTnLst>
                    </p:cTn>
                  </p:par>
                  <p:par>
                    <p:cTn id="20" fill="hold" nodeType="clickPar">
                      <p:stCondLst>
                        <p:cond delay="indefinite"/>
                        <p:cond evt="onBegin" delay="0">
                          <p:tn val="19"/>
                        </p:cond>
                      </p:stCondLst>
                      <p:childTnLst>
                        <p:par>
                          <p:cTn id="21" fill="hold" nodeType="afterGroup">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par>
                          <p:cTn id="25" fill="hold" nodeType="afterGroup">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nodeType="afterGroup">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nodeType="afterGroup">
                            <p:stCondLst>
                              <p:cond delay="30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uiExpand="1" build="p"/>
      <p:bldP spid="9" grpId="0" animBg="1"/>
      <p:bldP spid="13" grpId="0"/>
      <p:bldP spid="5"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6833332" y="-316117"/>
            <a:ext cx="12566796" cy="13468719"/>
          </a:xfrm>
          <a:prstGeom prst="rect">
            <a:avLst/>
          </a:prstGeom>
        </p:spPr>
      </p:pic>
      <p:sp>
        <p:nvSpPr>
          <p:cNvPr id="68" name="Shape 68"/>
          <p:cNvSpPr/>
          <p:nvPr/>
        </p:nvSpPr>
        <p:spPr>
          <a:xfrm>
            <a:off x="2850206" y="534056"/>
            <a:ext cx="11913188" cy="3746088"/>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fontScale="87500" lnSpcReduction="10000"/>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9100" b="1" i="0" strike="noStrike" cap="none" spc="0" baseline="0" dirty="0">
                <a:solidFill>
                  <a:srgbClr val="496F63"/>
                </a:solidFill>
                <a:effectLst/>
                <a:latin typeface="Arial"/>
                <a:ea typeface="Arial"/>
                <a:cs typeface="Arial"/>
              </a:rPr>
              <a:t>¿Cómo encontrar buenas ideas </a:t>
            </a:r>
          </a:p>
          <a:p>
            <a:pPr algn="ctr"/>
            <a:r>
              <a:rPr lang="es" sz="9100" b="1" i="0" strike="noStrike" cap="none" spc="0" baseline="0" dirty="0">
                <a:solidFill>
                  <a:srgbClr val="496F63"/>
                </a:solidFill>
                <a:effectLst/>
                <a:latin typeface="Arial"/>
                <a:ea typeface="Arial"/>
                <a:cs typeface="Arial"/>
              </a:rPr>
              <a:t>y desechar las no tan buenas?</a:t>
            </a:r>
            <a:endParaRPr sz="4100" dirty="0">
              <a:solidFill>
                <a:srgbClr val="496F63"/>
              </a:solidFill>
              <a:latin typeface="Arial" panose="020B0604020202020204" pitchFamily="34" charset="0"/>
              <a:cs typeface="Arial" panose="020B0604020202020204" pitchFamily="34" charset="0"/>
            </a:endParaRPr>
          </a:p>
        </p:txBody>
      </p:sp>
      <p:sp>
        <p:nvSpPr>
          <p:cNvPr id="69" name="Shape 69"/>
          <p:cNvSpPr/>
          <p:nvPr/>
        </p:nvSpPr>
        <p:spPr>
          <a:xfrm>
            <a:off x="3016259" y="7098535"/>
            <a:ext cx="19509008" cy="1779478"/>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fontScale="95000"/>
          </a:bodyPr>
          <a:lstStyle/>
          <a:p>
            <a:endParaRPr lang="pl-PL" dirty="0">
              <a:solidFill>
                <a:srgbClr val="FF0000"/>
              </a:solidFill>
            </a:endParaRPr>
          </a:p>
          <a:p>
            <a:pPr algn="ctr"/>
            <a:r>
              <a:rPr lang="es" sz="6000" b="1" i="0" strike="noStrike" cap="none" spc="0" baseline="0" dirty="0">
                <a:solidFill>
                  <a:srgbClr val="FF0000"/>
                </a:solidFill>
                <a:effectLst/>
                <a:latin typeface="Apple Chancery"/>
                <a:ea typeface="Apple Chancery"/>
                <a:cs typeface="Apple Chancery"/>
              </a:rPr>
              <a:t>Necesitas dar respuesta a las siguientes preguntas:</a:t>
            </a:r>
            <a:endParaRPr lang="pl-PL" dirty="0">
              <a:solidFill>
                <a:srgbClr val="FF0000"/>
              </a:solidFill>
            </a:endParaRPr>
          </a:p>
          <a:p>
            <a:endParaRPr lang="pl-PL" dirty="0">
              <a:solidFill>
                <a:srgbClr val="FF0000"/>
              </a:solidFill>
            </a:endParaRPr>
          </a:p>
          <a:p>
            <a:endParaRPr lang="pl-PL" dirty="0">
              <a:solidFill>
                <a:srgbClr val="FF0000"/>
              </a:solidFill>
            </a:endParaRPr>
          </a:p>
          <a:p>
            <a:endParaRPr lang="pl-PL" dirty="0">
              <a:solidFill>
                <a:srgbClr val="FF0000"/>
              </a:solidFill>
            </a:endParaRPr>
          </a:p>
          <a:p>
            <a:endParaRPr lang="pl-PL" dirty="0">
              <a:solidFill>
                <a:srgbClr val="FF0000"/>
              </a:solidFill>
            </a:endParaRPr>
          </a:p>
          <a:p>
            <a:endParaRPr lang="pl-PL" dirty="0">
              <a:solidFill>
                <a:srgbClr val="FF0000"/>
              </a:solidFill>
            </a:endParaRPr>
          </a:p>
          <a:p>
            <a:endParaRPr lang="pl-PL" dirty="0">
              <a:solidFill>
                <a:srgbClr val="FF0000"/>
              </a:solidFill>
            </a:endParaRPr>
          </a:p>
          <a:p>
            <a:endParaRPr lang="pl-PL" dirty="0">
              <a:solidFill>
                <a:srgbClr val="FF0000"/>
              </a:solidFill>
            </a:endParaRPr>
          </a:p>
          <a:p>
            <a:endParaRPr lang="pl-PL" dirty="0">
              <a:solidFill>
                <a:srgbClr val="FF0000"/>
              </a:solidFill>
            </a:endParaRPr>
          </a:p>
          <a:p>
            <a:endParaRPr lang="pl-PL" dirty="0">
              <a:solidFill>
                <a:srgbClr val="FF0000"/>
              </a:solidFill>
            </a:endParaRPr>
          </a:p>
        </p:txBody>
      </p:sp>
      <p:sp>
        <p:nvSpPr>
          <p:cNvPr id="70" name="Shape 70"/>
          <p:cNvSpPr>
            <a:spLocks noGrp="1"/>
          </p:cNvSpPr>
          <p:nvPr>
            <p:ph type="sldNum" sz="quarter" idx="2"/>
          </p:nvPr>
        </p:nvSpPr>
        <p:spPr>
          <a:xfrm>
            <a:off x="23036465" y="317299"/>
            <a:ext cx="607907" cy="381001"/>
          </a:xfrm>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18</a:t>
            </a:fld>
            <a:endParaRPr/>
          </a:p>
        </p:txBody>
      </p:sp>
      <p:pic>
        <p:nvPicPr>
          <p:cNvPr id="3" name="Obraz 2">
            <a:extLst>
              <a:ext uri="{FF2B5EF4-FFF2-40B4-BE49-F238E27FC236}">
                <a16:creationId xmlns:a16="http://schemas.microsoft.com/office/drawing/2014/main" id="{C42CE446-8F14-7144-BF1C-3ABD2C0F449E}"/>
              </a:ext>
            </a:extLst>
          </p:cNvPr>
          <p:cNvPicPr>
            <a:picLocks noChangeAspect="1"/>
          </p:cNvPicPr>
          <p:nvPr/>
        </p:nvPicPr>
        <p:blipFill>
          <a:blip r:embed="rId3"/>
          <a:stretch>
            <a:fillRect/>
          </a:stretch>
        </p:blipFill>
        <p:spPr>
          <a:xfrm>
            <a:off x="16226327" y="669162"/>
            <a:ext cx="6773865" cy="5080399"/>
          </a:xfrm>
          <a:prstGeom prst="rect">
            <a:avLst/>
          </a:prstGeom>
        </p:spPr>
      </p:pic>
      <p:sp>
        <p:nvSpPr>
          <p:cNvPr id="5" name="Prostokąt 4">
            <a:extLst>
              <a:ext uri="{FF2B5EF4-FFF2-40B4-BE49-F238E27FC236}">
                <a16:creationId xmlns:a16="http://schemas.microsoft.com/office/drawing/2014/main" id="{58E02F75-CCB1-1A4D-A820-819419F9D2B8}"/>
              </a:ext>
            </a:extLst>
          </p:cNvPr>
          <p:cNvSpPr/>
          <p:nvPr/>
        </p:nvSpPr>
        <p:spPr>
          <a:xfrm>
            <a:off x="3249181" y="4218420"/>
            <a:ext cx="11549055" cy="3170099"/>
          </a:xfrm>
          <a:prstGeom prst="rect">
            <a:avLst/>
          </a:prstGeom>
        </p:spPr>
        <p:txBody>
          <a:bodyPr wrap="square">
            <a:spAutoFit/>
          </a:bodyPr>
          <a:lstStyle/>
          <a:p>
            <a:pPr algn="ctr"/>
            <a:r>
              <a:rPr lang="es" sz="4000" b="1" i="0" strike="noStrike" cap="none" spc="0" baseline="0" dirty="0">
                <a:solidFill>
                  <a:srgbClr val="496F63"/>
                </a:solidFill>
                <a:effectLst/>
                <a:latin typeface="Arial"/>
                <a:ea typeface="Arial"/>
                <a:cs typeface="Arial"/>
              </a:rPr>
              <a:t>¿Cuáles son los factores que influyen en los criterios de la evaluación de las ideas?</a:t>
            </a:r>
          </a:p>
          <a:p>
            <a:pPr algn="ctr"/>
            <a:endParaRPr lang="es" sz="4000" b="1" i="0" strike="noStrike" cap="none" spc="0" baseline="0" dirty="0">
              <a:solidFill>
                <a:srgbClr val="496F63"/>
              </a:solidFill>
              <a:effectLst/>
              <a:latin typeface="Arial"/>
              <a:ea typeface="Arial"/>
              <a:cs typeface="Arial"/>
            </a:endParaRPr>
          </a:p>
          <a:p>
            <a:pPr algn="ctr"/>
            <a:r>
              <a:rPr lang="es" sz="4000" b="1" i="0" strike="noStrike" cap="none" spc="0" baseline="0" dirty="0">
                <a:solidFill>
                  <a:srgbClr val="496F63"/>
                </a:solidFill>
                <a:effectLst/>
                <a:latin typeface="Arial"/>
                <a:ea typeface="Arial"/>
                <a:cs typeface="Arial"/>
              </a:rPr>
              <a:t>¿Qué te propones hacer para que la idea tenga éxito?</a:t>
            </a:r>
          </a:p>
        </p:txBody>
      </p:sp>
      <p:sp>
        <p:nvSpPr>
          <p:cNvPr id="11" name="Strzałka w dół 10">
            <a:extLst>
              <a:ext uri="{FF2B5EF4-FFF2-40B4-BE49-F238E27FC236}">
                <a16:creationId xmlns:a16="http://schemas.microsoft.com/office/drawing/2014/main" id="{6BD638C5-AAE9-8147-A4FE-D70ADC6A0003}"/>
              </a:ext>
            </a:extLst>
          </p:cNvPr>
          <p:cNvSpPr/>
          <p:nvPr/>
        </p:nvSpPr>
        <p:spPr>
          <a:xfrm>
            <a:off x="10056652" y="8702821"/>
            <a:ext cx="1058353" cy="943303"/>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Strzałka w dół 11">
            <a:extLst>
              <a:ext uri="{FF2B5EF4-FFF2-40B4-BE49-F238E27FC236}">
                <a16:creationId xmlns:a16="http://schemas.microsoft.com/office/drawing/2014/main" id="{AC52FC35-D14D-644B-8A0E-A54AFED786C1}"/>
              </a:ext>
            </a:extLst>
          </p:cNvPr>
          <p:cNvSpPr/>
          <p:nvPr/>
        </p:nvSpPr>
        <p:spPr>
          <a:xfrm>
            <a:off x="14135346" y="8772804"/>
            <a:ext cx="1058353" cy="943304"/>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Strzałka w dół 12">
            <a:extLst>
              <a:ext uri="{FF2B5EF4-FFF2-40B4-BE49-F238E27FC236}">
                <a16:creationId xmlns:a16="http://schemas.microsoft.com/office/drawing/2014/main" id="{23F333BC-F880-C140-99C1-24275D25C840}"/>
              </a:ext>
            </a:extLst>
          </p:cNvPr>
          <p:cNvSpPr/>
          <p:nvPr/>
        </p:nvSpPr>
        <p:spPr>
          <a:xfrm>
            <a:off x="17764418" y="8771600"/>
            <a:ext cx="1058353" cy="943304"/>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Strzałka w dół 13">
            <a:extLst>
              <a:ext uri="{FF2B5EF4-FFF2-40B4-BE49-F238E27FC236}">
                <a16:creationId xmlns:a16="http://schemas.microsoft.com/office/drawing/2014/main" id="{85A737C7-4565-9F4D-9458-67431F80BFA6}"/>
              </a:ext>
            </a:extLst>
          </p:cNvPr>
          <p:cNvSpPr/>
          <p:nvPr/>
        </p:nvSpPr>
        <p:spPr>
          <a:xfrm>
            <a:off x="21779499" y="8771600"/>
            <a:ext cx="1094211" cy="947062"/>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Strzałka w dół 14">
            <a:extLst>
              <a:ext uri="{FF2B5EF4-FFF2-40B4-BE49-F238E27FC236}">
                <a16:creationId xmlns:a16="http://schemas.microsoft.com/office/drawing/2014/main" id="{B33FF2CC-F305-3A41-A544-A76DC571E2E6}"/>
              </a:ext>
            </a:extLst>
          </p:cNvPr>
          <p:cNvSpPr/>
          <p:nvPr/>
        </p:nvSpPr>
        <p:spPr>
          <a:xfrm>
            <a:off x="2333624" y="8771601"/>
            <a:ext cx="1033165" cy="943303"/>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Strzałka w dół 15">
            <a:extLst>
              <a:ext uri="{FF2B5EF4-FFF2-40B4-BE49-F238E27FC236}">
                <a16:creationId xmlns:a16="http://schemas.microsoft.com/office/drawing/2014/main" id="{4870E711-D86A-904A-A10E-C81B60413E3B}"/>
              </a:ext>
            </a:extLst>
          </p:cNvPr>
          <p:cNvSpPr/>
          <p:nvPr/>
        </p:nvSpPr>
        <p:spPr>
          <a:xfrm>
            <a:off x="5969278" y="8771601"/>
            <a:ext cx="1033165" cy="943303"/>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Prostokąt 16">
            <a:extLst>
              <a:ext uri="{FF2B5EF4-FFF2-40B4-BE49-F238E27FC236}">
                <a16:creationId xmlns:a16="http://schemas.microsoft.com/office/drawing/2014/main" id="{54DFE937-8B46-2948-A12C-8A3CA2A4217D}"/>
              </a:ext>
            </a:extLst>
          </p:cNvPr>
          <p:cNvSpPr/>
          <p:nvPr/>
        </p:nvSpPr>
        <p:spPr>
          <a:xfrm>
            <a:off x="1497776" y="10442753"/>
            <a:ext cx="2642880" cy="2539157"/>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3200" b="0" i="0" strike="noStrike" cap="none" spc="0" baseline="0" dirty="0">
                <a:solidFill>
                  <a:srgbClr val="FFFFFF"/>
                </a:solidFill>
                <a:effectLst/>
                <a:latin typeface="Arial"/>
                <a:ea typeface="Arial"/>
                <a:cs typeface="Arial"/>
              </a:rPr>
              <a:t>¿Cumple el producto con las necesidades del cliente?</a:t>
            </a:r>
          </a:p>
        </p:txBody>
      </p:sp>
      <p:sp>
        <p:nvSpPr>
          <p:cNvPr id="18" name="Prostokąt 17">
            <a:extLst>
              <a:ext uri="{FF2B5EF4-FFF2-40B4-BE49-F238E27FC236}">
                <a16:creationId xmlns:a16="http://schemas.microsoft.com/office/drawing/2014/main" id="{6AA27B47-D497-DC4B-85EB-DE47C6D4D2A5}"/>
              </a:ext>
            </a:extLst>
          </p:cNvPr>
          <p:cNvSpPr/>
          <p:nvPr/>
        </p:nvSpPr>
        <p:spPr>
          <a:xfrm>
            <a:off x="4337471" y="10196533"/>
            <a:ext cx="3999937" cy="3031599"/>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3200" b="0" i="0" strike="noStrike" cap="none" spc="0" baseline="0" dirty="0">
                <a:solidFill>
                  <a:srgbClr val="FFFFFF"/>
                </a:solidFill>
                <a:effectLst/>
                <a:latin typeface="Arial"/>
                <a:ea typeface="Arial"/>
                <a:cs typeface="Arial"/>
              </a:rPr>
              <a:t>¿Cuáles son los objetivos y recursos de la compañía (tienes suficientes empleados y competencias)?</a:t>
            </a:r>
          </a:p>
        </p:txBody>
      </p:sp>
      <p:sp>
        <p:nvSpPr>
          <p:cNvPr id="19" name="Prostokąt 18">
            <a:extLst>
              <a:ext uri="{FF2B5EF4-FFF2-40B4-BE49-F238E27FC236}">
                <a16:creationId xmlns:a16="http://schemas.microsoft.com/office/drawing/2014/main" id="{4AEB92C8-7DAB-AE41-80F7-D877C73918C7}"/>
              </a:ext>
            </a:extLst>
          </p:cNvPr>
          <p:cNvSpPr/>
          <p:nvPr/>
        </p:nvSpPr>
        <p:spPr>
          <a:xfrm>
            <a:off x="8581818" y="10150345"/>
            <a:ext cx="3999937" cy="3031599"/>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3200" b="0" i="0" strike="noStrike" cap="none" spc="0" baseline="0" dirty="0">
                <a:solidFill>
                  <a:srgbClr val="FFFFFF"/>
                </a:solidFill>
                <a:effectLst/>
                <a:latin typeface="Arial"/>
                <a:ea typeface="Arial"/>
                <a:cs typeface="Arial"/>
              </a:rPr>
              <a:t>¿Cuáles son las fortalezas y debilidades de la compañía a las que puede que tengas que enfrentarte?</a:t>
            </a:r>
          </a:p>
        </p:txBody>
      </p:sp>
      <p:sp>
        <p:nvSpPr>
          <p:cNvPr id="20" name="Prostokąt 19">
            <a:extLst>
              <a:ext uri="{FF2B5EF4-FFF2-40B4-BE49-F238E27FC236}">
                <a16:creationId xmlns:a16="http://schemas.microsoft.com/office/drawing/2014/main" id="{D4566E27-11C1-BE42-92AE-A07476AB5955}"/>
              </a:ext>
            </a:extLst>
          </p:cNvPr>
          <p:cNvSpPr/>
          <p:nvPr/>
        </p:nvSpPr>
        <p:spPr>
          <a:xfrm>
            <a:off x="16747288" y="10953543"/>
            <a:ext cx="3595053" cy="1554272"/>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3200" b="0" i="0" strike="noStrike" cap="none" spc="0" baseline="0" dirty="0">
                <a:solidFill>
                  <a:srgbClr val="FFFFFF"/>
                </a:solidFill>
                <a:effectLst/>
                <a:latin typeface="Arial"/>
                <a:ea typeface="Arial"/>
                <a:cs typeface="Arial"/>
              </a:rPr>
              <a:t>¿Cuáles son tendencias o modas actuales?</a:t>
            </a:r>
            <a:endParaRPr kumimoji="0" lang="pl-PL" sz="36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1" name="Prostokąt 20">
            <a:extLst>
              <a:ext uri="{FF2B5EF4-FFF2-40B4-BE49-F238E27FC236}">
                <a16:creationId xmlns:a16="http://schemas.microsoft.com/office/drawing/2014/main" id="{54577F1C-2DAF-E848-A699-68727E5C7CFE}"/>
              </a:ext>
            </a:extLst>
          </p:cNvPr>
          <p:cNvSpPr/>
          <p:nvPr/>
        </p:nvSpPr>
        <p:spPr>
          <a:xfrm>
            <a:off x="12770763" y="10442753"/>
            <a:ext cx="3787520" cy="2539157"/>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3200" b="0" i="0" strike="noStrike" cap="none" spc="0" baseline="0" dirty="0">
                <a:solidFill>
                  <a:srgbClr val="FFFFFF"/>
                </a:solidFill>
                <a:effectLst/>
                <a:latin typeface="Arial"/>
                <a:ea typeface="Arial"/>
                <a:cs typeface="Arial"/>
              </a:rPr>
              <a:t>¿Cuál es la accesibilidad, publicidad y distribución actual de la empresa?</a:t>
            </a:r>
          </a:p>
        </p:txBody>
      </p:sp>
      <p:sp>
        <p:nvSpPr>
          <p:cNvPr id="22" name="Prostokąt 21">
            <a:extLst>
              <a:ext uri="{FF2B5EF4-FFF2-40B4-BE49-F238E27FC236}">
                <a16:creationId xmlns:a16="http://schemas.microsoft.com/office/drawing/2014/main" id="{93EDBC81-E297-6944-8B05-477B6A49D093}"/>
              </a:ext>
            </a:extLst>
          </p:cNvPr>
          <p:cNvSpPr/>
          <p:nvPr/>
        </p:nvSpPr>
        <p:spPr>
          <a:xfrm>
            <a:off x="20531348" y="10953542"/>
            <a:ext cx="3595052" cy="1554272"/>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3200" b="0" i="0" strike="noStrike" cap="none" spc="0" baseline="0" dirty="0">
                <a:solidFill>
                  <a:srgbClr val="FFFFFF"/>
                </a:solidFill>
                <a:effectLst/>
                <a:latin typeface="Arial"/>
                <a:ea typeface="Arial"/>
                <a:cs typeface="Arial"/>
              </a:rPr>
              <a:t>¿Qué retorno de la inversión se prevee?</a:t>
            </a:r>
          </a:p>
        </p:txBody>
      </p:sp>
      <p:sp>
        <p:nvSpPr>
          <p:cNvPr id="23" name="Prostokąt 22"/>
          <p:cNvSpPr/>
          <p:nvPr/>
        </p:nvSpPr>
        <p:spPr>
          <a:xfrm>
            <a:off x="186196" y="0"/>
            <a:ext cx="815608"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dirty="0">
                <a:solidFill>
                  <a:srgbClr val="496F63"/>
                </a:solidFill>
                <a:effectLst/>
                <a:latin typeface="Arial"/>
                <a:ea typeface="Arial"/>
                <a:cs typeface="Arial"/>
              </a:rPr>
              <a:t>4. SELECCIÓN DE LA IDEA</a:t>
            </a:r>
          </a:p>
        </p:txBody>
      </p:sp>
    </p:spTree>
    <p:extLst>
      <p:ext uri="{BB962C8B-B14F-4D97-AF65-F5344CB8AC3E}">
        <p14:creationId xmlns:p14="http://schemas.microsoft.com/office/powerpoint/2010/main" val="190539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1000"/>
                                        <p:tgtEl>
                                          <p:spTgt spid="5">
                                            <p:txEl>
                                              <p:pRg st="0" end="0"/>
                                            </p:txEl>
                                          </p:spTgt>
                                        </p:tgtEl>
                                      </p:cBhvr>
                                    </p:animEffect>
                                  </p:childTnLst>
                                </p:cTn>
                              </p:par>
                            </p:childTnLst>
                          </p:cTn>
                        </p:par>
                      </p:childTnLst>
                    </p:cTn>
                  </p:par>
                  <p:par>
                    <p:cTn id="12" fill="hold" nodeType="clickPar">
                      <p:stCondLst>
                        <p:cond delay="indefinite"/>
                      </p:stCondLst>
                      <p:childTnLst>
                        <p:par>
                          <p:cTn id="13" fill="hold" nodeType="after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up)">
                                      <p:cBhvr>
                                        <p:cTn id="16" dur="1000"/>
                                        <p:tgtEl>
                                          <p:spTgt spid="5">
                                            <p:txEl>
                                              <p:pRg st="2" end="2"/>
                                            </p:txEl>
                                          </p:spTgt>
                                        </p:tgtEl>
                                      </p:cBhvr>
                                    </p:animEffect>
                                  </p:childTnLst>
                                </p:cTn>
                              </p:par>
                            </p:childTnLst>
                          </p:cTn>
                        </p:par>
                      </p:childTnLst>
                    </p:cTn>
                  </p:par>
                  <p:par>
                    <p:cTn id="17" fill="hold" nodeType="clickPar">
                      <p:stCondLst>
                        <p:cond delay="indefinite"/>
                      </p:stCondLst>
                      <p:childTnLst>
                        <p:par>
                          <p:cTn id="18" fill="hold" nodeType="after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p:cTn id="21" dur="500" fill="hold"/>
                                        <p:tgtEl>
                                          <p:spTgt spid="69"/>
                                        </p:tgtEl>
                                        <p:attrNameLst>
                                          <p:attrName>ppt_w</p:attrName>
                                        </p:attrNameLst>
                                      </p:cBhvr>
                                      <p:tavLst>
                                        <p:tav tm="0">
                                          <p:val>
                                            <p:fltVal val="0"/>
                                          </p:val>
                                        </p:tav>
                                        <p:tav tm="100000">
                                          <p:val>
                                            <p:strVal val="#ppt_w"/>
                                          </p:val>
                                        </p:tav>
                                      </p:tavLst>
                                    </p:anim>
                                    <p:anim calcmode="lin" valueType="num">
                                      <p:cBhvr>
                                        <p:cTn id="22" dur="500" fill="hold"/>
                                        <p:tgtEl>
                                          <p:spTgt spid="69"/>
                                        </p:tgtEl>
                                        <p:attrNameLst>
                                          <p:attrName>ppt_h</p:attrName>
                                        </p:attrNameLst>
                                      </p:cBhvr>
                                      <p:tavLst>
                                        <p:tav tm="0">
                                          <p:val>
                                            <p:fltVal val="0"/>
                                          </p:val>
                                        </p:tav>
                                        <p:tav tm="100000">
                                          <p:val>
                                            <p:strVal val="#ppt_h"/>
                                          </p:val>
                                        </p:tav>
                                      </p:tavLst>
                                    </p:anim>
                                    <p:animEffect transition="in" filter="fade">
                                      <p:cBhvr>
                                        <p:cTn id="23" dur="500"/>
                                        <p:tgtEl>
                                          <p:spTgt spid="69"/>
                                        </p:tgtEl>
                                      </p:cBhvr>
                                    </p:animEffect>
                                  </p:childTnLst>
                                </p:cTn>
                              </p:par>
                            </p:childTnLst>
                          </p:cTn>
                        </p:par>
                        <p:par>
                          <p:cTn id="24" fill="hold" nodeType="afterGroup">
                            <p:stCondLst>
                              <p:cond delay="500"/>
                            </p:stCondLst>
                            <p:childTnLst>
                              <p:par>
                                <p:cTn id="25" presetID="22" presetClass="entr" presetSubtype="1" fill="hold" grpId="0" nodeType="after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par>
                          <p:cTn id="28" fill="hold" nodeType="afterGroup">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par>
                          <p:cTn id="32" fill="hold" nodeType="afterGroup">
                            <p:stCondLst>
                              <p:cond delay="2500"/>
                            </p:stCondLst>
                            <p:childTnLst>
                              <p:par>
                                <p:cTn id="33" presetID="22" presetClass="entr" presetSubtype="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par>
                          <p:cTn id="36" fill="hold" nodeType="afterGroup">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nodeType="afterGroup">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par>
                          <p:cTn id="44" fill="hold" nodeType="afterGroup">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par>
                          <p:cTn id="48" fill="hold" nodeType="afterGroup">
                            <p:stCondLst>
                              <p:cond delay="4500"/>
                            </p:stCondLst>
                            <p:childTnLst>
                              <p:par>
                                <p:cTn id="49" presetID="22" presetClass="entr" presetSubtype="1"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childTnLst>
                          </p:cTn>
                        </p:par>
                        <p:par>
                          <p:cTn id="52" fill="hold" nodeType="afterGroup">
                            <p:stCondLst>
                              <p:cond delay="5000"/>
                            </p:stCondLst>
                            <p:childTnLst>
                              <p:par>
                                <p:cTn id="53" presetID="22" presetClass="entr" presetSubtype="1"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childTnLst>
                          </p:cTn>
                        </p:par>
                        <p:par>
                          <p:cTn id="56" fill="hold" nodeType="afterGroup">
                            <p:stCondLst>
                              <p:cond delay="5500"/>
                            </p:stCondLst>
                            <p:childTnLst>
                              <p:par>
                                <p:cTn id="57" presetID="22" presetClass="entr" presetSubtype="1"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up)">
                                      <p:cBhvr>
                                        <p:cTn id="59" dur="500"/>
                                        <p:tgtEl>
                                          <p:spTgt spid="13"/>
                                        </p:tgtEl>
                                      </p:cBhvr>
                                    </p:animEffect>
                                  </p:childTnLst>
                                </p:cTn>
                              </p:par>
                            </p:childTnLst>
                          </p:cTn>
                        </p:par>
                        <p:par>
                          <p:cTn id="60" fill="hold" nodeType="afterGroup">
                            <p:stCondLst>
                              <p:cond delay="6000"/>
                            </p:stCondLst>
                            <p:childTnLst>
                              <p:par>
                                <p:cTn id="61" presetID="22" presetClass="entr" presetSubtype="1"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par>
                          <p:cTn id="64" fill="hold" nodeType="afterGroup">
                            <p:stCondLst>
                              <p:cond delay="6500"/>
                            </p:stCondLst>
                            <p:childTnLst>
                              <p:par>
                                <p:cTn id="65" presetID="22" presetClass="entr" presetSubtype="1"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up)">
                                      <p:cBhvr>
                                        <p:cTn id="67" dur="500"/>
                                        <p:tgtEl>
                                          <p:spTgt spid="14"/>
                                        </p:tgtEl>
                                      </p:cBhvr>
                                    </p:animEffect>
                                  </p:childTnLst>
                                </p:cTn>
                              </p:par>
                            </p:childTnLst>
                          </p:cTn>
                        </p:par>
                        <p:par>
                          <p:cTn id="68" fill="hold" nodeType="afterGroup">
                            <p:stCondLst>
                              <p:cond delay="7000"/>
                            </p:stCondLst>
                            <p:childTnLst>
                              <p:par>
                                <p:cTn id="69" presetID="22" presetClass="entr" presetSubtype="1"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up)">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5" grpId="0" uiExpand="1" build="p"/>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7366839" y="1143696"/>
            <a:ext cx="11226211" cy="12031920"/>
          </a:xfrm>
          <a:prstGeom prst="rect">
            <a:avLst/>
          </a:prstGeom>
        </p:spPr>
      </p:pic>
      <p:sp>
        <p:nvSpPr>
          <p:cNvPr id="68" name="Shape 68"/>
          <p:cNvSpPr/>
          <p:nvPr/>
        </p:nvSpPr>
        <p:spPr>
          <a:xfrm>
            <a:off x="663191" y="3734628"/>
            <a:ext cx="23057617" cy="6123528"/>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endParaRPr lang="pl-PL" dirty="0">
              <a:solidFill>
                <a:srgbClr val="496F63"/>
              </a:solidFill>
              <a:latin typeface="Arial" panose="020B0604020202020204" pitchFamily="34" charset="0"/>
              <a:cs typeface="Arial" panose="020B0604020202020204" pitchFamily="34" charset="0"/>
            </a:endParaRPr>
          </a:p>
          <a:p>
            <a:pPr algn="ctr"/>
            <a:endParaRPr lang="pl-PL" dirty="0">
              <a:solidFill>
                <a:srgbClr val="496F63"/>
              </a:solidFill>
              <a:latin typeface="Arial" panose="020B0604020202020204" pitchFamily="34" charset="0"/>
              <a:cs typeface="Arial" panose="020B0604020202020204" pitchFamily="34" charset="0"/>
            </a:endParaRPr>
          </a:p>
          <a:p>
            <a:pPr algn="ctr"/>
            <a:r>
              <a:rPr lang="es" sz="10000" b="1" i="0" strike="noStrike" cap="none" spc="0" baseline="0" dirty="0">
                <a:solidFill>
                  <a:srgbClr val="496F63"/>
                </a:solidFill>
                <a:effectLst/>
                <a:latin typeface="Arial"/>
                <a:ea typeface="Arial"/>
                <a:cs typeface="Arial"/>
              </a:rPr>
              <a:t>5. Desarrollar el Modelo de </a:t>
            </a:r>
            <a:r>
              <a:rPr lang="es" dirty="0">
                <a:solidFill>
                  <a:srgbClr val="496F63"/>
                </a:solidFill>
                <a:latin typeface="Arial"/>
                <a:ea typeface="Arial"/>
                <a:cs typeface="Arial"/>
              </a:rPr>
              <a:t>N</a:t>
            </a:r>
            <a:r>
              <a:rPr lang="es" sz="10000" b="1" i="0" strike="noStrike" cap="none" spc="0" baseline="0" dirty="0">
                <a:solidFill>
                  <a:srgbClr val="496F63"/>
                </a:solidFill>
                <a:effectLst/>
                <a:latin typeface="Arial"/>
                <a:ea typeface="Arial"/>
                <a:cs typeface="Arial"/>
              </a:rPr>
              <a:t>egocio</a:t>
            </a:r>
            <a:endParaRPr dirty="0">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19</a:t>
            </a:fld>
            <a:endParaRPr/>
          </a:p>
        </p:txBody>
      </p:sp>
    </p:spTree>
    <p:extLst>
      <p:ext uri="{BB962C8B-B14F-4D97-AF65-F5344CB8AC3E}">
        <p14:creationId xmlns:p14="http://schemas.microsoft.com/office/powerpoint/2010/main" val="323346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5266868" y="560325"/>
            <a:ext cx="12345287" cy="12816626"/>
          </a:xfrm>
          <a:prstGeom prst="rect">
            <a:avLst/>
          </a:prstGeom>
        </p:spPr>
      </p:pic>
      <p:sp>
        <p:nvSpPr>
          <p:cNvPr id="68" name="Shape 68"/>
          <p:cNvSpPr/>
          <p:nvPr/>
        </p:nvSpPr>
        <p:spPr>
          <a:xfrm>
            <a:off x="1730159" y="862100"/>
            <a:ext cx="13724790" cy="157715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10000" b="1" i="0" strike="noStrike" cap="none" spc="0" baseline="0">
                <a:solidFill>
                  <a:srgbClr val="496F63"/>
                </a:solidFill>
                <a:effectLst/>
                <a:latin typeface="Arial"/>
                <a:ea typeface="Arial"/>
                <a:cs typeface="Arial"/>
              </a:rPr>
              <a:t>Índice del Módulo </a:t>
            </a:r>
            <a:endParaRPr>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2</a:t>
            </a:fld>
            <a:endParaRPr/>
          </a:p>
        </p:txBody>
      </p:sp>
      <p:sp>
        <p:nvSpPr>
          <p:cNvPr id="7" name="Shape 69">
            <a:extLst>
              <a:ext uri="{FF2B5EF4-FFF2-40B4-BE49-F238E27FC236}">
                <a16:creationId xmlns:a16="http://schemas.microsoft.com/office/drawing/2014/main" id="{CAC5FA17-9C5F-1644-A264-EEAF004E3C53}"/>
              </a:ext>
            </a:extLst>
          </p:cNvPr>
          <p:cNvSpPr/>
          <p:nvPr/>
        </p:nvSpPr>
        <p:spPr>
          <a:xfrm>
            <a:off x="12192000" y="4179041"/>
            <a:ext cx="8510708" cy="527046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lIns="38100" tIns="38100" rIns="38100" bIns="38100">
            <a:normAutofit/>
          </a:bodyPr>
          <a:lstStyle/>
          <a:p>
            <a:endParaRPr>
              <a:latin typeface="Arial" panose="020B0604020202020204" pitchFamily="34" charset="0"/>
              <a:cs typeface="Arial" panose="020B0604020202020204" pitchFamily="34" charset="0"/>
            </a:endParaRPr>
          </a:p>
        </p:txBody>
      </p:sp>
      <p:sp>
        <p:nvSpPr>
          <p:cNvPr id="25" name="Shape 68">
            <a:extLst>
              <a:ext uri="{FF2B5EF4-FFF2-40B4-BE49-F238E27FC236}">
                <a16:creationId xmlns:a16="http://schemas.microsoft.com/office/drawing/2014/main" id="{C46F02E2-0ACF-4F45-A17F-FCAD3E373257}"/>
              </a:ext>
            </a:extLst>
          </p:cNvPr>
          <p:cNvSpPr/>
          <p:nvPr/>
        </p:nvSpPr>
        <p:spPr>
          <a:xfrm>
            <a:off x="1730158" y="10017008"/>
            <a:ext cx="6156085" cy="245270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endParaRPr sz="6000" b="0">
              <a:solidFill>
                <a:srgbClr val="496F63"/>
              </a:solidFill>
              <a:latin typeface="Arial" panose="020B0604020202020204" pitchFamily="34" charset="0"/>
              <a:cs typeface="Arial" panose="020B0604020202020204" pitchFamily="34" charset="0"/>
            </a:endParaRPr>
          </a:p>
        </p:txBody>
      </p:sp>
      <p:sp>
        <p:nvSpPr>
          <p:cNvPr id="29" name="Shape 68">
            <a:extLst>
              <a:ext uri="{FF2B5EF4-FFF2-40B4-BE49-F238E27FC236}">
                <a16:creationId xmlns:a16="http://schemas.microsoft.com/office/drawing/2014/main" id="{35138F37-62AA-FA44-8FB1-A42662BC8683}"/>
              </a:ext>
            </a:extLst>
          </p:cNvPr>
          <p:cNvSpPr/>
          <p:nvPr/>
        </p:nvSpPr>
        <p:spPr>
          <a:xfrm>
            <a:off x="1416171" y="2439251"/>
            <a:ext cx="22228201" cy="10721578"/>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 Estudio de caso de desarrollo del concepto</a:t>
            </a: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 Generación de la idea (idear)</a:t>
            </a: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Recopilación de información - lista de control</a:t>
            </a: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Análisis</a:t>
            </a:r>
            <a:r>
              <a:rPr lang="es" sz="6000" b="0" i="0" strike="noStrike" cap="none" spc="0" dirty="0">
                <a:solidFill>
                  <a:srgbClr val="496F63"/>
                </a:solidFill>
                <a:effectLst/>
                <a:latin typeface="Arial"/>
                <a:ea typeface="Arial"/>
                <a:cs typeface="Arial"/>
              </a:rPr>
              <a:t> </a:t>
            </a:r>
            <a:r>
              <a:rPr lang="es" sz="6000" b="0" i="0" strike="noStrike" cap="none" spc="0" baseline="0" dirty="0">
                <a:solidFill>
                  <a:srgbClr val="496F63"/>
                </a:solidFill>
                <a:effectLst/>
                <a:latin typeface="Arial"/>
                <a:ea typeface="Arial"/>
                <a:cs typeface="Arial"/>
              </a:rPr>
              <a:t>de la idea (filtro)</a:t>
            </a: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dirty="0">
                <a:solidFill>
                  <a:srgbClr val="496F63"/>
                </a:solidFill>
                <a:effectLst/>
                <a:latin typeface="Arial"/>
                <a:ea typeface="Arial"/>
                <a:cs typeface="Arial"/>
              </a:rPr>
              <a:t>Desarrollo del Modelo </a:t>
            </a:r>
            <a:r>
              <a:rPr lang="es" sz="6000" b="0" i="0" strike="noStrike" cap="none" spc="0" baseline="0" dirty="0">
                <a:solidFill>
                  <a:srgbClr val="496F63"/>
                </a:solidFill>
                <a:effectLst/>
                <a:latin typeface="Arial"/>
                <a:ea typeface="Arial"/>
                <a:cs typeface="Arial"/>
              </a:rPr>
              <a:t>de </a:t>
            </a:r>
            <a:r>
              <a:rPr lang="es" sz="6000" b="0" dirty="0">
                <a:solidFill>
                  <a:srgbClr val="496F63"/>
                </a:solidFill>
                <a:latin typeface="Arial"/>
                <a:ea typeface="Arial"/>
                <a:cs typeface="Arial"/>
              </a:rPr>
              <a:t>N</a:t>
            </a:r>
            <a:r>
              <a:rPr lang="es" sz="6000" b="0" i="0" strike="noStrike" cap="none" spc="0" baseline="0" dirty="0">
                <a:solidFill>
                  <a:srgbClr val="496F63"/>
                </a:solidFill>
                <a:effectLst/>
                <a:latin typeface="Arial"/>
                <a:ea typeface="Arial"/>
                <a:cs typeface="Arial"/>
              </a:rPr>
              <a:t>egocio</a:t>
            </a: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Plantilla para</a:t>
            </a:r>
            <a:r>
              <a:rPr lang="es" sz="6000" b="0" i="0" strike="noStrike" cap="none" spc="0" dirty="0">
                <a:solidFill>
                  <a:srgbClr val="496F63"/>
                </a:solidFill>
                <a:effectLst/>
                <a:latin typeface="Arial"/>
                <a:ea typeface="Arial"/>
                <a:cs typeface="Arial"/>
              </a:rPr>
              <a:t> el Modelo Conceptual</a:t>
            </a: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dirty="0">
                <a:solidFill>
                  <a:srgbClr val="496F63"/>
                </a:solidFill>
                <a:latin typeface="Arial"/>
                <a:ea typeface="Arial"/>
                <a:cs typeface="Arial"/>
              </a:rPr>
              <a:t>Siete</a:t>
            </a:r>
            <a:r>
              <a:rPr lang="es" sz="6000" b="0" i="0" strike="noStrike" cap="none" spc="0" baseline="0" dirty="0">
                <a:solidFill>
                  <a:srgbClr val="496F63"/>
                </a:solidFill>
                <a:effectLst/>
                <a:latin typeface="Arial"/>
                <a:ea typeface="Arial"/>
                <a:cs typeface="Arial"/>
              </a:rPr>
              <a:t> maneras sencillas de mejorar el desarrollo del concepto</a:t>
            </a:r>
          </a:p>
          <a:p>
            <a:pPr marL="1143000" indent="-1143000" algn="l">
              <a:buFont typeface="+mj-lt"/>
              <a:buAutoNum type="arabicPeriod"/>
            </a:pPr>
            <a:endParaRPr lang="en-GB"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en-US"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en-GB"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sz="6000" b="0" dirty="0">
              <a:solidFill>
                <a:srgbClr val="496F63"/>
              </a:solidFill>
              <a:latin typeface="Arial" panose="020B0604020202020204" pitchFamily="34" charset="0"/>
              <a:cs typeface="Arial" panose="020B0604020202020204" pitchFamily="34" charset="0"/>
            </a:endParaRPr>
          </a:p>
        </p:txBody>
      </p:sp>
      <p:sp>
        <p:nvSpPr>
          <p:cNvPr id="26" name="Prostokąt 25"/>
          <p:cNvSpPr/>
          <p:nvPr/>
        </p:nvSpPr>
        <p:spPr>
          <a:xfrm>
            <a:off x="190140" y="0"/>
            <a:ext cx="807720"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a:solidFill>
                  <a:srgbClr val="496F63"/>
                </a:solidFill>
                <a:effectLst/>
                <a:latin typeface="Arial"/>
                <a:ea typeface="Arial"/>
                <a:cs typeface="Arial"/>
              </a:rPr>
              <a:t>ÍNDICE</a:t>
            </a:r>
          </a:p>
        </p:txBody>
      </p:sp>
      <p:pic>
        <p:nvPicPr>
          <p:cNvPr id="1026" name="Picture 2" descr="C:\Users\BZ\Desktop\OneDrive Beniamin Zawilla\OneDrive - Uniwersytet Szczeciński\LIME - kurs szkoleniowy\Moduły zmienione\Nowe grafiki do modułów użyte przez BZ\M2\book-2282152_640.png"/>
          <p:cNvPicPr>
            <a:picLocks noChangeAspect="1" noChangeArrowheads="1"/>
          </p:cNvPicPr>
          <p:nvPr/>
        </p:nvPicPr>
        <p:blipFill>
          <a:blip r:embed="rId3"/>
          <a:stretch>
            <a:fillRect/>
          </a:stretch>
        </p:blipFill>
        <p:spPr bwMode="auto">
          <a:xfrm>
            <a:off x="18144565" y="560325"/>
            <a:ext cx="5134964" cy="5134964"/>
          </a:xfrm>
          <a:prstGeom prst="rect">
            <a:avLst/>
          </a:prstGeom>
          <a:noFill/>
        </p:spPr>
      </p:pic>
    </p:spTree>
    <p:extLst>
      <p:ext uri="{BB962C8B-B14F-4D97-AF65-F5344CB8AC3E}">
        <p14:creationId xmlns:p14="http://schemas.microsoft.com/office/powerpoint/2010/main" val="124209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9">
                                            <p:bg/>
                                          </p:spTgt>
                                        </p:tgtEl>
                                        <p:attrNameLst>
                                          <p:attrName>style.visibility</p:attrName>
                                        </p:attrNameLst>
                                      </p:cBhvr>
                                      <p:to>
                                        <p:strVal val="visible"/>
                                      </p:to>
                                    </p:set>
                                    <p:animEffect transition="in" filter="wipe(up)">
                                      <p:cBhvr>
                                        <p:cTn id="7" dur="1000"/>
                                        <p:tgtEl>
                                          <p:spTgt spid="29">
                                            <p:bg/>
                                          </p:spTgt>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up)">
                                      <p:cBhvr>
                                        <p:cTn id="12" dur="1000"/>
                                        <p:tgtEl>
                                          <p:spTgt spid="29">
                                            <p:txEl>
                                              <p:pRg st="1" end="1"/>
                                            </p:txEl>
                                          </p:spTgt>
                                        </p:tgtEl>
                                      </p:cBhvr>
                                    </p:animEffect>
                                  </p:childTnLst>
                                </p:cTn>
                              </p:par>
                            </p:childTnLst>
                          </p:cTn>
                        </p:par>
                      </p:childTnLst>
                    </p:cTn>
                  </p:par>
                  <p:par>
                    <p:cTn id="13" fill="hold" nodeType="clickPar">
                      <p:stCondLst>
                        <p:cond delay="indefinite"/>
                        <p:cond evt="onBegin" delay="0">
                          <p:tn val="12"/>
                        </p:cond>
                      </p:stCondLst>
                      <p:childTnLst>
                        <p:par>
                          <p:cTn id="14" fill="hold" nodeType="after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xEl>
                                              <p:pRg st="3" end="3"/>
                                            </p:txEl>
                                          </p:spTgt>
                                        </p:tgtEl>
                                        <p:attrNameLst>
                                          <p:attrName>style.visibility</p:attrName>
                                        </p:attrNameLst>
                                      </p:cBhvr>
                                      <p:to>
                                        <p:strVal val="visible"/>
                                      </p:to>
                                    </p:set>
                                    <p:animEffect transition="in" filter="wipe(up)">
                                      <p:cBhvr>
                                        <p:cTn id="17" dur="1000"/>
                                        <p:tgtEl>
                                          <p:spTgt spid="29">
                                            <p:txEl>
                                              <p:pRg st="3" end="3"/>
                                            </p:txEl>
                                          </p:spTgt>
                                        </p:tgtEl>
                                      </p:cBhvr>
                                    </p:animEffect>
                                  </p:childTnLst>
                                </p:cTn>
                              </p:par>
                            </p:childTnLst>
                          </p:cTn>
                        </p:par>
                      </p:childTnLst>
                    </p:cTn>
                  </p:par>
                  <p:par>
                    <p:cTn id="18" fill="hold" nodeType="clickPar">
                      <p:stCondLst>
                        <p:cond delay="indefinite"/>
                        <p:cond evt="onBegin" delay="0">
                          <p:tn val="17"/>
                        </p:cond>
                      </p:stCondLst>
                      <p:childTnLst>
                        <p:par>
                          <p:cTn id="19" fill="hold" nodeType="after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9">
                                            <p:txEl>
                                              <p:pRg st="5" end="5"/>
                                            </p:txEl>
                                          </p:spTgt>
                                        </p:tgtEl>
                                        <p:attrNameLst>
                                          <p:attrName>style.visibility</p:attrName>
                                        </p:attrNameLst>
                                      </p:cBhvr>
                                      <p:to>
                                        <p:strVal val="visible"/>
                                      </p:to>
                                    </p:set>
                                    <p:animEffect transition="in" filter="wipe(up)">
                                      <p:cBhvr>
                                        <p:cTn id="22" dur="1000"/>
                                        <p:tgtEl>
                                          <p:spTgt spid="29">
                                            <p:txEl>
                                              <p:pRg st="5" end="5"/>
                                            </p:txEl>
                                          </p:spTgt>
                                        </p:tgtEl>
                                      </p:cBhvr>
                                    </p:animEffect>
                                  </p:childTnLst>
                                </p:cTn>
                              </p:par>
                            </p:childTnLst>
                          </p:cTn>
                        </p:par>
                      </p:childTnLst>
                    </p:cTn>
                  </p:par>
                  <p:par>
                    <p:cTn id="23" fill="hold" nodeType="clickPar">
                      <p:stCondLst>
                        <p:cond delay="indefinite"/>
                        <p:cond evt="onBegin" delay="0">
                          <p:tn val="22"/>
                        </p:cond>
                      </p:stCondLst>
                      <p:childTnLst>
                        <p:par>
                          <p:cTn id="24" fill="hold" nodeType="after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9">
                                            <p:txEl>
                                              <p:pRg st="7" end="7"/>
                                            </p:txEl>
                                          </p:spTgt>
                                        </p:tgtEl>
                                        <p:attrNameLst>
                                          <p:attrName>style.visibility</p:attrName>
                                        </p:attrNameLst>
                                      </p:cBhvr>
                                      <p:to>
                                        <p:strVal val="visible"/>
                                      </p:to>
                                    </p:set>
                                    <p:animEffect transition="in" filter="wipe(up)">
                                      <p:cBhvr>
                                        <p:cTn id="27" dur="1000"/>
                                        <p:tgtEl>
                                          <p:spTgt spid="29">
                                            <p:txEl>
                                              <p:pRg st="7" end="7"/>
                                            </p:txEl>
                                          </p:spTgt>
                                        </p:tgtEl>
                                      </p:cBhvr>
                                    </p:animEffect>
                                  </p:childTnLst>
                                </p:cTn>
                              </p:par>
                            </p:childTnLst>
                          </p:cTn>
                        </p:par>
                      </p:childTnLst>
                    </p:cTn>
                  </p:par>
                  <p:par>
                    <p:cTn id="28" fill="hold" nodeType="clickPar">
                      <p:stCondLst>
                        <p:cond delay="indefinite"/>
                        <p:cond evt="onBegin" delay="0">
                          <p:tn val="27"/>
                        </p:cond>
                      </p:stCondLst>
                      <p:childTnLst>
                        <p:par>
                          <p:cTn id="29" fill="hold" nodeType="after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9">
                                            <p:txEl>
                                              <p:pRg st="9" end="9"/>
                                            </p:txEl>
                                          </p:spTgt>
                                        </p:tgtEl>
                                        <p:attrNameLst>
                                          <p:attrName>style.visibility</p:attrName>
                                        </p:attrNameLst>
                                      </p:cBhvr>
                                      <p:to>
                                        <p:strVal val="visible"/>
                                      </p:to>
                                    </p:set>
                                    <p:animEffect transition="in" filter="wipe(up)">
                                      <p:cBhvr>
                                        <p:cTn id="32" dur="1000"/>
                                        <p:tgtEl>
                                          <p:spTgt spid="29">
                                            <p:txEl>
                                              <p:pRg st="9" end="9"/>
                                            </p:txEl>
                                          </p:spTgt>
                                        </p:tgtEl>
                                      </p:cBhvr>
                                    </p:animEffect>
                                  </p:childTnLst>
                                </p:cTn>
                              </p:par>
                            </p:childTnLst>
                          </p:cTn>
                        </p:par>
                      </p:childTnLst>
                    </p:cTn>
                  </p:par>
                  <p:par>
                    <p:cTn id="33" fill="hold" nodeType="clickPar">
                      <p:stCondLst>
                        <p:cond delay="indefinite"/>
                        <p:cond evt="onBegin" delay="0">
                          <p:tn val="32"/>
                        </p:cond>
                      </p:stCondLst>
                      <p:childTnLst>
                        <p:par>
                          <p:cTn id="34" fill="hold" nodeType="after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9">
                                            <p:txEl>
                                              <p:pRg st="11" end="11"/>
                                            </p:txEl>
                                          </p:spTgt>
                                        </p:tgtEl>
                                        <p:attrNameLst>
                                          <p:attrName>style.visibility</p:attrName>
                                        </p:attrNameLst>
                                      </p:cBhvr>
                                      <p:to>
                                        <p:strVal val="visible"/>
                                      </p:to>
                                    </p:set>
                                    <p:animEffect transition="in" filter="wipe(up)">
                                      <p:cBhvr>
                                        <p:cTn id="37" dur="1000"/>
                                        <p:tgtEl>
                                          <p:spTgt spid="29">
                                            <p:txEl>
                                              <p:pRg st="11" end="11"/>
                                            </p:txEl>
                                          </p:spTgt>
                                        </p:tgtEl>
                                      </p:cBhvr>
                                    </p:animEffect>
                                  </p:childTnLst>
                                </p:cTn>
                              </p:par>
                            </p:childTnLst>
                          </p:cTn>
                        </p:par>
                      </p:childTnLst>
                    </p:cTn>
                  </p:par>
                  <p:par>
                    <p:cTn id="38" fill="hold" nodeType="clickPar">
                      <p:stCondLst>
                        <p:cond delay="indefinite"/>
                        <p:cond evt="onBegin" delay="0">
                          <p:tn val="37"/>
                        </p:cond>
                      </p:stCondLst>
                      <p:childTnLst>
                        <p:par>
                          <p:cTn id="39" fill="hold" nodeType="after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9">
                                            <p:txEl>
                                              <p:pRg st="13" end="13"/>
                                            </p:txEl>
                                          </p:spTgt>
                                        </p:tgtEl>
                                        <p:attrNameLst>
                                          <p:attrName>style.visibility</p:attrName>
                                        </p:attrNameLst>
                                      </p:cBhvr>
                                      <p:to>
                                        <p:strVal val="visible"/>
                                      </p:to>
                                    </p:set>
                                    <p:animEffect transition="in" filter="wipe(up)">
                                      <p:cBhvr>
                                        <p:cTn id="42" dur="1000"/>
                                        <p:tgtEl>
                                          <p:spTgt spid="2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6781426" y="470541"/>
            <a:ext cx="7275099" cy="7797235"/>
          </a:xfrm>
          <a:prstGeom prst="rect">
            <a:avLst/>
          </a:prstGeom>
        </p:spPr>
      </p:pic>
      <p:sp>
        <p:nvSpPr>
          <p:cNvPr id="68" name="Shape 68"/>
          <p:cNvSpPr/>
          <p:nvPr/>
        </p:nvSpPr>
        <p:spPr>
          <a:xfrm>
            <a:off x="2318700" y="10449669"/>
            <a:ext cx="21521990" cy="2536580"/>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spcAft>
                <a:spcPts val="1200"/>
              </a:spcAft>
            </a:pPr>
            <a:r>
              <a:rPr lang="es" sz="4400" b="0" i="0" strike="noStrike" cap="none" spc="0" baseline="0" dirty="0">
                <a:solidFill>
                  <a:srgbClr val="496F63"/>
                </a:solidFill>
                <a:effectLst/>
                <a:latin typeface="Arial"/>
                <a:ea typeface="Arial"/>
                <a:cs typeface="Arial"/>
              </a:rPr>
              <a:t>Ésta es la etapa final antes del desarrollo real del producto.</a:t>
            </a:r>
          </a:p>
          <a:p>
            <a:pPr algn="ctr">
              <a:spcAft>
                <a:spcPts val="1200"/>
              </a:spcAft>
            </a:pPr>
            <a:endParaRPr lang="en-US" sz="4400" b="0" dirty="0">
              <a:solidFill>
                <a:srgbClr val="496F63"/>
              </a:solidFill>
              <a:latin typeface="Arial" panose="020B0604020202020204" pitchFamily="34" charset="0"/>
              <a:cs typeface="Arial" panose="020B0604020202020204" pitchFamily="34" charset="0"/>
            </a:endParaRPr>
          </a:p>
          <a:p>
            <a:pPr algn="ctr">
              <a:spcAft>
                <a:spcPts val="1200"/>
              </a:spcAft>
            </a:pPr>
            <a:r>
              <a:rPr lang="es" sz="4400" b="0" i="0" strike="noStrike" cap="none" spc="0" baseline="0" dirty="0">
                <a:solidFill>
                  <a:srgbClr val="496F63"/>
                </a:solidFill>
                <a:effectLst/>
                <a:latin typeface="Arial"/>
                <a:ea typeface="Arial"/>
                <a:cs typeface="Arial"/>
              </a:rPr>
              <a:t>Se necesitará un detallado </a:t>
            </a:r>
            <a:r>
              <a:rPr lang="es" sz="4400" b="1" i="0" strike="noStrike" cap="none" spc="0" baseline="0" dirty="0">
                <a:solidFill>
                  <a:srgbClr val="496F63"/>
                </a:solidFill>
                <a:effectLst/>
                <a:latin typeface="Arial"/>
                <a:ea typeface="Arial"/>
                <a:cs typeface="Arial"/>
              </a:rPr>
              <a:t>análisis del negocio </a:t>
            </a:r>
            <a:r>
              <a:rPr lang="es" sz="4400" b="0" i="0" strike="noStrike" cap="none" spc="0" baseline="0" dirty="0">
                <a:solidFill>
                  <a:srgbClr val="496F63"/>
                </a:solidFill>
                <a:effectLst/>
                <a:latin typeface="Arial"/>
                <a:ea typeface="Arial"/>
                <a:cs typeface="Arial"/>
              </a:rPr>
              <a:t>para definir claramente el Proyecto de Desarrollo del Nuevo Producto y verificar el atracción del mismo.</a:t>
            </a:r>
            <a:endParaRPr lang="en-GB" sz="4400" b="0" dirty="0">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20</a:t>
            </a:fld>
            <a:endParaRPr/>
          </a:p>
        </p:txBody>
      </p:sp>
      <p:sp>
        <p:nvSpPr>
          <p:cNvPr id="6" name="Strzałka w dół 5">
            <a:extLst>
              <a:ext uri="{FF2B5EF4-FFF2-40B4-BE49-F238E27FC236}">
                <a16:creationId xmlns:a16="http://schemas.microsoft.com/office/drawing/2014/main" id="{9CFFED0F-32CF-6249-AA74-F89224C47BBE}"/>
              </a:ext>
            </a:extLst>
          </p:cNvPr>
          <p:cNvSpPr/>
          <p:nvPr/>
        </p:nvSpPr>
        <p:spPr>
          <a:xfrm>
            <a:off x="9192353" y="7291631"/>
            <a:ext cx="5075426" cy="2556123"/>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000" b="1" i="0" strike="noStrike" cap="none" spc="0" baseline="0" dirty="0">
                <a:solidFill>
                  <a:srgbClr val="FFFFFF"/>
                </a:solidFill>
                <a:effectLst/>
                <a:latin typeface="Arial"/>
                <a:ea typeface="Arial"/>
                <a:cs typeface="Arial"/>
              </a:rPr>
              <a:t>¿Qué se necesita hacer?</a:t>
            </a:r>
          </a:p>
        </p:txBody>
      </p:sp>
      <p:sp>
        <p:nvSpPr>
          <p:cNvPr id="17" name="Shape 68">
            <a:extLst>
              <a:ext uri="{FF2B5EF4-FFF2-40B4-BE49-F238E27FC236}">
                <a16:creationId xmlns:a16="http://schemas.microsoft.com/office/drawing/2014/main" id="{B9E6D77A-8236-F848-8E03-F8DA0E296514}"/>
              </a:ext>
            </a:extLst>
          </p:cNvPr>
          <p:cNvSpPr/>
          <p:nvPr/>
        </p:nvSpPr>
        <p:spPr>
          <a:xfrm>
            <a:off x="1305793" y="930465"/>
            <a:ext cx="22254871" cy="2233532"/>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8800" b="1" i="0" strike="noStrike" cap="none" spc="0" baseline="0" dirty="0">
                <a:solidFill>
                  <a:srgbClr val="496F63"/>
                </a:solidFill>
                <a:effectLst/>
                <a:latin typeface="Arial"/>
                <a:ea typeface="Arial"/>
                <a:cs typeface="Arial"/>
              </a:rPr>
              <a:t>Después de dar con una buena idea…</a:t>
            </a:r>
          </a:p>
        </p:txBody>
      </p:sp>
      <p:sp>
        <p:nvSpPr>
          <p:cNvPr id="18" name="Strzałka w dół 17">
            <a:extLst>
              <a:ext uri="{FF2B5EF4-FFF2-40B4-BE49-F238E27FC236}">
                <a16:creationId xmlns:a16="http://schemas.microsoft.com/office/drawing/2014/main" id="{37BFBBA6-B5FB-B54C-983F-8CFCC2D2CEF7}"/>
              </a:ext>
            </a:extLst>
          </p:cNvPr>
          <p:cNvSpPr/>
          <p:nvPr/>
        </p:nvSpPr>
        <p:spPr>
          <a:xfrm>
            <a:off x="9377816" y="2693998"/>
            <a:ext cx="4889962" cy="1930063"/>
          </a:xfrm>
          <a:prstGeom prst="downArrow">
            <a:avLst>
              <a:gd name="adj1" fmla="val 50000"/>
              <a:gd name="adj2" fmla="val 40396"/>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3200" b="0" i="0" strike="noStrike" cap="none" spc="0" baseline="0" dirty="0">
                <a:solidFill>
                  <a:srgbClr val="FFFFFF"/>
                </a:solidFill>
                <a:effectLst/>
                <a:latin typeface="Helvetica Light"/>
                <a:ea typeface="Helvetica Light"/>
                <a:cs typeface="Helvetica Light"/>
              </a:rPr>
              <a:t>El requisito siguiente es…</a:t>
            </a:r>
          </a:p>
        </p:txBody>
      </p:sp>
      <p:sp>
        <p:nvSpPr>
          <p:cNvPr id="19" name="Prostokąt 18">
            <a:extLst>
              <a:ext uri="{FF2B5EF4-FFF2-40B4-BE49-F238E27FC236}">
                <a16:creationId xmlns:a16="http://schemas.microsoft.com/office/drawing/2014/main" id="{6C435188-C149-4F44-BFB1-9F55D999F117}"/>
              </a:ext>
            </a:extLst>
          </p:cNvPr>
          <p:cNvSpPr/>
          <p:nvPr/>
        </p:nvSpPr>
        <p:spPr>
          <a:xfrm>
            <a:off x="4014551" y="5527596"/>
            <a:ext cx="16837357" cy="118494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4000" b="0" i="0" strike="noStrike" cap="none" spc="0" baseline="0" dirty="0">
                <a:solidFill>
                  <a:srgbClr val="FFFFFF"/>
                </a:solidFill>
                <a:effectLst/>
                <a:latin typeface="Helvetica Light"/>
                <a:ea typeface="Helvetica Light"/>
                <a:cs typeface="Helvetica Light"/>
              </a:rPr>
              <a:t>…</a:t>
            </a:r>
            <a:r>
              <a:rPr lang="es" sz="4000" b="0" i="0" strike="noStrike" cap="none" spc="0" baseline="0" dirty="0">
                <a:solidFill>
                  <a:srgbClr val="FFFFFF"/>
                </a:solidFill>
                <a:effectLst/>
                <a:latin typeface="Arial"/>
                <a:ea typeface="Arial"/>
                <a:cs typeface="Arial"/>
              </a:rPr>
              <a:t>preparar una descripción detallada de </a:t>
            </a:r>
            <a:r>
              <a:rPr lang="es" sz="4000" dirty="0">
                <a:solidFill>
                  <a:srgbClr val="FFFFFF"/>
                </a:solidFill>
                <a:latin typeface="Arial"/>
                <a:ea typeface="Arial"/>
                <a:cs typeface="Arial"/>
              </a:rPr>
              <a:t>la misma</a:t>
            </a:r>
            <a:endParaRPr lang="es" sz="4000" b="0" i="0" strike="noStrike" cap="none" spc="0" baseline="0" dirty="0">
              <a:solidFill>
                <a:srgbClr val="FFFFFF"/>
              </a:solidFill>
              <a:effectLst/>
              <a:latin typeface="Arial"/>
              <a:ea typeface="Arial"/>
              <a:cs typeface="Arial"/>
            </a:endParaRPr>
          </a:p>
          <a:p>
            <a:pPr algn="ctr"/>
            <a:r>
              <a:rPr lang="es" sz="3200" b="0" i="0" strike="noStrike" cap="none" spc="0" baseline="0" dirty="0">
                <a:solidFill>
                  <a:srgbClr val="FFFFFF"/>
                </a:solidFill>
                <a:effectLst/>
                <a:latin typeface="Arial"/>
                <a:ea typeface="Arial"/>
                <a:cs typeface="Arial"/>
              </a:rPr>
              <a:t>(una presentación más física y visual para una evaluación más fiable del concepto)</a:t>
            </a:r>
          </a:p>
        </p:txBody>
      </p:sp>
      <p:sp>
        <p:nvSpPr>
          <p:cNvPr id="20" name="Prostokąt 19"/>
          <p:cNvSpPr/>
          <p:nvPr/>
        </p:nvSpPr>
        <p:spPr>
          <a:xfrm>
            <a:off x="186196" y="0"/>
            <a:ext cx="815608"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dirty="0">
                <a:solidFill>
                  <a:srgbClr val="496F63"/>
                </a:solidFill>
                <a:effectLst/>
                <a:latin typeface="Arial"/>
                <a:ea typeface="Arial"/>
                <a:cs typeface="Arial"/>
              </a:rPr>
              <a:t>5.  DESARROLLAR EL </a:t>
            </a:r>
            <a:r>
              <a:rPr lang="es" sz="4800" b="1" dirty="0">
                <a:solidFill>
                  <a:srgbClr val="496F63"/>
                </a:solidFill>
                <a:latin typeface="Arial"/>
                <a:ea typeface="Arial"/>
                <a:cs typeface="Arial"/>
              </a:rPr>
              <a:t>MODELO </a:t>
            </a:r>
            <a:r>
              <a:rPr lang="es" sz="4800" b="1" i="0" strike="noStrike" cap="none" spc="0" baseline="0" dirty="0">
                <a:solidFill>
                  <a:srgbClr val="496F63"/>
                </a:solidFill>
                <a:effectLst/>
                <a:latin typeface="Arial"/>
                <a:ea typeface="Arial"/>
                <a:cs typeface="Arial"/>
              </a:rPr>
              <a:t>DE NEGOCIO</a:t>
            </a:r>
          </a:p>
        </p:txBody>
      </p:sp>
    </p:spTree>
    <p:extLst>
      <p:ext uri="{BB962C8B-B14F-4D97-AF65-F5344CB8AC3E}">
        <p14:creationId xmlns:p14="http://schemas.microsoft.com/office/powerpoint/2010/main" val="268184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childTnLst>
                          </p:cTn>
                        </p:par>
                        <p:par>
                          <p:cTn id="8" fill="hold" nodeType="afterGroup">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nodeType="clickPar">
                      <p:stCondLst>
                        <p:cond delay="indefinite"/>
                        <p:cond evt="onBegin" delay="0">
                          <p:tn val="11"/>
                        </p:cond>
                      </p:stCondLst>
                      <p:childTnLst>
                        <p:par>
                          <p:cTn id="13" fill="hold" nodeType="after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1000"/>
                                        <p:tgtEl>
                                          <p:spTgt spid="6"/>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7661794" y="1063646"/>
            <a:ext cx="11226211" cy="12031920"/>
          </a:xfrm>
          <a:prstGeom prst="rect">
            <a:avLst/>
          </a:prstGeom>
        </p:spPr>
      </p:pic>
      <p:sp>
        <p:nvSpPr>
          <p:cNvPr id="70" name="Shape 70"/>
          <p:cNvSpPr>
            <a:spLocks noGrp="1"/>
          </p:cNvSpPr>
          <p:nvPr>
            <p:ph type="sldNum" sz="quarter" idx="2"/>
          </p:nvPr>
        </p:nvSpPr>
        <p:spPr>
          <a:xfrm>
            <a:off x="22428558" y="-3700093"/>
            <a:ext cx="607907" cy="381001"/>
          </a:xfrm>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21</a:t>
            </a:fld>
            <a:endParaRPr/>
          </a:p>
        </p:txBody>
      </p:sp>
      <p:sp>
        <p:nvSpPr>
          <p:cNvPr id="9" name="Strzałka w prawo 8">
            <a:extLst>
              <a:ext uri="{FF2B5EF4-FFF2-40B4-BE49-F238E27FC236}">
                <a16:creationId xmlns:a16="http://schemas.microsoft.com/office/drawing/2014/main" id="{40C5EF65-DD02-754C-AC61-4051A8CA1F05}"/>
              </a:ext>
            </a:extLst>
          </p:cNvPr>
          <p:cNvSpPr/>
          <p:nvPr/>
        </p:nvSpPr>
        <p:spPr>
          <a:xfrm>
            <a:off x="1578895" y="1831854"/>
            <a:ext cx="3903665" cy="922616"/>
          </a:xfrm>
          <a:prstGeom prst="right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Prostokąt 9">
            <a:extLst>
              <a:ext uri="{FF2B5EF4-FFF2-40B4-BE49-F238E27FC236}">
                <a16:creationId xmlns:a16="http://schemas.microsoft.com/office/drawing/2014/main" id="{A853FB12-49E3-4F4F-9A91-64D00B3F6DDA}"/>
              </a:ext>
            </a:extLst>
          </p:cNvPr>
          <p:cNvSpPr/>
          <p:nvPr/>
        </p:nvSpPr>
        <p:spPr>
          <a:xfrm>
            <a:off x="5861569" y="1452745"/>
            <a:ext cx="17174893" cy="1295400"/>
          </a:xfrm>
          <a:prstGeom prst="rect">
            <a:avLst/>
          </a:prstGeom>
          <a:noFill/>
          <a:ln w="3175" cap="flat">
            <a:solidFill>
              <a:srgbClr val="000000"/>
            </a:solid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spcBef>
                <a:spcPts val="1200"/>
              </a:spcBef>
              <a:spcAft>
                <a:spcPts val="1200"/>
              </a:spcAft>
            </a:pPr>
            <a:r>
              <a:rPr lang="es" sz="4000" b="1" i="0" strike="noStrike" cap="none" spc="0" baseline="0">
                <a:solidFill>
                  <a:srgbClr val="000000"/>
                </a:solidFill>
                <a:effectLst/>
                <a:latin typeface="Arial"/>
                <a:ea typeface="Arial"/>
                <a:cs typeface="Arial"/>
              </a:rPr>
              <a:t>Llevar a cabo un análisis para comparar la ventaja competitiva de tu producto frente a lo que se ofrece (o se va a ofertar) en el mercado</a:t>
            </a:r>
          </a:p>
        </p:txBody>
      </p:sp>
      <p:sp>
        <p:nvSpPr>
          <p:cNvPr id="11" name="Prostokąt 10">
            <a:extLst>
              <a:ext uri="{FF2B5EF4-FFF2-40B4-BE49-F238E27FC236}">
                <a16:creationId xmlns:a16="http://schemas.microsoft.com/office/drawing/2014/main" id="{D41E5B0E-39FD-704D-9B8C-08B795917B85}"/>
              </a:ext>
            </a:extLst>
          </p:cNvPr>
          <p:cNvSpPr/>
          <p:nvPr/>
        </p:nvSpPr>
        <p:spPr>
          <a:xfrm>
            <a:off x="5861569" y="3574629"/>
            <a:ext cx="17174893" cy="3276600"/>
          </a:xfrm>
          <a:prstGeom prst="rect">
            <a:avLst/>
          </a:prstGeom>
          <a:noFill/>
          <a:ln w="3175" cap="flat">
            <a:solidFill>
              <a:srgbClr val="000000"/>
            </a:solid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spcBef>
                <a:spcPts val="600"/>
              </a:spcBef>
              <a:spcAft>
                <a:spcPts val="600"/>
              </a:spcAft>
            </a:pPr>
            <a:r>
              <a:rPr lang="es" sz="4000" b="1" i="0" strike="noStrike" cap="none" spc="0" baseline="0">
                <a:solidFill>
                  <a:srgbClr val="000000"/>
                </a:solidFill>
                <a:effectLst/>
                <a:latin typeface="Arial"/>
                <a:ea typeface="Arial"/>
                <a:cs typeface="Arial"/>
              </a:rPr>
              <a:t>Hacer una valoración técnica detallada centrada en la viabilidad del proyecto.</a:t>
            </a:r>
            <a:endParaRPr lang="en-GB" sz="4000" b="1">
              <a:solidFill>
                <a:srgbClr val="000000"/>
              </a:solidFill>
              <a:latin typeface="Arial" panose="020B0604020202020204" pitchFamily="34" charset="0"/>
              <a:ea typeface="Helvetica Light"/>
              <a:cs typeface="Arial" panose="020B0604020202020204" pitchFamily="34" charset="0"/>
              <a:sym typeface="Helvetica Light"/>
            </a:endParaRPr>
          </a:p>
          <a:p>
            <a:pPr algn="ctr">
              <a:spcBef>
                <a:spcPts val="600"/>
              </a:spcBef>
              <a:spcAft>
                <a:spcPts val="600"/>
              </a:spcAft>
            </a:pPr>
            <a:r>
              <a:rPr lang="es" sz="4000" b="1" i="0" strike="noStrike" cap="none" spc="0" baseline="0">
                <a:solidFill>
                  <a:srgbClr val="000000"/>
                </a:solidFill>
                <a:effectLst/>
                <a:latin typeface="Arial"/>
                <a:ea typeface="Arial"/>
                <a:cs typeface="Arial"/>
              </a:rPr>
              <a:t>Las necesidades del cliente y listas de objetivos necesitan ser traducidas a soluciones factibles desde el punto de vista técnico y económico.</a:t>
            </a:r>
          </a:p>
        </p:txBody>
      </p:sp>
      <p:sp>
        <p:nvSpPr>
          <p:cNvPr id="12" name="Strzałka w prawo 11">
            <a:extLst>
              <a:ext uri="{FF2B5EF4-FFF2-40B4-BE49-F238E27FC236}">
                <a16:creationId xmlns:a16="http://schemas.microsoft.com/office/drawing/2014/main" id="{EC9548AC-FF88-FA47-8CC8-EFC69EB2388A}"/>
              </a:ext>
            </a:extLst>
          </p:cNvPr>
          <p:cNvSpPr/>
          <p:nvPr/>
        </p:nvSpPr>
        <p:spPr>
          <a:xfrm>
            <a:off x="1578895" y="4651585"/>
            <a:ext cx="3903665" cy="922616"/>
          </a:xfrm>
          <a:prstGeom prst="right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Prostokąt 12">
            <a:extLst>
              <a:ext uri="{FF2B5EF4-FFF2-40B4-BE49-F238E27FC236}">
                <a16:creationId xmlns:a16="http://schemas.microsoft.com/office/drawing/2014/main" id="{E2751F12-8EC6-B547-AD53-FBBD2327E132}"/>
              </a:ext>
            </a:extLst>
          </p:cNvPr>
          <p:cNvSpPr/>
          <p:nvPr/>
        </p:nvSpPr>
        <p:spPr>
          <a:xfrm>
            <a:off x="5861569" y="7190030"/>
            <a:ext cx="17174893" cy="2539157"/>
          </a:xfrm>
          <a:prstGeom prst="rect">
            <a:avLst/>
          </a:prstGeom>
          <a:noFill/>
          <a:ln w="3175" cap="flat">
            <a:solidFill>
              <a:srgbClr val="000000"/>
            </a:solid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spcBef>
                <a:spcPts val="1200"/>
              </a:spcBef>
              <a:spcAft>
                <a:spcPts val="1200"/>
              </a:spcAft>
            </a:pPr>
            <a:r>
              <a:rPr lang="es" sz="4000" b="1" dirty="0">
                <a:solidFill>
                  <a:srgbClr val="000000"/>
                </a:solidFill>
                <a:latin typeface="Arial"/>
                <a:ea typeface="Arial"/>
                <a:cs typeface="Arial"/>
              </a:rPr>
              <a:t>Llevar a cabo </a:t>
            </a:r>
            <a:r>
              <a:rPr lang="es" sz="4000" b="1" i="0" strike="noStrike" cap="none" spc="0" baseline="0" dirty="0">
                <a:solidFill>
                  <a:srgbClr val="000000"/>
                </a:solidFill>
                <a:effectLst/>
                <a:latin typeface="Arial"/>
                <a:ea typeface="Arial"/>
                <a:cs typeface="Arial"/>
              </a:rPr>
              <a:t>una valoración de operaciones.</a:t>
            </a:r>
          </a:p>
          <a:p>
            <a:pPr algn="ctr">
              <a:spcBef>
                <a:spcPts val="1200"/>
              </a:spcBef>
              <a:spcAft>
                <a:spcPts val="1200"/>
              </a:spcAft>
            </a:pPr>
            <a:r>
              <a:rPr lang="es" sz="4000" b="1" i="0" strike="noStrike" cap="none" spc="0" baseline="0" dirty="0">
                <a:solidFill>
                  <a:srgbClr val="000000"/>
                </a:solidFill>
                <a:effectLst/>
                <a:latin typeface="Arial"/>
                <a:ea typeface="Arial"/>
                <a:cs typeface="Arial"/>
              </a:rPr>
              <a:t>Aquí es donde se determina cualquier coste de fabricación o inversión adicional necesaria. </a:t>
            </a:r>
          </a:p>
        </p:txBody>
      </p:sp>
      <p:sp>
        <p:nvSpPr>
          <p:cNvPr id="14" name="Strzałka w prawo 13">
            <a:extLst>
              <a:ext uri="{FF2B5EF4-FFF2-40B4-BE49-F238E27FC236}">
                <a16:creationId xmlns:a16="http://schemas.microsoft.com/office/drawing/2014/main" id="{FFA75017-C8F4-7443-9B80-38C1E44F8C35}"/>
              </a:ext>
            </a:extLst>
          </p:cNvPr>
          <p:cNvSpPr/>
          <p:nvPr/>
        </p:nvSpPr>
        <p:spPr>
          <a:xfrm>
            <a:off x="1578894" y="7841229"/>
            <a:ext cx="3903665" cy="922616"/>
          </a:xfrm>
          <a:prstGeom prst="right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Strzałka w prawo 14">
            <a:extLst>
              <a:ext uri="{FF2B5EF4-FFF2-40B4-BE49-F238E27FC236}">
                <a16:creationId xmlns:a16="http://schemas.microsoft.com/office/drawing/2014/main" id="{5F638459-58A6-5243-8A99-0954AF85DF49}"/>
              </a:ext>
            </a:extLst>
          </p:cNvPr>
          <p:cNvSpPr/>
          <p:nvPr/>
        </p:nvSpPr>
        <p:spPr>
          <a:xfrm>
            <a:off x="1578894" y="10304262"/>
            <a:ext cx="3903665" cy="922616"/>
          </a:xfrm>
          <a:prstGeom prst="right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Prostokąt 15">
            <a:extLst>
              <a:ext uri="{FF2B5EF4-FFF2-40B4-BE49-F238E27FC236}">
                <a16:creationId xmlns:a16="http://schemas.microsoft.com/office/drawing/2014/main" id="{F839826B-14A5-464D-8F7C-3AB48FE3D345}"/>
              </a:ext>
            </a:extLst>
          </p:cNvPr>
          <p:cNvSpPr/>
          <p:nvPr/>
        </p:nvSpPr>
        <p:spPr>
          <a:xfrm>
            <a:off x="5861572" y="10310586"/>
            <a:ext cx="17174893" cy="1295400"/>
          </a:xfrm>
          <a:prstGeom prst="rect">
            <a:avLst/>
          </a:prstGeom>
          <a:noFill/>
          <a:ln w="3175" cap="flat">
            <a:solidFill>
              <a:srgbClr val="000000"/>
            </a:solid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spcBef>
                <a:spcPts val="1200"/>
              </a:spcBef>
              <a:spcAft>
                <a:spcPts val="1200"/>
              </a:spcAft>
            </a:pPr>
            <a:r>
              <a:rPr lang="es" sz="4000" b="1" i="0" strike="noStrike" cap="none" spc="0" baseline="0">
                <a:solidFill>
                  <a:srgbClr val="000000"/>
                </a:solidFill>
                <a:effectLst/>
                <a:latin typeface="Arial"/>
                <a:ea typeface="Arial"/>
                <a:cs typeface="Arial"/>
              </a:rPr>
              <a:t>Finalmente, un análisis financiero detallado será necesario para conseguir un resumen de los datos financieros y cifras finales.</a:t>
            </a:r>
          </a:p>
        </p:txBody>
      </p:sp>
      <p:sp>
        <p:nvSpPr>
          <p:cNvPr id="20" name="Prostokąt 19"/>
          <p:cNvSpPr/>
          <p:nvPr/>
        </p:nvSpPr>
        <p:spPr>
          <a:xfrm>
            <a:off x="186196" y="0"/>
            <a:ext cx="815608"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dirty="0">
                <a:solidFill>
                  <a:srgbClr val="496F63"/>
                </a:solidFill>
                <a:effectLst/>
                <a:latin typeface="Arial"/>
                <a:ea typeface="Arial"/>
                <a:cs typeface="Arial"/>
              </a:rPr>
              <a:t>5.  DESARROLLAR EL MODELO DE NEGOCIO</a:t>
            </a:r>
          </a:p>
        </p:txBody>
      </p:sp>
    </p:spTree>
    <p:extLst>
      <p:ext uri="{BB962C8B-B14F-4D97-AF65-F5344CB8AC3E}">
        <p14:creationId xmlns:p14="http://schemas.microsoft.com/office/powerpoint/2010/main" val="268184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par>
                    <p:cTn id="12" fill="hold" nodeType="clickPar">
                      <p:stCondLst>
                        <p:cond delay="indefinite"/>
                        <p:cond evt="onBegin" delay="0">
                          <p:tn val="11"/>
                        </p:cond>
                      </p:stCondLst>
                      <p:childTnLst>
                        <p:par>
                          <p:cTn id="13" fill="hold" nodeType="after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childTnLst>
                    </p:cTn>
                  </p:par>
                  <p:par>
                    <p:cTn id="21" fill="hold" nodeType="clickPar">
                      <p:stCondLst>
                        <p:cond delay="indefinite"/>
                        <p:cond evt="onBegin" delay="0">
                          <p:tn val="20"/>
                        </p:cond>
                      </p:stCondLst>
                      <p:childTnLst>
                        <p:par>
                          <p:cTn id="22" fill="hold" nodeType="after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1000"/>
                                        <p:tgtEl>
                                          <p:spTgt spid="13"/>
                                        </p:tgtEl>
                                      </p:cBhvr>
                                    </p:animEffect>
                                  </p:childTnLst>
                                </p:cTn>
                              </p:par>
                            </p:childTnLst>
                          </p:cTn>
                        </p:par>
                      </p:childTnLst>
                    </p:cTn>
                  </p:par>
                  <p:par>
                    <p:cTn id="30" fill="hold" nodeType="clickPar">
                      <p:stCondLst>
                        <p:cond delay="indefinite"/>
                        <p:cond evt="onBegin" delay="0">
                          <p:tn val="29"/>
                        </p:cond>
                      </p:stCondLst>
                      <p:childTnLst>
                        <p:par>
                          <p:cTn id="31" fill="hold" nodeType="after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6695508" y="474664"/>
            <a:ext cx="11911761" cy="12766672"/>
          </a:xfrm>
          <a:prstGeom prst="rect">
            <a:avLst/>
          </a:prstGeom>
        </p:spPr>
      </p:pic>
      <p:sp>
        <p:nvSpPr>
          <p:cNvPr id="68" name="Shape 68"/>
          <p:cNvSpPr/>
          <p:nvPr/>
        </p:nvSpPr>
        <p:spPr>
          <a:xfrm>
            <a:off x="4648450" y="4914900"/>
            <a:ext cx="14301719" cy="6123528"/>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endParaRPr lang="pl-PL" dirty="0">
              <a:solidFill>
                <a:srgbClr val="496F63"/>
              </a:solidFill>
              <a:latin typeface="Arial" panose="020B0604020202020204" pitchFamily="34" charset="0"/>
              <a:cs typeface="Arial" panose="020B0604020202020204" pitchFamily="34" charset="0"/>
            </a:endParaRPr>
          </a:p>
          <a:p>
            <a:pPr algn="ctr"/>
            <a:r>
              <a:rPr lang="es" sz="10000" b="1" i="0" strike="noStrike" cap="none" spc="0" baseline="0" dirty="0">
                <a:solidFill>
                  <a:srgbClr val="496F63"/>
                </a:solidFill>
                <a:effectLst/>
                <a:latin typeface="Arial"/>
                <a:ea typeface="Arial"/>
                <a:cs typeface="Arial"/>
              </a:rPr>
              <a:t>6.  Plantilla para el Modelo Conceptual</a:t>
            </a:r>
          </a:p>
          <a:p>
            <a:pPr algn="ctr"/>
            <a:endParaRPr lang="en-GB" dirty="0">
              <a:solidFill>
                <a:srgbClr val="496F63"/>
              </a:solidFill>
              <a:latin typeface="Arial" panose="020B0604020202020204" pitchFamily="34" charset="0"/>
              <a:cs typeface="Arial" panose="020B0604020202020204" pitchFamily="34" charset="0"/>
            </a:endParaRPr>
          </a:p>
          <a:p>
            <a:pPr algn="ctr"/>
            <a:endParaRPr dirty="0">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22</a:t>
            </a:fld>
            <a:endParaRPr/>
          </a:p>
        </p:txBody>
      </p:sp>
    </p:spTree>
    <p:extLst>
      <p:ext uri="{BB962C8B-B14F-4D97-AF65-F5344CB8AC3E}">
        <p14:creationId xmlns:p14="http://schemas.microsoft.com/office/powerpoint/2010/main" val="218094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89B26F0E-03C8-7745-B9AD-BC77360F12C3}"/>
              </a:ext>
            </a:extLst>
          </p:cNvPr>
          <p:cNvGraphicFramePr>
            <a:graphicFrameLocks noGrp="1"/>
          </p:cNvGraphicFramePr>
          <p:nvPr>
            <p:extLst>
              <p:ext uri="{D42A27DB-BD31-4B8C-83A1-F6EECF244321}">
                <p14:modId xmlns:p14="http://schemas.microsoft.com/office/powerpoint/2010/main" val="672551677"/>
              </p:ext>
            </p:extLst>
          </p:nvPr>
        </p:nvGraphicFramePr>
        <p:xfrm>
          <a:off x="1403441" y="1682091"/>
          <a:ext cx="21593719" cy="10920245"/>
        </p:xfrm>
        <a:graphic>
          <a:graphicData uri="http://schemas.openxmlformats.org/drawingml/2006/table">
            <a:tbl>
              <a:tblPr firstRow="1" bandRow="1">
                <a:tableStyleId>{5DA37D80-6434-44D0-A028-1B22A696006F}</a:tableStyleId>
              </a:tblPr>
              <a:tblGrid>
                <a:gridCol w="6322568">
                  <a:extLst>
                    <a:ext uri="{9D8B030D-6E8A-4147-A177-3AD203B41FA5}">
                      <a16:colId xmlns:a16="http://schemas.microsoft.com/office/drawing/2014/main" val="2251074159"/>
                    </a:ext>
                  </a:extLst>
                </a:gridCol>
                <a:gridCol w="15271151">
                  <a:extLst>
                    <a:ext uri="{9D8B030D-6E8A-4147-A177-3AD203B41FA5}">
                      <a16:colId xmlns:a16="http://schemas.microsoft.com/office/drawing/2014/main" val="4227227535"/>
                    </a:ext>
                  </a:extLst>
                </a:gridCol>
              </a:tblGrid>
              <a:tr h="1026255">
                <a:tc>
                  <a:txBody>
                    <a:bodyPr/>
                    <a:lstStyle/>
                    <a:p>
                      <a:pPr marL="0" marR="0" indent="0" algn="l" defTabSz="825500" eaLnBrk="1" fontAlgn="auto" latinLnBrk="0" hangingPunct="1">
                        <a:lnSpc>
                          <a:spcPct val="100000"/>
                        </a:lnSpc>
                        <a:spcBef>
                          <a:spcPct val="0"/>
                        </a:spcBef>
                        <a:spcAft>
                          <a:spcPct val="0"/>
                        </a:spcAft>
                        <a:buClrTx/>
                        <a:buSzTx/>
                        <a:buFontTx/>
                        <a:buNone/>
                        <a:defRPr/>
                      </a:pPr>
                      <a:r>
                        <a:rPr lang="es" sz="2800" b="1" i="0" strike="noStrike" cap="all" spc="400" baseline="0">
                          <a:solidFill>
                            <a:srgbClr val="000000"/>
                          </a:solidFill>
                          <a:effectLst/>
                          <a:latin typeface="Montserrat-Regular"/>
                          <a:ea typeface="Montserrat-Regular"/>
                          <a:cs typeface="Montserrat-Regular"/>
                        </a:rPr>
                        <a:t>Concepto base</a:t>
                      </a:r>
                      <a:endParaRPr lang="pl-PL" sz="2800" b="1">
                        <a:ln>
                          <a:noFill/>
                        </a:ln>
                        <a:solidFill>
                          <a:srgbClr val="000000"/>
                        </a:solidFill>
                        <a:latin typeface="Arial" panose="020B0604020202020204" pitchFamily="34" charset="0"/>
                        <a:cs typeface="Arial" panose="020B0604020202020204" pitchFamily="34" charset="0"/>
                      </a:endParaRPr>
                    </a:p>
                  </a:txBody>
                  <a:tcPr/>
                </a:tc>
                <a:tc>
                  <a:txBody>
                    <a:bodyPr/>
                    <a:lstStyle/>
                    <a:p>
                      <a:pPr marL="0" marR="0" indent="0" algn="l" defTabSz="825500" eaLnBrk="1" fontAlgn="auto" latinLnBrk="0" hangingPunct="1">
                        <a:lnSpc>
                          <a:spcPct val="100000"/>
                        </a:lnSpc>
                        <a:spcBef>
                          <a:spcPct val="0"/>
                        </a:spcBef>
                        <a:spcAft>
                          <a:spcPct val="0"/>
                        </a:spcAft>
                        <a:buClrTx/>
                        <a:buSzTx/>
                        <a:buFontTx/>
                        <a:buNone/>
                        <a:defRPr/>
                      </a:pPr>
                      <a:r>
                        <a:rPr lang="es" sz="2800" b="0" i="0" strike="noStrike" cap="none" spc="400" baseline="0">
                          <a:solidFill>
                            <a:srgbClr val="000000"/>
                          </a:solidFill>
                          <a:effectLst/>
                          <a:latin typeface="Montserrat-Regular"/>
                          <a:ea typeface="Montserrat-Regular"/>
                          <a:cs typeface="Montserrat-Regular"/>
                        </a:rPr>
                        <a:t>Una descripción del mismo en una frase</a:t>
                      </a:r>
                      <a:endParaRPr lang="pl-PL" sz="2800" b="0" cap="none">
                        <a:ln>
                          <a:noFill/>
                        </a:ln>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7508603"/>
                  </a:ext>
                </a:extLst>
              </a:tr>
              <a:tr h="1142429">
                <a:tc>
                  <a:txBody>
                    <a:bodyPr/>
                    <a:lstStyle/>
                    <a:p>
                      <a:pPr marL="0" marR="0" indent="0" algn="l" defTabSz="825500" eaLnBrk="1" fontAlgn="auto" latinLnBrk="0" hangingPunct="1">
                        <a:lnSpc>
                          <a:spcPct val="100000"/>
                        </a:lnSpc>
                        <a:spcBef>
                          <a:spcPct val="0"/>
                        </a:spcBef>
                        <a:spcAft>
                          <a:spcPct val="0"/>
                        </a:spcAft>
                        <a:buClrTx/>
                        <a:buSzTx/>
                        <a:buFontTx/>
                        <a:buNone/>
                        <a:defRPr/>
                      </a:pPr>
                      <a:endParaRPr lang="pl-PL" sz="2800" b="1">
                        <a:ln>
                          <a:noFill/>
                        </a:ln>
                        <a:solidFill>
                          <a:srgbClr val="000000"/>
                        </a:solidFill>
                        <a:latin typeface="Arial" panose="020B0604020202020204" pitchFamily="34" charset="0"/>
                        <a:cs typeface="Arial" panose="020B0604020202020204" pitchFamily="34" charset="0"/>
                      </a:endParaRPr>
                    </a:p>
                  </a:txBody>
                  <a:tcPr/>
                </a:tc>
                <a:tc>
                  <a:txBody>
                    <a:bodyPr/>
                    <a:lstStyle/>
                    <a:p>
                      <a:r>
                        <a:rPr lang="es" sz="2800" b="0" i="0" strike="noStrike" cap="none" spc="400" baseline="0">
                          <a:solidFill>
                            <a:srgbClr val="000000"/>
                          </a:solidFill>
                          <a:effectLst/>
                          <a:latin typeface="Montserrat-Regular"/>
                          <a:ea typeface="Montserrat-Regular"/>
                          <a:cs typeface="Montserrat-Regular"/>
                        </a:rPr>
                        <a:t>Utiliza un nombre provisional del producto (si existiese)</a:t>
                      </a:r>
                      <a:endParaRPr lang="pl-PL" sz="2800" b="0" cap="none">
                        <a:ln>
                          <a:noFill/>
                        </a:ln>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90219500"/>
                  </a:ext>
                </a:extLst>
              </a:tr>
              <a:tr h="1489725">
                <a:tc>
                  <a:txBody>
                    <a:bodyPr/>
                    <a:lstStyle/>
                    <a:p>
                      <a:r>
                        <a:rPr lang="es" sz="2800" b="1" i="0" strike="noStrike" cap="all" spc="400" baseline="0">
                          <a:solidFill>
                            <a:srgbClr val="000000"/>
                          </a:solidFill>
                          <a:effectLst/>
                          <a:latin typeface="Montserrat-Regular"/>
                          <a:ea typeface="Montserrat-Regular"/>
                          <a:cs typeface="Montserrat-Regular"/>
                        </a:rPr>
                        <a:t>Beneficios</a:t>
                      </a:r>
                      <a:endParaRPr lang="pl-PL" sz="2800" b="1">
                        <a:ln>
                          <a:noFill/>
                        </a:ln>
                        <a:solidFill>
                          <a:srgbClr val="000000"/>
                        </a:solidFill>
                        <a:latin typeface="Arial" panose="020B0604020202020204" pitchFamily="34" charset="0"/>
                        <a:cs typeface="Arial" panose="020B0604020202020204" pitchFamily="34" charset="0"/>
                      </a:endParaRPr>
                    </a:p>
                  </a:txBody>
                  <a:tcPr/>
                </a:tc>
                <a:tc>
                  <a:txBody>
                    <a:bodyPr/>
                    <a:lstStyle/>
                    <a:p>
                      <a:r>
                        <a:rPr lang="es" sz="2800" b="0" i="0" strike="noStrike" cap="none" spc="400" baseline="0">
                          <a:solidFill>
                            <a:srgbClr val="000000"/>
                          </a:solidFill>
                          <a:effectLst/>
                          <a:latin typeface="Montserrat-Regular"/>
                          <a:ea typeface="Montserrat-Regular"/>
                          <a:cs typeface="Montserrat-Regular"/>
                        </a:rPr>
                        <a:t>Describe las ventajas de producto, basadas en lo sensorial, la conveniencia, la salud, el proceso y otras cualidades del producto</a:t>
                      </a:r>
                      <a:endParaRPr lang="pl-PL" sz="2800" b="0" cap="none">
                        <a:ln>
                          <a:noFill/>
                        </a:ln>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6658105"/>
                  </a:ext>
                </a:extLst>
              </a:tr>
              <a:tr h="1688355">
                <a:tc>
                  <a:txBody>
                    <a:bodyPr/>
                    <a:lstStyle/>
                    <a:p>
                      <a:endParaRPr lang="pl-PL" sz="2800" b="1">
                        <a:ln>
                          <a:noFill/>
                        </a:ln>
                        <a:solidFill>
                          <a:srgbClr val="000000"/>
                        </a:solidFill>
                        <a:latin typeface="Arial" panose="020B0604020202020204" pitchFamily="34" charset="0"/>
                        <a:cs typeface="Arial" panose="020B0604020202020204" pitchFamily="34" charset="0"/>
                      </a:endParaRPr>
                    </a:p>
                  </a:txBody>
                  <a:tcPr/>
                </a:tc>
                <a:tc>
                  <a:txBody>
                    <a:bodyPr/>
                    <a:lstStyle/>
                    <a:p>
                      <a:r>
                        <a:rPr lang="es" sz="2800" b="0" i="0" strike="noStrike" cap="none" spc="400" baseline="0" dirty="0">
                          <a:solidFill>
                            <a:srgbClr val="000000"/>
                          </a:solidFill>
                          <a:effectLst/>
                          <a:latin typeface="Montserrat-Regular"/>
                          <a:ea typeface="Montserrat-Regular"/>
                          <a:cs typeface="Montserrat-Regular"/>
                        </a:rPr>
                        <a:t>Decide entre un diseño sobrio o embellecido del producto</a:t>
                      </a:r>
                      <a:endParaRPr lang="en-GB" sz="2800" b="0" u="none" strike="noStrike" cap="none" spc="400" baseline="0" dirty="0">
                        <a:ln>
                          <a:noFill/>
                        </a:ln>
                        <a:solidFill>
                          <a:srgbClr val="000000"/>
                        </a:solidFill>
                        <a:effectLst/>
                        <a:uFillTx/>
                        <a:sym typeface="Montserrat-Regular"/>
                      </a:endParaRPr>
                    </a:p>
                    <a:p>
                      <a:r>
                        <a:rPr lang="es" sz="2000" b="0" i="0" strike="noStrike" cap="none" spc="400" baseline="0" dirty="0">
                          <a:solidFill>
                            <a:srgbClr val="000000"/>
                          </a:solidFill>
                          <a:effectLst/>
                          <a:latin typeface="Montserrat-Regular"/>
                          <a:ea typeface="Montserrat-Regular"/>
                          <a:cs typeface="Montserrat-Regular"/>
                        </a:rPr>
                        <a:t>(para más información vea:C. M. Crawford, C. A. Di benedetto (2008), new product management, mcgraw hill, new York))</a:t>
                      </a:r>
                      <a:endParaRPr lang="pl-PL" sz="2800" b="0" cap="none" dirty="0">
                        <a:ln>
                          <a:noFill/>
                        </a:ln>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34189170"/>
                  </a:ext>
                </a:extLst>
              </a:tr>
              <a:tr h="1142429">
                <a:tc>
                  <a:txBody>
                    <a:bodyPr/>
                    <a:lstStyle/>
                    <a:p>
                      <a:pPr marL="0" marR="0" indent="0" algn="l" defTabSz="825500" eaLnBrk="1" fontAlgn="auto" latinLnBrk="0" hangingPunct="1">
                        <a:lnSpc>
                          <a:spcPct val="100000"/>
                        </a:lnSpc>
                        <a:spcBef>
                          <a:spcPct val="0"/>
                        </a:spcBef>
                        <a:spcAft>
                          <a:spcPct val="0"/>
                        </a:spcAft>
                        <a:buClrTx/>
                        <a:buSzTx/>
                        <a:buFontTx/>
                        <a:buNone/>
                        <a:defRPr/>
                      </a:pPr>
                      <a:r>
                        <a:rPr lang="es" sz="2800" b="1" i="0" strike="noStrike" cap="all" spc="400" baseline="0">
                          <a:solidFill>
                            <a:srgbClr val="000000"/>
                          </a:solidFill>
                          <a:effectLst/>
                          <a:latin typeface="Montserrat-Regular"/>
                          <a:ea typeface="Montserrat-Regular"/>
                          <a:cs typeface="Montserrat-Regular"/>
                        </a:rPr>
                        <a:t>Información del producto</a:t>
                      </a:r>
                      <a:endParaRPr lang="pl-PL" sz="2800" b="1">
                        <a:ln>
                          <a:noFill/>
                        </a:ln>
                        <a:solidFill>
                          <a:srgbClr val="000000"/>
                        </a:solidFill>
                        <a:latin typeface="Arial" panose="020B0604020202020204" pitchFamily="34" charset="0"/>
                        <a:cs typeface="Arial" panose="020B0604020202020204" pitchFamily="34" charset="0"/>
                      </a:endParaRPr>
                    </a:p>
                  </a:txBody>
                  <a:tcPr/>
                </a:tc>
                <a:tc>
                  <a:txBody>
                    <a:bodyPr/>
                    <a:lstStyle/>
                    <a:p>
                      <a:r>
                        <a:rPr lang="es" sz="2800" b="0" i="0" strike="noStrike" cap="none" spc="400" baseline="0">
                          <a:solidFill>
                            <a:srgbClr val="000000"/>
                          </a:solidFill>
                          <a:effectLst/>
                          <a:latin typeface="Montserrat-Regular"/>
                          <a:ea typeface="Montserrat-Regular"/>
                          <a:cs typeface="Montserrat-Regular"/>
                        </a:rPr>
                        <a:t>Proporciona información sobre detalles externos relevantes tales como precio, tamaño, información relacionada con el producto</a:t>
                      </a:r>
                      <a:endParaRPr lang="pl-PL" sz="2800" b="0" cap="none">
                        <a:ln>
                          <a:noFill/>
                        </a:ln>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58109236"/>
                  </a:ext>
                </a:extLst>
              </a:tr>
              <a:tr h="1429836">
                <a:tc>
                  <a:txBody>
                    <a:bodyPr/>
                    <a:lstStyle/>
                    <a:p>
                      <a:r>
                        <a:rPr lang="es" sz="2800" b="1" i="0" strike="noStrike" cap="all" spc="400" baseline="0">
                          <a:solidFill>
                            <a:srgbClr val="000000"/>
                          </a:solidFill>
                          <a:effectLst/>
                          <a:latin typeface="Montserrat-Regular"/>
                          <a:ea typeface="Montserrat-Regular"/>
                          <a:cs typeface="Montserrat-Regular"/>
                        </a:rPr>
                        <a:t>Cliente objeto</a:t>
                      </a:r>
                      <a:endParaRPr lang="pl-PL" sz="2800" b="1">
                        <a:ln>
                          <a:noFill/>
                        </a:ln>
                        <a:solidFill>
                          <a:srgbClr val="000000"/>
                        </a:solidFill>
                        <a:latin typeface="Arial" panose="020B0604020202020204" pitchFamily="34" charset="0"/>
                        <a:cs typeface="Arial" panose="020B0604020202020204" pitchFamily="34" charset="0"/>
                      </a:endParaRPr>
                    </a:p>
                  </a:txBody>
                  <a:tcPr/>
                </a:tc>
                <a:tc>
                  <a:txBody>
                    <a:bodyPr/>
                    <a:lstStyle/>
                    <a:p>
                      <a:r>
                        <a:rPr lang="es" sz="2800" b="0" i="0" strike="noStrike" cap="none" spc="400" baseline="0" dirty="0">
                          <a:solidFill>
                            <a:srgbClr val="000000"/>
                          </a:solidFill>
                          <a:effectLst/>
                          <a:latin typeface="Montserrat-Regular"/>
                          <a:ea typeface="Montserrat-Regular"/>
                          <a:cs typeface="Montserrat-Regular"/>
                        </a:rPr>
                        <a:t>Dí a tu cliente cómo lo describirías</a:t>
                      </a:r>
                      <a:endParaRPr lang="pl-PL" sz="2800" b="0" cap="none" dirty="0">
                        <a:ln>
                          <a:noFill/>
                        </a:ln>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80497611"/>
                  </a:ext>
                </a:extLst>
              </a:tr>
              <a:tr h="1142429">
                <a:tc>
                  <a:txBody>
                    <a:bodyPr/>
                    <a:lstStyle/>
                    <a:p>
                      <a:endParaRPr lang="pl-PL" sz="2800" b="1">
                        <a:ln>
                          <a:noFill/>
                        </a:ln>
                        <a:solidFill>
                          <a:srgbClr val="000000"/>
                        </a:solidFill>
                        <a:latin typeface="Arial" panose="020B0604020202020204" pitchFamily="34" charset="0"/>
                        <a:cs typeface="Arial" panose="020B0604020202020204" pitchFamily="34" charset="0"/>
                      </a:endParaRPr>
                    </a:p>
                  </a:txBody>
                  <a:tcPr/>
                </a:tc>
                <a:tc>
                  <a:txBody>
                    <a:bodyPr/>
                    <a:lstStyle/>
                    <a:p>
                      <a:r>
                        <a:rPr lang="es" sz="2800" b="0" i="0" strike="noStrike" cap="none" spc="400" baseline="0" dirty="0">
                          <a:solidFill>
                            <a:srgbClr val="000000"/>
                          </a:solidFill>
                          <a:effectLst/>
                          <a:latin typeface="Montserrat-Regular"/>
                          <a:ea typeface="Montserrat-Regular"/>
                          <a:cs typeface="Montserrat-Regular"/>
                        </a:rPr>
                        <a:t>Describe a la persona basándose en criterios propios de la segmentación de clientes</a:t>
                      </a:r>
                      <a:endParaRPr lang="pl-PL" sz="2800" b="0" cap="none" dirty="0">
                        <a:ln>
                          <a:noFill/>
                        </a:ln>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20762069"/>
                  </a:ext>
                </a:extLst>
              </a:tr>
              <a:tr h="1858787">
                <a:tc>
                  <a:txBody>
                    <a:bodyPr/>
                    <a:lstStyle/>
                    <a:p>
                      <a:endParaRPr lang="pl-PL" sz="2800" b="1">
                        <a:ln>
                          <a:noFill/>
                        </a:ln>
                        <a:solidFill>
                          <a:srgbClr val="000000"/>
                        </a:solidFill>
                        <a:latin typeface="Arial" panose="020B0604020202020204" pitchFamily="34" charset="0"/>
                        <a:cs typeface="Arial" panose="020B0604020202020204" pitchFamily="34" charset="0"/>
                      </a:endParaRPr>
                    </a:p>
                  </a:txBody>
                  <a:tcPr/>
                </a:tc>
                <a:tc>
                  <a:txBody>
                    <a:bodyPr/>
                    <a:lstStyle/>
                    <a:p>
                      <a:r>
                        <a:rPr lang="es" sz="2800" b="0" i="0" strike="noStrike" cap="none" spc="400" baseline="0" dirty="0">
                          <a:solidFill>
                            <a:srgbClr val="000000"/>
                          </a:solidFill>
                          <a:effectLst/>
                          <a:latin typeface="Montserrat-Regular"/>
                          <a:ea typeface="Montserrat-Regular"/>
                          <a:cs typeface="Montserrat-Regular"/>
                        </a:rPr>
                        <a:t>Pregúntales si creen que la descripción es apropiada. (No olvides preguntar sobre información personal, antes o después de la fase de prueba.)</a:t>
                      </a:r>
                      <a:endParaRPr lang="pl-PL" sz="2800" b="0" cap="none" dirty="0">
                        <a:ln>
                          <a:noFill/>
                        </a:ln>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72005046"/>
                  </a:ext>
                </a:extLst>
              </a:tr>
            </a:tbl>
          </a:graphicData>
        </a:graphic>
      </p:graphicFrame>
      <p:sp>
        <p:nvSpPr>
          <p:cNvPr id="6" name="Shape 68">
            <a:extLst>
              <a:ext uri="{FF2B5EF4-FFF2-40B4-BE49-F238E27FC236}">
                <a16:creationId xmlns:a16="http://schemas.microsoft.com/office/drawing/2014/main" id="{E0F04DA2-B565-7A4F-92F8-51A6FECDE6D6}"/>
              </a:ext>
            </a:extLst>
          </p:cNvPr>
          <p:cNvSpPr/>
          <p:nvPr/>
        </p:nvSpPr>
        <p:spPr>
          <a:xfrm>
            <a:off x="1403441" y="313444"/>
            <a:ext cx="21593718" cy="1368648"/>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5400" b="1" i="0" strike="noStrike" cap="none" spc="0" baseline="0" dirty="0">
                <a:solidFill>
                  <a:srgbClr val="496F63"/>
                </a:solidFill>
                <a:effectLst/>
                <a:latin typeface="Arial"/>
                <a:ea typeface="Arial"/>
                <a:cs typeface="Arial"/>
              </a:rPr>
              <a:t>Puedes utilizar esta </a:t>
            </a:r>
            <a:r>
              <a:rPr lang="es" sz="5400" dirty="0">
                <a:solidFill>
                  <a:srgbClr val="496F63"/>
                </a:solidFill>
                <a:latin typeface="Arial"/>
                <a:ea typeface="Arial"/>
                <a:cs typeface="Arial"/>
              </a:rPr>
              <a:t>simple plantilla </a:t>
            </a:r>
            <a:r>
              <a:rPr lang="es" sz="5400" b="1" i="0" strike="noStrike" cap="none" spc="0" baseline="0" dirty="0">
                <a:solidFill>
                  <a:srgbClr val="496F63"/>
                </a:solidFill>
                <a:effectLst/>
                <a:latin typeface="Arial"/>
                <a:ea typeface="Arial"/>
                <a:cs typeface="Arial"/>
              </a:rPr>
              <a:t>de Modelo Conceptual:</a:t>
            </a:r>
            <a:endParaRPr sz="5400" dirty="0">
              <a:solidFill>
                <a:srgbClr val="496F63"/>
              </a:solidFill>
              <a:latin typeface="Arial" panose="020B0604020202020204" pitchFamily="34" charset="0"/>
              <a:cs typeface="Arial" panose="020B0604020202020204" pitchFamily="34" charset="0"/>
            </a:endParaRPr>
          </a:p>
        </p:txBody>
      </p:sp>
      <p:sp>
        <p:nvSpPr>
          <p:cNvPr id="7" name="Prostokąt 6">
            <a:extLst>
              <a:ext uri="{FF2B5EF4-FFF2-40B4-BE49-F238E27FC236}">
                <a16:creationId xmlns:a16="http://schemas.microsoft.com/office/drawing/2014/main" id="{827C12DB-BF67-574D-A57E-F5C37AB2B0D5}"/>
              </a:ext>
            </a:extLst>
          </p:cNvPr>
          <p:cNvSpPr/>
          <p:nvPr/>
        </p:nvSpPr>
        <p:spPr>
          <a:xfrm>
            <a:off x="1125748" y="12602337"/>
            <a:ext cx="21871411" cy="746760"/>
          </a:xfrm>
          <a:prstGeom prst="rect">
            <a:avLst/>
          </a:prstGeom>
        </p:spPr>
        <p:txBody>
          <a:bodyPr wrap="square">
            <a:spAutoFit/>
          </a:bodyPr>
          <a:lstStyle/>
          <a:p>
            <a:r>
              <a:rPr lang="es" sz="2300" b="0" i="0" strike="noStrike" cap="none" spc="0" baseline="0">
                <a:solidFill>
                  <a:srgbClr val="A6A7AC"/>
                </a:solidFill>
                <a:effectLst/>
                <a:latin typeface="Open Sans"/>
                <a:ea typeface="Open Sans"/>
                <a:cs typeface="Open Sans"/>
              </a:rPr>
              <a:t>Fuen</a:t>
            </a:r>
            <a:r>
              <a:rPr lang="es" sz="2000" b="0" i="0" strike="noStrike" cap="none" spc="0" baseline="0">
                <a:solidFill>
                  <a:srgbClr val="A6A7AC"/>
                </a:solidFill>
                <a:effectLst/>
                <a:latin typeface="Open Sans"/>
                <a:ea typeface="Open Sans"/>
                <a:cs typeface="Open Sans"/>
              </a:rPr>
              <a:t>te: L. Peng, A. Finn, (2008), “Concept testing: the state of contemporary practice", </a:t>
            </a:r>
            <a:r>
              <a:rPr lang="es" sz="2000" b="0" i="1" strike="noStrike" cap="none" spc="0" baseline="0">
                <a:solidFill>
                  <a:srgbClr val="A6A7AC"/>
                </a:solidFill>
                <a:effectLst/>
                <a:latin typeface="Open Sans"/>
                <a:ea typeface="Open Sans"/>
                <a:cs typeface="Open Sans"/>
              </a:rPr>
              <a:t>Marketing Intelligence &amp; Planning</a:t>
            </a:r>
            <a:r>
              <a:rPr lang="es" sz="2000" b="0" i="0" strike="noStrike" cap="none" spc="0" baseline="0">
                <a:solidFill>
                  <a:srgbClr val="A6A7AC"/>
                </a:solidFill>
                <a:effectLst/>
                <a:latin typeface="Open Sans"/>
                <a:ea typeface="Open Sans"/>
                <a:cs typeface="Open Sans"/>
              </a:rPr>
              <a:t>, Vol. 26 No. 6, pp. 649-674; </a:t>
            </a:r>
            <a:r>
              <a:rPr lang="es" sz="2000" b="0" i="0" strike="noStrike" cap="none" spc="0" baseline="0">
                <a:solidFill>
                  <a:srgbClr val="A6A7AC"/>
                </a:solidFill>
                <a:effectLst/>
                <a:latin typeface="PT Sans"/>
                <a:ea typeface="PT Sans"/>
                <a:cs typeface="PT Sans"/>
              </a:rPr>
              <a:t>C. M. Crawford, C. A. Di Benedetto (2008), New product management, McGraw Hill, New York. </a:t>
            </a:r>
            <a:endParaRPr lang="pl-PL" sz="2000">
              <a:solidFill>
                <a:schemeClr val="tx1"/>
              </a:solidFill>
            </a:endParaRPr>
          </a:p>
        </p:txBody>
      </p:sp>
      <p:sp>
        <p:nvSpPr>
          <p:cNvPr id="8" name="Prostokąt 7"/>
          <p:cNvSpPr/>
          <p:nvPr/>
        </p:nvSpPr>
        <p:spPr>
          <a:xfrm>
            <a:off x="190140" y="0"/>
            <a:ext cx="807720"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a:solidFill>
                  <a:srgbClr val="496F63"/>
                </a:solidFill>
                <a:effectLst/>
                <a:latin typeface="Arial"/>
                <a:ea typeface="Arial"/>
                <a:cs typeface="Arial"/>
              </a:rPr>
              <a:t>6.  PLANTILLA DE CONCEPTUALIZACIÓN</a:t>
            </a:r>
          </a:p>
        </p:txBody>
      </p:sp>
    </p:spTree>
    <p:extLst>
      <p:ext uri="{BB962C8B-B14F-4D97-AF65-F5344CB8AC3E}">
        <p14:creationId xmlns:p14="http://schemas.microsoft.com/office/powerpoint/2010/main" val="134466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par>
                          <p:cTn id="8" fill="hold" nodeType="afterGroup">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6909639" y="762695"/>
            <a:ext cx="11226211" cy="12031920"/>
          </a:xfrm>
          <a:prstGeom prst="rect">
            <a:avLst/>
          </a:prstGeom>
        </p:spPr>
      </p:pic>
      <p:sp>
        <p:nvSpPr>
          <p:cNvPr id="68" name="Shape 68"/>
          <p:cNvSpPr/>
          <p:nvPr/>
        </p:nvSpPr>
        <p:spPr>
          <a:xfrm>
            <a:off x="362200" y="3057525"/>
            <a:ext cx="23282173" cy="6829425"/>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endParaRPr lang="pl-PL" dirty="0">
              <a:solidFill>
                <a:srgbClr val="496F63"/>
              </a:solidFill>
              <a:latin typeface="Arial" panose="020B0604020202020204" pitchFamily="34" charset="0"/>
              <a:cs typeface="Arial" panose="020B0604020202020204" pitchFamily="34" charset="0"/>
            </a:endParaRPr>
          </a:p>
          <a:p>
            <a:pPr algn="ctr"/>
            <a:endParaRPr lang="pl-PL" dirty="0">
              <a:solidFill>
                <a:srgbClr val="496F63"/>
              </a:solidFill>
              <a:latin typeface="Arial" panose="020B0604020202020204" pitchFamily="34" charset="0"/>
              <a:cs typeface="Arial" panose="020B0604020202020204" pitchFamily="34" charset="0"/>
            </a:endParaRPr>
          </a:p>
          <a:p>
            <a:pPr algn="ctr"/>
            <a:r>
              <a:rPr lang="es" sz="10000" b="1" i="0" strike="noStrike" cap="none" spc="0" baseline="0" dirty="0">
                <a:solidFill>
                  <a:srgbClr val="496F63"/>
                </a:solidFill>
                <a:effectLst/>
                <a:latin typeface="Arial"/>
                <a:ea typeface="Arial"/>
                <a:cs typeface="Arial"/>
              </a:rPr>
              <a:t>7.  Siete maneras sencillas de mejorar el desarrollo del Modelo Conceptual</a:t>
            </a:r>
          </a:p>
          <a:p>
            <a:pPr algn="ctr"/>
            <a:endParaRPr lang="en-GB" dirty="0">
              <a:solidFill>
                <a:srgbClr val="496F63"/>
              </a:solidFill>
              <a:latin typeface="Arial" panose="020B0604020202020204" pitchFamily="34" charset="0"/>
              <a:cs typeface="Arial" panose="020B0604020202020204" pitchFamily="34" charset="0"/>
            </a:endParaRPr>
          </a:p>
          <a:p>
            <a:pPr algn="ctr"/>
            <a:endParaRPr dirty="0">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24</a:t>
            </a:fld>
            <a:endParaRPr/>
          </a:p>
        </p:txBody>
      </p:sp>
    </p:spTree>
    <p:extLst>
      <p:ext uri="{BB962C8B-B14F-4D97-AF65-F5344CB8AC3E}">
        <p14:creationId xmlns:p14="http://schemas.microsoft.com/office/powerpoint/2010/main" val="237412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867508" y="1159544"/>
            <a:ext cx="22776864" cy="179467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8000" dirty="0">
                <a:solidFill>
                  <a:srgbClr val="496F63"/>
                </a:solidFill>
                <a:latin typeface="Arial"/>
                <a:ea typeface="Arial"/>
                <a:cs typeface="Arial"/>
              </a:rPr>
              <a:t>Escalar</a:t>
            </a:r>
            <a:r>
              <a:rPr lang="es" sz="8000" b="1" i="0" strike="noStrike" cap="none" spc="0" baseline="0" dirty="0">
                <a:solidFill>
                  <a:srgbClr val="496F63"/>
                </a:solidFill>
                <a:effectLst/>
                <a:latin typeface="Arial"/>
                <a:ea typeface="Arial"/>
                <a:cs typeface="Arial"/>
              </a:rPr>
              <a:t> la oportunidad, no el mercado </a:t>
            </a: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25</a:t>
            </a:fld>
            <a:endParaRPr/>
          </a:p>
        </p:txBody>
      </p:sp>
      <p:sp>
        <p:nvSpPr>
          <p:cNvPr id="2" name="Prostokąt 1">
            <a:extLst>
              <a:ext uri="{FF2B5EF4-FFF2-40B4-BE49-F238E27FC236}">
                <a16:creationId xmlns:a16="http://schemas.microsoft.com/office/drawing/2014/main" id="{8DF43496-75B1-AB48-8730-A1E03143165A}"/>
              </a:ext>
            </a:extLst>
          </p:cNvPr>
          <p:cNvSpPr/>
          <p:nvPr/>
        </p:nvSpPr>
        <p:spPr>
          <a:xfrm>
            <a:off x="1739751" y="2759899"/>
            <a:ext cx="21904620" cy="1920240"/>
          </a:xfrm>
          <a:prstGeom prst="rect">
            <a:avLst/>
          </a:prstGeom>
        </p:spPr>
        <p:txBody>
          <a:bodyPr wrap="square">
            <a:spAutoFit/>
          </a:bodyPr>
          <a:lstStyle/>
          <a:p>
            <a:r>
              <a:rPr lang="es" sz="3600" b="0" i="0" strike="noStrike" cap="none" spc="0" baseline="0">
                <a:solidFill>
                  <a:srgbClr val="496F63"/>
                </a:solidFill>
                <a:effectLst/>
                <a:latin typeface="Arial"/>
                <a:ea typeface="Arial"/>
                <a:cs typeface="Arial"/>
              </a:rPr>
              <a:t>Observa la totalidad del mercado </a:t>
            </a:r>
            <a:r>
              <a:rPr lang="es" sz="6000" b="1" i="0" strike="noStrike" cap="none" spc="0" baseline="0">
                <a:solidFill>
                  <a:srgbClr val="496F63"/>
                </a:solidFill>
                <a:effectLst/>
                <a:latin typeface="Arial"/>
                <a:ea typeface="Arial"/>
                <a:cs typeface="Arial"/>
              </a:rPr>
              <a:t>a través de la mirada del cliente </a:t>
            </a:r>
            <a:r>
              <a:rPr lang="es" sz="3600" b="0" i="0" strike="noStrike" cap="none" spc="0" baseline="0">
                <a:solidFill>
                  <a:srgbClr val="496F63"/>
                </a:solidFill>
                <a:effectLst/>
                <a:latin typeface="Arial"/>
                <a:ea typeface="Arial"/>
                <a:cs typeface="Arial"/>
              </a:rPr>
              <a:t>para así determinar el potencial real del producto. </a:t>
            </a:r>
            <a:endParaRPr lang="pl-PL" sz="2400" b="1">
              <a:latin typeface="Arial" panose="020B0604020202020204" pitchFamily="34" charset="0"/>
              <a:cs typeface="Arial" panose="020B0604020202020204" pitchFamily="34" charset="0"/>
            </a:endParaRPr>
          </a:p>
          <a:p>
            <a:endParaRPr lang="pl-PL" sz="2400" b="1">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CA305BA7-8BCE-4E73-AA70-A68E85051CCD}"/>
              </a:ext>
            </a:extLst>
          </p:cNvPr>
          <p:cNvPicPr>
            <a:picLocks noChangeAspect="1"/>
          </p:cNvPicPr>
          <p:nvPr/>
        </p:nvPicPr>
        <p:blipFill>
          <a:blip r:embed="rId2"/>
          <a:stretch>
            <a:fillRect/>
          </a:stretch>
        </p:blipFill>
        <p:spPr>
          <a:xfrm>
            <a:off x="2439874" y="7181772"/>
            <a:ext cx="6947700" cy="5396868"/>
          </a:xfrm>
          <a:prstGeom prst="rect">
            <a:avLst/>
          </a:prstGeom>
        </p:spPr>
      </p:pic>
      <p:pic>
        <p:nvPicPr>
          <p:cNvPr id="5" name="Obraz 4">
            <a:extLst>
              <a:ext uri="{FF2B5EF4-FFF2-40B4-BE49-F238E27FC236}">
                <a16:creationId xmlns:a16="http://schemas.microsoft.com/office/drawing/2014/main" id="{A35059BA-C0DD-452B-9929-AFC65B0F899E}"/>
              </a:ext>
            </a:extLst>
          </p:cNvPr>
          <p:cNvPicPr>
            <a:picLocks noChangeAspect="1"/>
          </p:cNvPicPr>
          <p:nvPr/>
        </p:nvPicPr>
        <p:blipFill>
          <a:blip r:embed="rId3"/>
          <a:stretch>
            <a:fillRect/>
          </a:stretch>
        </p:blipFill>
        <p:spPr>
          <a:xfrm>
            <a:off x="16438680" y="7155234"/>
            <a:ext cx="7138493" cy="5423406"/>
          </a:xfrm>
          <a:prstGeom prst="rect">
            <a:avLst/>
          </a:prstGeom>
        </p:spPr>
      </p:pic>
      <p:pic>
        <p:nvPicPr>
          <p:cNvPr id="6" name="Obraz 5">
            <a:extLst>
              <a:ext uri="{FF2B5EF4-FFF2-40B4-BE49-F238E27FC236}">
                <a16:creationId xmlns:a16="http://schemas.microsoft.com/office/drawing/2014/main" id="{A4608249-0EAD-4494-8F50-F61499CBA242}"/>
              </a:ext>
            </a:extLst>
          </p:cNvPr>
          <p:cNvPicPr>
            <a:picLocks noChangeAspect="1"/>
          </p:cNvPicPr>
          <p:nvPr/>
        </p:nvPicPr>
        <p:blipFill>
          <a:blip r:embed="rId4"/>
          <a:stretch>
            <a:fillRect/>
          </a:stretch>
        </p:blipFill>
        <p:spPr>
          <a:xfrm>
            <a:off x="10036694" y="7181772"/>
            <a:ext cx="5752867" cy="5396868"/>
          </a:xfrm>
          <a:prstGeom prst="rect">
            <a:avLst/>
          </a:prstGeom>
        </p:spPr>
      </p:pic>
      <p:sp>
        <p:nvSpPr>
          <p:cNvPr id="8" name="Prostokąt 7"/>
          <p:cNvSpPr/>
          <p:nvPr/>
        </p:nvSpPr>
        <p:spPr>
          <a:xfrm>
            <a:off x="309306" y="0"/>
            <a:ext cx="569387"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algn="ctr"/>
            <a:r>
              <a:rPr lang="es" sz="3200" b="1" i="0" strike="noStrike" cap="none" spc="0" baseline="0" dirty="0">
                <a:solidFill>
                  <a:srgbClr val="496F63"/>
                </a:solidFill>
                <a:effectLst/>
                <a:latin typeface="Arial"/>
                <a:ea typeface="Arial"/>
                <a:cs typeface="Arial"/>
              </a:rPr>
              <a:t>7. </a:t>
            </a:r>
            <a:r>
              <a:rPr lang="es" sz="3200" b="0" i="0" strike="noStrike" cap="none" spc="0" baseline="0" dirty="0">
                <a:solidFill>
                  <a:srgbClr val="496F63"/>
                </a:solidFill>
                <a:effectLst/>
                <a:latin typeface="Arial"/>
                <a:ea typeface="Arial"/>
                <a:cs typeface="Arial"/>
              </a:rPr>
              <a:t>Siete maneras sencillas de mejorar el desarrollo del Modelo Conceptual</a:t>
            </a:r>
            <a:endParaRPr lang="pl-PL" sz="3200" b="1" dirty="0">
              <a:solidFill>
                <a:srgbClr val="496F63"/>
              </a:solidFill>
              <a:latin typeface="Arial"/>
              <a:ea typeface="Montserrat-SemiBold"/>
              <a:cs typeface="Arial"/>
              <a:sym typeface="Helvetica Light"/>
            </a:endParaRPr>
          </a:p>
        </p:txBody>
      </p:sp>
      <p:sp>
        <p:nvSpPr>
          <p:cNvPr id="9" name="Prostokąt 1">
            <a:extLst>
              <a:ext uri="{FF2B5EF4-FFF2-40B4-BE49-F238E27FC236}">
                <a16:creationId xmlns:a16="http://schemas.microsoft.com/office/drawing/2014/main" id="{8DF43496-75B1-AB48-8730-A1E03143165A}"/>
              </a:ext>
            </a:extLst>
          </p:cNvPr>
          <p:cNvSpPr/>
          <p:nvPr/>
        </p:nvSpPr>
        <p:spPr>
          <a:xfrm>
            <a:off x="1739751" y="4836348"/>
            <a:ext cx="21904620" cy="1188720"/>
          </a:xfrm>
          <a:prstGeom prst="rect">
            <a:avLst/>
          </a:prstGeom>
        </p:spPr>
        <p:txBody>
          <a:bodyPr wrap="square">
            <a:spAutoFit/>
          </a:bodyPr>
          <a:lstStyle/>
          <a:p>
            <a:r>
              <a:rPr lang="es" sz="3600" b="0" i="0" strike="noStrike" cap="none" spc="0" baseline="0">
                <a:solidFill>
                  <a:srgbClr val="496F63"/>
                </a:solidFill>
                <a:effectLst/>
                <a:latin typeface="Arial"/>
                <a:ea typeface="Arial"/>
                <a:cs typeface="Arial"/>
              </a:rPr>
              <a:t>Midiendo la oportunidad con exactitud, podrán fijarse expectativas apropiadas de lo que se puede alcanzar. </a:t>
            </a:r>
            <a:endParaRPr lang="pl-PL"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33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nodeType="clickPar">
                      <p:stCondLst>
                        <p:cond delay="indefinite"/>
                        <p:cond evt="onBegin" delay="0">
                          <p:tn val="11"/>
                        </p:cond>
                      </p:stCondLst>
                      <p:childTnLst>
                        <p:par>
                          <p:cTn id="13" fill="hold" nodeType="after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par>
                    <p:cTn id="21" fill="hold" nodeType="clickPar">
                      <p:stCondLst>
                        <p:cond delay="indefinite"/>
                        <p:cond evt="onBegin" delay="0">
                          <p:tn val="20"/>
                        </p:cond>
                      </p:stCondLst>
                      <p:childTnLst>
                        <p:par>
                          <p:cTn id="22" fill="hold" nodeType="after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par>
                          <p:cTn id="26" fill="hold" nodeType="afterGroup">
                            <p:stCondLst>
                              <p:cond delay="10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867508" y="478980"/>
            <a:ext cx="22776864" cy="179467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8000" b="1" i="0" strike="noStrike" cap="none" spc="0" baseline="0">
                <a:solidFill>
                  <a:srgbClr val="496F63"/>
                </a:solidFill>
                <a:effectLst/>
                <a:latin typeface="Arial"/>
                <a:ea typeface="Arial"/>
                <a:cs typeface="Arial"/>
              </a:rPr>
              <a:t>Descarta algunas de las nuevas ideas</a:t>
            </a: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26</a:t>
            </a:fld>
            <a:endParaRPr/>
          </a:p>
        </p:txBody>
      </p:sp>
      <p:sp>
        <p:nvSpPr>
          <p:cNvPr id="2" name="Prostokąt 1">
            <a:extLst>
              <a:ext uri="{FF2B5EF4-FFF2-40B4-BE49-F238E27FC236}">
                <a16:creationId xmlns:a16="http://schemas.microsoft.com/office/drawing/2014/main" id="{8DF43496-75B1-AB48-8730-A1E03143165A}"/>
              </a:ext>
            </a:extLst>
          </p:cNvPr>
          <p:cNvSpPr/>
          <p:nvPr/>
        </p:nvSpPr>
        <p:spPr>
          <a:xfrm>
            <a:off x="1445705" y="1528416"/>
            <a:ext cx="13784769" cy="1692771"/>
          </a:xfrm>
          <a:prstGeom prst="rect">
            <a:avLst/>
          </a:prstGeom>
          <a:solidFill>
            <a:srgbClr val="C7E7E5"/>
          </a:solidFill>
        </p:spPr>
        <p:txBody>
          <a:bodyPr wrap="square">
            <a:spAutoFit/>
          </a:bodyPr>
          <a:lstStyle/>
          <a:p>
            <a:pPr algn="l"/>
            <a:r>
              <a:rPr lang="es" sz="4400" b="1" i="0" strike="noStrike" cap="none" spc="0" baseline="0" dirty="0">
                <a:solidFill>
                  <a:srgbClr val="496F63"/>
                </a:solidFill>
                <a:effectLst/>
                <a:latin typeface="Agency FB"/>
                <a:ea typeface="Agency FB"/>
                <a:cs typeface="Agency FB"/>
              </a:rPr>
              <a:t>Quédate con el mejor proyecto a desarrollar</a:t>
            </a:r>
          </a:p>
          <a:p>
            <a:r>
              <a:rPr lang="es" sz="3000" b="0" i="0" strike="noStrike" cap="none" spc="0" baseline="0" dirty="0">
                <a:solidFill>
                  <a:srgbClr val="496F63"/>
                </a:solidFill>
                <a:effectLst/>
                <a:latin typeface="Arial"/>
                <a:ea typeface="Arial"/>
                <a:cs typeface="Arial"/>
              </a:rPr>
              <a:t>Demasiadas organizaciones llevan a cabo todas sus nuevas ideas durante el ciclo de desarrollo cuando, en realidad, algunas deberían haberse descartado</a:t>
            </a:r>
            <a:endParaRPr lang="pl-PL" sz="3000" b="1" dirty="0">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A138FC47-33AA-244C-877E-079A86B2CF84}"/>
              </a:ext>
            </a:extLst>
          </p:cNvPr>
          <p:cNvPicPr>
            <a:picLocks noChangeAspect="1"/>
          </p:cNvPicPr>
          <p:nvPr/>
        </p:nvPicPr>
        <p:blipFill>
          <a:blip r:embed="rId2"/>
          <a:srcRect l="11086" r="15641"/>
          <a:stretch>
            <a:fillRect/>
          </a:stretch>
        </p:blipFill>
        <p:spPr>
          <a:xfrm>
            <a:off x="16988059" y="1351285"/>
            <a:ext cx="4385850" cy="3048000"/>
          </a:xfrm>
          <a:prstGeom prst="rect">
            <a:avLst/>
          </a:prstGeom>
        </p:spPr>
      </p:pic>
      <p:sp>
        <p:nvSpPr>
          <p:cNvPr id="7" name="Prostokąt 6">
            <a:extLst>
              <a:ext uri="{FF2B5EF4-FFF2-40B4-BE49-F238E27FC236}">
                <a16:creationId xmlns:a16="http://schemas.microsoft.com/office/drawing/2014/main" id="{B00925F3-A391-0444-AECA-0522561F243B}"/>
              </a:ext>
            </a:extLst>
          </p:cNvPr>
          <p:cNvSpPr/>
          <p:nvPr/>
        </p:nvSpPr>
        <p:spPr>
          <a:xfrm>
            <a:off x="9972200" y="4650184"/>
            <a:ext cx="13784769" cy="1569660"/>
          </a:xfrm>
          <a:prstGeom prst="rect">
            <a:avLst/>
          </a:prstGeom>
          <a:solidFill>
            <a:srgbClr val="C7E7E5"/>
          </a:solidFill>
        </p:spPr>
        <p:txBody>
          <a:bodyPr wrap="square">
            <a:spAutoFit/>
          </a:bodyPr>
          <a:lstStyle/>
          <a:p>
            <a:r>
              <a:rPr lang="es" sz="3200" b="0" i="0" strike="noStrike" cap="none" spc="0" baseline="0" dirty="0">
                <a:solidFill>
                  <a:srgbClr val="496F63"/>
                </a:solidFill>
                <a:effectLst/>
                <a:latin typeface="Arial"/>
                <a:ea typeface="Arial"/>
                <a:cs typeface="Arial"/>
              </a:rPr>
              <a:t>Llevar las nuevas ideas demasiado lejos </a:t>
            </a:r>
            <a:r>
              <a:rPr lang="es" sz="4800" b="1" i="0" strike="noStrike" cap="none" spc="0" baseline="0" dirty="0">
                <a:solidFill>
                  <a:srgbClr val="496F63"/>
                </a:solidFill>
                <a:effectLst/>
                <a:latin typeface="Agency FB"/>
                <a:ea typeface="Agency FB"/>
                <a:cs typeface="Agency FB"/>
              </a:rPr>
              <a:t>consume muchos recursos y distrae </a:t>
            </a:r>
            <a:r>
              <a:rPr lang="es" sz="3200" b="0" i="0" strike="noStrike" cap="none" spc="0" baseline="0" dirty="0">
                <a:solidFill>
                  <a:srgbClr val="496F63"/>
                </a:solidFill>
                <a:effectLst/>
                <a:latin typeface="Arial"/>
                <a:ea typeface="Arial"/>
                <a:cs typeface="Arial"/>
              </a:rPr>
              <a:t>los esfuerzos del equipo </a:t>
            </a:r>
            <a:r>
              <a:rPr lang="es" sz="3200" dirty="0">
                <a:solidFill>
                  <a:srgbClr val="496F63"/>
                </a:solidFill>
                <a:latin typeface="Arial"/>
                <a:ea typeface="Arial"/>
                <a:cs typeface="Arial"/>
              </a:rPr>
              <a:t>por</a:t>
            </a:r>
            <a:r>
              <a:rPr lang="es" sz="3200" b="0" i="0" strike="noStrike" cap="none" spc="0" baseline="0" dirty="0">
                <a:solidFill>
                  <a:srgbClr val="496F63"/>
                </a:solidFill>
                <a:effectLst/>
                <a:latin typeface="Arial"/>
                <a:ea typeface="Arial"/>
                <a:cs typeface="Arial"/>
              </a:rPr>
              <a:t> centrarse en las ideas ganadoras</a:t>
            </a:r>
            <a:endParaRPr lang="pl-PL" sz="3200" dirty="0">
              <a:solidFill>
                <a:srgbClr val="496F63"/>
              </a:solidFill>
              <a:latin typeface="Arial" panose="020B0604020202020204" pitchFamily="34" charset="0"/>
              <a:cs typeface="Arial" panose="020B0604020202020204" pitchFamily="34" charset="0"/>
            </a:endParaRPr>
          </a:p>
        </p:txBody>
      </p:sp>
      <p:sp>
        <p:nvSpPr>
          <p:cNvPr id="8" name="Prostokąt 7">
            <a:extLst>
              <a:ext uri="{FF2B5EF4-FFF2-40B4-BE49-F238E27FC236}">
                <a16:creationId xmlns:a16="http://schemas.microsoft.com/office/drawing/2014/main" id="{E2E8E0F6-D95B-6D4A-88A0-DDFB5D053363}"/>
              </a:ext>
            </a:extLst>
          </p:cNvPr>
          <p:cNvSpPr/>
          <p:nvPr/>
        </p:nvSpPr>
        <p:spPr>
          <a:xfrm>
            <a:off x="1426961" y="11913581"/>
            <a:ext cx="15797866" cy="1323439"/>
          </a:xfrm>
          <a:prstGeom prst="rect">
            <a:avLst/>
          </a:prstGeom>
          <a:solidFill>
            <a:srgbClr val="C7E7E5"/>
          </a:solidFill>
        </p:spPr>
        <p:txBody>
          <a:bodyPr wrap="square">
            <a:spAutoFit/>
          </a:bodyPr>
          <a:lstStyle/>
          <a:p>
            <a:r>
              <a:rPr lang="es" sz="3200" b="0" i="0" strike="noStrike" cap="none" spc="0" baseline="0" dirty="0">
                <a:solidFill>
                  <a:srgbClr val="496F63"/>
                </a:solidFill>
                <a:effectLst/>
                <a:latin typeface="Arial"/>
                <a:ea typeface="Arial"/>
                <a:cs typeface="Arial"/>
              </a:rPr>
              <a:t>Si una idea no cumple con tus requisitos en cuanto a ingresos </a:t>
            </a:r>
            <a:r>
              <a:rPr lang="es" sz="4800" b="1" i="0" strike="noStrike" cap="none" spc="0" baseline="0" dirty="0">
                <a:solidFill>
                  <a:srgbClr val="496F63"/>
                </a:solidFill>
                <a:effectLst/>
                <a:latin typeface="Agency FB"/>
                <a:ea typeface="Agency FB"/>
                <a:cs typeface="Agency FB"/>
              </a:rPr>
              <a:t>elimínala de la lista </a:t>
            </a:r>
            <a:r>
              <a:rPr lang="es" sz="3200" b="0" i="0" strike="noStrike" cap="none" spc="0" baseline="0" dirty="0">
                <a:solidFill>
                  <a:srgbClr val="496F63"/>
                </a:solidFill>
                <a:effectLst/>
                <a:latin typeface="Arial"/>
                <a:ea typeface="Arial"/>
                <a:cs typeface="Arial"/>
              </a:rPr>
              <a:t>o replantéala para que te haga ganar más dinero</a:t>
            </a:r>
            <a:endParaRPr lang="pl-PL" sz="3200" dirty="0">
              <a:solidFill>
                <a:srgbClr val="496F63"/>
              </a:solidFill>
              <a:latin typeface="Arial" panose="020B0604020202020204" pitchFamily="34" charset="0"/>
              <a:cs typeface="Arial" panose="020B0604020202020204" pitchFamily="34" charset="0"/>
            </a:endParaRPr>
          </a:p>
        </p:txBody>
      </p:sp>
      <p:sp>
        <p:nvSpPr>
          <p:cNvPr id="9" name="Prostokąt 8">
            <a:extLst>
              <a:ext uri="{FF2B5EF4-FFF2-40B4-BE49-F238E27FC236}">
                <a16:creationId xmlns:a16="http://schemas.microsoft.com/office/drawing/2014/main" id="{4C820177-E2C3-FF4B-B989-DFD96134CB34}"/>
              </a:ext>
            </a:extLst>
          </p:cNvPr>
          <p:cNvSpPr/>
          <p:nvPr/>
        </p:nvSpPr>
        <p:spPr>
          <a:xfrm>
            <a:off x="10590183" y="8638010"/>
            <a:ext cx="6653388" cy="2031325"/>
          </a:xfrm>
          <a:prstGeom prst="rect">
            <a:avLst/>
          </a:prstGeom>
          <a:solidFill>
            <a:srgbClr val="C7E7E5"/>
          </a:solidFill>
        </p:spPr>
        <p:txBody>
          <a:bodyPr wrap="square">
            <a:spAutoFit/>
          </a:bodyPr>
          <a:lstStyle/>
          <a:p>
            <a:r>
              <a:rPr lang="es" sz="3600" b="0" i="0" strike="noStrike" cap="none" spc="0" baseline="0" dirty="0">
                <a:solidFill>
                  <a:srgbClr val="496F63"/>
                </a:solidFill>
                <a:effectLst/>
                <a:latin typeface="Arial"/>
                <a:ea typeface="Arial"/>
                <a:cs typeface="Arial"/>
              </a:rPr>
              <a:t>Establece los requisitos que </a:t>
            </a:r>
            <a:r>
              <a:rPr lang="es" sz="5400" b="1" i="0" strike="noStrike" cap="none" spc="0" baseline="0" dirty="0">
                <a:solidFill>
                  <a:srgbClr val="496F63"/>
                </a:solidFill>
                <a:effectLst/>
                <a:latin typeface="Agency FB"/>
                <a:ea typeface="Agency FB"/>
                <a:cs typeface="Agency FB"/>
              </a:rPr>
              <a:t>una idea debe cumplir </a:t>
            </a:r>
            <a:r>
              <a:rPr lang="es" sz="3600" b="0" i="0" strike="noStrike" cap="none" spc="0" baseline="0" dirty="0">
                <a:solidFill>
                  <a:srgbClr val="496F63"/>
                </a:solidFill>
                <a:effectLst/>
                <a:latin typeface="Arial"/>
                <a:ea typeface="Arial"/>
                <a:cs typeface="Arial"/>
              </a:rPr>
              <a:t>para permanecer en la lista </a:t>
            </a:r>
            <a:endParaRPr lang="pl-PL" sz="2400" b="1" dirty="0">
              <a:latin typeface="Arial" panose="020B0604020202020204" pitchFamily="34" charset="0"/>
              <a:cs typeface="Arial" panose="020B0604020202020204" pitchFamily="34" charset="0"/>
            </a:endParaRPr>
          </a:p>
        </p:txBody>
      </p:sp>
      <p:sp>
        <p:nvSpPr>
          <p:cNvPr id="10" name="Prostokąt 9">
            <a:extLst>
              <a:ext uri="{FF2B5EF4-FFF2-40B4-BE49-F238E27FC236}">
                <a16:creationId xmlns:a16="http://schemas.microsoft.com/office/drawing/2014/main" id="{4757DDAC-FDF9-AB40-B4B2-793121D06780}"/>
              </a:ext>
            </a:extLst>
          </p:cNvPr>
          <p:cNvSpPr/>
          <p:nvPr/>
        </p:nvSpPr>
        <p:spPr>
          <a:xfrm>
            <a:off x="1445705" y="6790898"/>
            <a:ext cx="13784769" cy="1323439"/>
          </a:xfrm>
          <a:prstGeom prst="rect">
            <a:avLst/>
          </a:prstGeom>
          <a:solidFill>
            <a:srgbClr val="C7E7E5"/>
          </a:solidFill>
        </p:spPr>
        <p:txBody>
          <a:bodyPr wrap="square">
            <a:spAutoFit/>
          </a:bodyPr>
          <a:lstStyle/>
          <a:p>
            <a:r>
              <a:rPr lang="es" sz="3200" b="0" i="0" strike="noStrike" cap="none" spc="0" baseline="0" dirty="0">
                <a:solidFill>
                  <a:srgbClr val="496F63"/>
                </a:solidFill>
                <a:effectLst/>
                <a:latin typeface="Arial"/>
                <a:ea typeface="Arial"/>
                <a:cs typeface="Arial"/>
              </a:rPr>
              <a:t>Asegúrate de que estableces </a:t>
            </a:r>
            <a:r>
              <a:rPr lang="es" sz="4800" b="1" i="0" strike="noStrike" cap="none" spc="0" baseline="0" dirty="0">
                <a:solidFill>
                  <a:srgbClr val="496F63"/>
                </a:solidFill>
                <a:effectLst/>
                <a:latin typeface="Agency FB"/>
                <a:ea typeface="Agency FB"/>
                <a:cs typeface="Agency FB"/>
              </a:rPr>
              <a:t>parámetros integrales </a:t>
            </a:r>
            <a:r>
              <a:rPr lang="es" sz="3200" b="0" i="0" strike="noStrike" cap="none" spc="0" baseline="0" dirty="0">
                <a:solidFill>
                  <a:srgbClr val="496F63"/>
                </a:solidFill>
                <a:effectLst/>
                <a:latin typeface="Arial"/>
                <a:ea typeface="Arial"/>
                <a:cs typeface="Arial"/>
              </a:rPr>
              <a:t>con los que analizar nuevas ideas de productos o servicios </a:t>
            </a:r>
          </a:p>
        </p:txBody>
      </p:sp>
      <p:pic>
        <p:nvPicPr>
          <p:cNvPr id="5" name="Obraz 4">
            <a:extLst>
              <a:ext uri="{FF2B5EF4-FFF2-40B4-BE49-F238E27FC236}">
                <a16:creationId xmlns:a16="http://schemas.microsoft.com/office/drawing/2014/main" id="{47652025-EDFB-1F42-BD62-6C2F18922845}"/>
              </a:ext>
            </a:extLst>
          </p:cNvPr>
          <p:cNvPicPr>
            <a:picLocks noChangeAspect="1"/>
          </p:cNvPicPr>
          <p:nvPr/>
        </p:nvPicPr>
        <p:blipFill>
          <a:blip r:embed="rId3"/>
          <a:stretch>
            <a:fillRect/>
          </a:stretch>
        </p:blipFill>
        <p:spPr>
          <a:xfrm>
            <a:off x="2024152" y="3900860"/>
            <a:ext cx="4839865" cy="2677656"/>
          </a:xfrm>
          <a:prstGeom prst="rect">
            <a:avLst/>
          </a:prstGeom>
        </p:spPr>
      </p:pic>
      <p:pic>
        <p:nvPicPr>
          <p:cNvPr id="6" name="Obraz 5">
            <a:extLst>
              <a:ext uri="{FF2B5EF4-FFF2-40B4-BE49-F238E27FC236}">
                <a16:creationId xmlns:a16="http://schemas.microsoft.com/office/drawing/2014/main" id="{E4E0C5C6-504F-8043-B377-AFA5E059E401}"/>
              </a:ext>
            </a:extLst>
          </p:cNvPr>
          <p:cNvPicPr>
            <a:picLocks noChangeAspect="1"/>
          </p:cNvPicPr>
          <p:nvPr/>
        </p:nvPicPr>
        <p:blipFill>
          <a:blip r:embed="rId4"/>
          <a:srcRect l="6608" t="577" r="6066" b="-577"/>
          <a:stretch>
            <a:fillRect/>
          </a:stretch>
        </p:blipFill>
        <p:spPr>
          <a:xfrm>
            <a:off x="2106421" y="8360559"/>
            <a:ext cx="7004903" cy="3170786"/>
          </a:xfrm>
          <a:prstGeom prst="rect">
            <a:avLst/>
          </a:prstGeom>
        </p:spPr>
      </p:pic>
      <p:pic>
        <p:nvPicPr>
          <p:cNvPr id="11" name="Obraz 10">
            <a:extLst>
              <a:ext uri="{FF2B5EF4-FFF2-40B4-BE49-F238E27FC236}">
                <a16:creationId xmlns:a16="http://schemas.microsoft.com/office/drawing/2014/main" id="{EF784C16-E6BD-8C42-9015-F85751CA9B4F}"/>
              </a:ext>
            </a:extLst>
          </p:cNvPr>
          <p:cNvPicPr>
            <a:picLocks noChangeAspect="1"/>
          </p:cNvPicPr>
          <p:nvPr/>
        </p:nvPicPr>
        <p:blipFill>
          <a:blip r:embed="rId5"/>
          <a:stretch>
            <a:fillRect/>
          </a:stretch>
        </p:blipFill>
        <p:spPr>
          <a:xfrm>
            <a:off x="17243571" y="6402123"/>
            <a:ext cx="6400801" cy="3010818"/>
          </a:xfrm>
          <a:prstGeom prst="rect">
            <a:avLst/>
          </a:prstGeom>
        </p:spPr>
      </p:pic>
      <p:pic>
        <p:nvPicPr>
          <p:cNvPr id="12" name="Obraz 11">
            <a:extLst>
              <a:ext uri="{FF2B5EF4-FFF2-40B4-BE49-F238E27FC236}">
                <a16:creationId xmlns:a16="http://schemas.microsoft.com/office/drawing/2014/main" id="{C218241D-06FD-8F41-8380-2F20B96F7AFB}"/>
              </a:ext>
            </a:extLst>
          </p:cNvPr>
          <p:cNvPicPr>
            <a:picLocks noChangeAspect="1"/>
          </p:cNvPicPr>
          <p:nvPr/>
        </p:nvPicPr>
        <p:blipFill>
          <a:blip r:embed="rId6"/>
          <a:stretch>
            <a:fillRect/>
          </a:stretch>
        </p:blipFill>
        <p:spPr>
          <a:xfrm>
            <a:off x="19180984" y="9945952"/>
            <a:ext cx="4149667" cy="3635477"/>
          </a:xfrm>
          <a:prstGeom prst="rect">
            <a:avLst/>
          </a:prstGeom>
        </p:spPr>
      </p:pic>
      <p:cxnSp>
        <p:nvCxnSpPr>
          <p:cNvPr id="15" name="Łącznik prosty ze strzałką 14">
            <a:extLst>
              <a:ext uri="{FF2B5EF4-FFF2-40B4-BE49-F238E27FC236}">
                <a16:creationId xmlns:a16="http://schemas.microsoft.com/office/drawing/2014/main" id="{A25C2524-20A6-6742-84AA-19F71035EE44}"/>
              </a:ext>
            </a:extLst>
          </p:cNvPr>
          <p:cNvCxnSpPr/>
          <p:nvPr/>
        </p:nvCxnSpPr>
        <p:spPr>
          <a:xfrm>
            <a:off x="15230475" y="1882780"/>
            <a:ext cx="1757584" cy="0"/>
          </a:xfrm>
          <a:prstGeom prst="straightConnector1">
            <a:avLst/>
          </a:prstGeom>
          <a:ln w="2540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Łącznik prosty ze strzałką 16">
            <a:extLst>
              <a:ext uri="{FF2B5EF4-FFF2-40B4-BE49-F238E27FC236}">
                <a16:creationId xmlns:a16="http://schemas.microsoft.com/office/drawing/2014/main" id="{171C7B35-F1DD-A844-B3B0-35F0EB887CC4}"/>
              </a:ext>
            </a:extLst>
          </p:cNvPr>
          <p:cNvCxnSpPr/>
          <p:nvPr/>
        </p:nvCxnSpPr>
        <p:spPr>
          <a:xfrm flipH="1">
            <a:off x="6981854" y="5373459"/>
            <a:ext cx="2712470" cy="0"/>
          </a:xfrm>
          <a:prstGeom prst="straightConnector1">
            <a:avLst/>
          </a:prstGeom>
          <a:ln w="2540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Łącznik prosty ze strzałką 20">
            <a:extLst>
              <a:ext uri="{FF2B5EF4-FFF2-40B4-BE49-F238E27FC236}">
                <a16:creationId xmlns:a16="http://schemas.microsoft.com/office/drawing/2014/main" id="{3A5D83C8-D465-444B-A3AA-BE0DBC371E21}"/>
              </a:ext>
            </a:extLst>
          </p:cNvPr>
          <p:cNvCxnSpPr/>
          <p:nvPr/>
        </p:nvCxnSpPr>
        <p:spPr>
          <a:xfrm>
            <a:off x="15230475" y="7520066"/>
            <a:ext cx="2013096" cy="0"/>
          </a:xfrm>
          <a:prstGeom prst="straightConnector1">
            <a:avLst/>
          </a:prstGeom>
          <a:ln w="2540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Łącznik prosty ze strzałką 22">
            <a:extLst>
              <a:ext uri="{FF2B5EF4-FFF2-40B4-BE49-F238E27FC236}">
                <a16:creationId xmlns:a16="http://schemas.microsoft.com/office/drawing/2014/main" id="{AE6D2C93-6C36-E34D-A845-1CC1BF14D083}"/>
              </a:ext>
            </a:extLst>
          </p:cNvPr>
          <p:cNvCxnSpPr/>
          <p:nvPr/>
        </p:nvCxnSpPr>
        <p:spPr>
          <a:xfrm flipH="1">
            <a:off x="9192962" y="10000646"/>
            <a:ext cx="1315583" cy="0"/>
          </a:xfrm>
          <a:prstGeom prst="straightConnector1">
            <a:avLst/>
          </a:prstGeom>
          <a:ln w="2540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6" name="Łącznik prosty ze strzałką 25">
            <a:extLst>
              <a:ext uri="{FF2B5EF4-FFF2-40B4-BE49-F238E27FC236}">
                <a16:creationId xmlns:a16="http://schemas.microsoft.com/office/drawing/2014/main" id="{60D00A8B-6405-714C-8ADD-347B6EE1DFF1}"/>
              </a:ext>
            </a:extLst>
          </p:cNvPr>
          <p:cNvCxnSpPr/>
          <p:nvPr/>
        </p:nvCxnSpPr>
        <p:spPr>
          <a:xfrm>
            <a:off x="17397568" y="12575300"/>
            <a:ext cx="1535891" cy="0"/>
          </a:xfrm>
          <a:prstGeom prst="straightConnector1">
            <a:avLst/>
          </a:prstGeom>
          <a:ln w="2540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9" name="Prostokąt 18"/>
          <p:cNvSpPr/>
          <p:nvPr/>
        </p:nvSpPr>
        <p:spPr>
          <a:xfrm>
            <a:off x="309306" y="0"/>
            <a:ext cx="569387"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algn="ctr"/>
            <a:r>
              <a:rPr lang="es" sz="3200" b="1" i="0" strike="noStrike" cap="none" spc="0" baseline="0" dirty="0">
                <a:solidFill>
                  <a:srgbClr val="496F63"/>
                </a:solidFill>
                <a:effectLst/>
                <a:latin typeface="Arial"/>
                <a:ea typeface="Arial"/>
                <a:cs typeface="Arial"/>
              </a:rPr>
              <a:t>7. </a:t>
            </a:r>
            <a:r>
              <a:rPr lang="es" sz="3200" b="0" i="0" strike="noStrike" cap="none" spc="0" baseline="0" dirty="0">
                <a:solidFill>
                  <a:srgbClr val="496F63"/>
                </a:solidFill>
                <a:effectLst/>
                <a:latin typeface="Arial"/>
                <a:ea typeface="Arial"/>
                <a:cs typeface="Arial"/>
              </a:rPr>
              <a:t>Siete maneras sencillas de mejorar el desarrollo del Modelo Conceptual</a:t>
            </a:r>
            <a:endParaRPr lang="pl-PL" sz="3200" b="1" dirty="0">
              <a:solidFill>
                <a:srgbClr val="496F63"/>
              </a:solidFill>
              <a:latin typeface="Arial"/>
              <a:ea typeface="Montserrat-SemiBold"/>
              <a:cs typeface="Arial"/>
              <a:sym typeface="Helvetica Light"/>
            </a:endParaRPr>
          </a:p>
        </p:txBody>
      </p:sp>
    </p:spTree>
    <p:extLst>
      <p:ext uri="{BB962C8B-B14F-4D97-AF65-F5344CB8AC3E}">
        <p14:creationId xmlns:p14="http://schemas.microsoft.com/office/powerpoint/2010/main" val="226005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nodeType="afterGroup">
                            <p:stCondLst>
                              <p:cond delay="15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nodeType="clickPar">
                      <p:stCondLst>
                        <p:cond delay="indefinite"/>
                        <p:cond evt="onBegin" delay="0">
                          <p:tn val="20"/>
                        </p:cond>
                      </p:stCondLst>
                      <p:childTnLst>
                        <p:par>
                          <p:cTn id="22" fill="hold" nodeType="after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nodeType="afterGroup">
                            <p:stCondLst>
                              <p:cond delay="1000"/>
                            </p:stCondLst>
                            <p:childTnLst>
                              <p:par>
                                <p:cTn id="27" presetID="22" presetClass="entr" presetSubtype="2"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par>
                          <p:cTn id="30" fill="hold" nodeType="afterGroup">
                            <p:stCondLst>
                              <p:cond delay="1500"/>
                            </p:stCondLst>
                            <p:childTnLst>
                              <p:par>
                                <p:cTn id="31" presetID="2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right)">
                                      <p:cBhvr>
                                        <p:cTn id="33" dur="500"/>
                                        <p:tgtEl>
                                          <p:spTgt spid="5"/>
                                        </p:tgtEl>
                                      </p:cBhvr>
                                    </p:animEffect>
                                  </p:childTnLst>
                                </p:cTn>
                              </p:par>
                            </p:childTnLst>
                          </p:cTn>
                        </p:par>
                      </p:childTnLst>
                    </p:cTn>
                  </p:par>
                  <p:par>
                    <p:cTn id="34" fill="hold" nodeType="clickPar">
                      <p:stCondLst>
                        <p:cond delay="indefinite"/>
                        <p:cond evt="onBegin" delay="0">
                          <p:tn val="33"/>
                        </p:cond>
                      </p:stCondLst>
                      <p:childTnLst>
                        <p:par>
                          <p:cTn id="35" fill="hold" nodeType="after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childTnLst>
                          </p:cTn>
                        </p:par>
                        <p:par>
                          <p:cTn id="39" fill="hold" nodeType="afterGroup">
                            <p:stCondLst>
                              <p:cond delay="1000"/>
                            </p:stCondLst>
                            <p:childTnLst>
                              <p:par>
                                <p:cTn id="40" presetID="22" presetClass="entr" presetSubtype="8"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nodeType="afterGroup">
                            <p:stCondLst>
                              <p:cond delay="1500"/>
                            </p:stCondLst>
                            <p:childTnLst>
                              <p:par>
                                <p:cTn id="44" presetID="22" presetClass="entr" presetSubtype="8"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nodeType="clickPar">
                      <p:stCondLst>
                        <p:cond delay="indefinite"/>
                        <p:cond evt="onBegin" delay="0">
                          <p:tn val="46"/>
                        </p:cond>
                      </p:stCondLst>
                      <p:childTnLst>
                        <p:par>
                          <p:cTn id="48" fill="hold" nodeType="after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childTnLst>
                                </p:cTn>
                              </p:par>
                            </p:childTnLst>
                          </p:cTn>
                        </p:par>
                        <p:par>
                          <p:cTn id="52" fill="hold" nodeType="afterGroup">
                            <p:stCondLst>
                              <p:cond delay="1000"/>
                            </p:stCondLst>
                            <p:childTnLst>
                              <p:par>
                                <p:cTn id="53" presetID="22" presetClass="entr" presetSubtype="2"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right)">
                                      <p:cBhvr>
                                        <p:cTn id="55" dur="500"/>
                                        <p:tgtEl>
                                          <p:spTgt spid="23"/>
                                        </p:tgtEl>
                                      </p:cBhvr>
                                    </p:animEffect>
                                  </p:childTnLst>
                                </p:cTn>
                              </p:par>
                            </p:childTnLst>
                          </p:cTn>
                        </p:par>
                        <p:par>
                          <p:cTn id="56" fill="hold" nodeType="afterGroup">
                            <p:stCondLst>
                              <p:cond delay="1500"/>
                            </p:stCondLst>
                            <p:childTnLst>
                              <p:par>
                                <p:cTn id="57" presetID="22" presetClass="entr" presetSubtype="2"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right)">
                                      <p:cBhvr>
                                        <p:cTn id="59" dur="500"/>
                                        <p:tgtEl>
                                          <p:spTgt spid="6"/>
                                        </p:tgtEl>
                                      </p:cBhvr>
                                    </p:animEffect>
                                  </p:childTnLst>
                                </p:cTn>
                              </p:par>
                            </p:childTnLst>
                          </p:cTn>
                        </p:par>
                      </p:childTnLst>
                    </p:cTn>
                  </p:par>
                  <p:par>
                    <p:cTn id="60" fill="hold" nodeType="clickPar">
                      <p:stCondLst>
                        <p:cond delay="indefinite"/>
                        <p:cond evt="onBegin" delay="0">
                          <p:tn val="59"/>
                        </p:cond>
                      </p:stCondLst>
                      <p:childTnLst>
                        <p:par>
                          <p:cTn id="61" fill="hold" nodeType="after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1000"/>
                                        <p:tgtEl>
                                          <p:spTgt spid="8"/>
                                        </p:tgtEl>
                                      </p:cBhvr>
                                    </p:animEffect>
                                  </p:childTnLst>
                                </p:cTn>
                              </p:par>
                            </p:childTnLst>
                          </p:cTn>
                        </p:par>
                        <p:par>
                          <p:cTn id="65" fill="hold" nodeType="afterGroup">
                            <p:stCondLst>
                              <p:cond delay="1000"/>
                            </p:stCondLst>
                            <p:childTnLst>
                              <p:par>
                                <p:cTn id="66" presetID="22" presetClass="entr" presetSubtype="8"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par>
                          <p:cTn id="69" fill="hold" nodeType="afterGroup">
                            <p:stCondLst>
                              <p:cond delay="1500"/>
                            </p:stCondLst>
                            <p:childTnLst>
                              <p:par>
                                <p:cTn id="70" presetID="22" presetClass="entr" presetSubtype="8"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left)">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animBg="1"/>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867508" y="454714"/>
            <a:ext cx="22776864" cy="179467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7200" b="1" i="0" strike="noStrike" cap="none" spc="0" baseline="0" dirty="0">
                <a:solidFill>
                  <a:srgbClr val="496F63"/>
                </a:solidFill>
                <a:effectLst/>
                <a:latin typeface="Arial"/>
                <a:ea typeface="Arial"/>
                <a:cs typeface="Arial"/>
              </a:rPr>
              <a:t>Encuentra los puntos débiles de los usuarios</a:t>
            </a: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27</a:t>
            </a:fld>
            <a:endParaRPr/>
          </a:p>
        </p:txBody>
      </p:sp>
      <p:sp>
        <p:nvSpPr>
          <p:cNvPr id="2" name="Prostokąt 1">
            <a:extLst>
              <a:ext uri="{FF2B5EF4-FFF2-40B4-BE49-F238E27FC236}">
                <a16:creationId xmlns:a16="http://schemas.microsoft.com/office/drawing/2014/main" id="{8DF43496-75B1-AB48-8730-A1E03143165A}"/>
              </a:ext>
            </a:extLst>
          </p:cNvPr>
          <p:cNvSpPr/>
          <p:nvPr/>
        </p:nvSpPr>
        <p:spPr>
          <a:xfrm>
            <a:off x="2297850" y="6645630"/>
            <a:ext cx="8304898" cy="6678751"/>
          </a:xfrm>
          <a:prstGeom prst="rect">
            <a:avLst/>
          </a:prstGeom>
        </p:spPr>
        <p:txBody>
          <a:bodyPr wrap="square">
            <a:spAutoFit/>
          </a:bodyPr>
          <a:lstStyle/>
          <a:p>
            <a:endParaRPr lang="pl-PL" sz="3600" dirty="0">
              <a:solidFill>
                <a:srgbClr val="000000"/>
              </a:solidFill>
              <a:latin typeface="Arial" panose="020B0604020202020204" pitchFamily="34" charset="0"/>
              <a:cs typeface="Arial" panose="020B0604020202020204" pitchFamily="34" charset="0"/>
            </a:endParaRPr>
          </a:p>
          <a:p>
            <a:r>
              <a:rPr lang="es" sz="3200" b="0" i="0" strike="noStrike" cap="none" spc="0" baseline="0" dirty="0">
                <a:solidFill>
                  <a:srgbClr val="000000"/>
                </a:solidFill>
                <a:effectLst/>
                <a:latin typeface="Arial"/>
                <a:ea typeface="Arial"/>
                <a:cs typeface="Arial"/>
              </a:rPr>
              <a:t>Muchos negocios desarrollan de manera incorrecta los beneficios de un producto, basándose en las características de una nueva </a:t>
            </a:r>
            <a:r>
              <a:rPr lang="es" sz="4400" b="0" i="0" strike="noStrike" cap="none" spc="0" baseline="0" dirty="0">
                <a:solidFill>
                  <a:srgbClr val="000000"/>
                </a:solidFill>
                <a:effectLst/>
                <a:latin typeface="Arial"/>
                <a:ea typeface="Arial"/>
                <a:cs typeface="Arial"/>
              </a:rPr>
              <a:t>oferta de producto o servicio,</a:t>
            </a:r>
            <a:r>
              <a:rPr lang="es" sz="3200" b="0" i="0" strike="noStrike" cap="none" spc="0" baseline="0" dirty="0">
                <a:solidFill>
                  <a:srgbClr val="000000"/>
                </a:solidFill>
                <a:effectLst/>
                <a:latin typeface="Arial"/>
                <a:ea typeface="Arial"/>
                <a:cs typeface="Arial"/>
              </a:rPr>
              <a:t> en vez de analizar sus verdaderas </a:t>
            </a:r>
            <a:r>
              <a:rPr lang="es" sz="4400" b="0" i="0" strike="noStrike" cap="none" spc="0" baseline="0" dirty="0">
                <a:solidFill>
                  <a:srgbClr val="000000"/>
                </a:solidFill>
                <a:effectLst/>
                <a:latin typeface="Arial"/>
                <a:ea typeface="Arial"/>
                <a:cs typeface="Arial"/>
              </a:rPr>
              <a:t>ventajas</a:t>
            </a:r>
            <a:r>
              <a:rPr lang="es" sz="3200" b="0" i="0" strike="noStrike" cap="none" spc="0" baseline="0" dirty="0">
                <a:solidFill>
                  <a:srgbClr val="000000"/>
                </a:solidFill>
                <a:effectLst/>
                <a:latin typeface="Arial"/>
                <a:ea typeface="Arial"/>
                <a:cs typeface="Arial"/>
              </a:rPr>
              <a:t>. </a:t>
            </a:r>
          </a:p>
          <a:p>
            <a:endParaRPr lang="pl-PL" sz="3600" dirty="0">
              <a:solidFill>
                <a:srgbClr val="000000"/>
              </a:solidFill>
              <a:latin typeface="Arial" panose="020B0604020202020204" pitchFamily="34" charset="0"/>
              <a:cs typeface="Arial" panose="020B0604020202020204" pitchFamily="34" charset="0"/>
            </a:endParaRPr>
          </a:p>
          <a:p>
            <a:r>
              <a:rPr lang="es" sz="3200" b="0" i="0" strike="noStrike" cap="none" spc="0" baseline="0" dirty="0">
                <a:solidFill>
                  <a:srgbClr val="000000"/>
                </a:solidFill>
                <a:effectLst/>
                <a:latin typeface="Arial"/>
                <a:ea typeface="Arial"/>
                <a:cs typeface="Arial"/>
              </a:rPr>
              <a:t>Si no se entienden los puntos débiles del cliente objetivo, es probable que se malvendan los beneficios reales de ese producto o servicio.</a:t>
            </a:r>
          </a:p>
        </p:txBody>
      </p:sp>
      <p:pic>
        <p:nvPicPr>
          <p:cNvPr id="3" name="Obraz 2">
            <a:extLst>
              <a:ext uri="{FF2B5EF4-FFF2-40B4-BE49-F238E27FC236}">
                <a16:creationId xmlns:a16="http://schemas.microsoft.com/office/drawing/2014/main" id="{A4243979-F8EE-49F6-A216-3288CF183549}"/>
              </a:ext>
            </a:extLst>
          </p:cNvPr>
          <p:cNvPicPr>
            <a:picLocks noChangeAspect="1"/>
          </p:cNvPicPr>
          <p:nvPr/>
        </p:nvPicPr>
        <p:blipFill>
          <a:blip r:embed="rId2"/>
          <a:stretch>
            <a:fillRect/>
          </a:stretch>
        </p:blipFill>
        <p:spPr>
          <a:xfrm>
            <a:off x="16672790" y="5191652"/>
            <a:ext cx="5336960" cy="3559866"/>
          </a:xfrm>
          <a:prstGeom prst="rect">
            <a:avLst/>
          </a:prstGeom>
        </p:spPr>
      </p:pic>
      <p:pic>
        <p:nvPicPr>
          <p:cNvPr id="5" name="Obraz 4">
            <a:extLst>
              <a:ext uri="{FF2B5EF4-FFF2-40B4-BE49-F238E27FC236}">
                <a16:creationId xmlns:a16="http://schemas.microsoft.com/office/drawing/2014/main" id="{885F88B1-E4D3-427F-A916-D9CA5BC3AD61}"/>
              </a:ext>
            </a:extLst>
          </p:cNvPr>
          <p:cNvPicPr>
            <a:picLocks noChangeAspect="1"/>
          </p:cNvPicPr>
          <p:nvPr/>
        </p:nvPicPr>
        <p:blipFill>
          <a:blip r:embed="rId3"/>
          <a:srcRect l="13510"/>
          <a:stretch>
            <a:fillRect/>
          </a:stretch>
        </p:blipFill>
        <p:spPr>
          <a:xfrm>
            <a:off x="12980894" y="10442933"/>
            <a:ext cx="5050589" cy="2899608"/>
          </a:xfrm>
          <a:prstGeom prst="rect">
            <a:avLst/>
          </a:prstGeom>
        </p:spPr>
      </p:pic>
      <p:pic>
        <p:nvPicPr>
          <p:cNvPr id="6" name="Obraz 5">
            <a:extLst>
              <a:ext uri="{FF2B5EF4-FFF2-40B4-BE49-F238E27FC236}">
                <a16:creationId xmlns:a16="http://schemas.microsoft.com/office/drawing/2014/main" id="{AFAC022B-C7CE-46B4-8434-79A89057F526}"/>
              </a:ext>
            </a:extLst>
          </p:cNvPr>
          <p:cNvPicPr>
            <a:picLocks noChangeAspect="1"/>
          </p:cNvPicPr>
          <p:nvPr/>
        </p:nvPicPr>
        <p:blipFill>
          <a:blip r:embed="rId4"/>
          <a:stretch>
            <a:fillRect/>
          </a:stretch>
        </p:blipFill>
        <p:spPr>
          <a:xfrm>
            <a:off x="19692258" y="9726770"/>
            <a:ext cx="3952114" cy="3736822"/>
          </a:xfrm>
          <a:prstGeom prst="rect">
            <a:avLst/>
          </a:prstGeom>
        </p:spPr>
      </p:pic>
      <p:graphicFrame>
        <p:nvGraphicFramePr>
          <p:cNvPr id="11" name="Diagram 10">
            <a:extLst>
              <a:ext uri="{FF2B5EF4-FFF2-40B4-BE49-F238E27FC236}">
                <a16:creationId xmlns:a16="http://schemas.microsoft.com/office/drawing/2014/main" id="{8FD7E12D-4AAE-BD4F-8C53-199A1EDC1B87}"/>
              </a:ext>
            </a:extLst>
          </p:cNvPr>
          <p:cNvGraphicFramePr/>
          <p:nvPr>
            <p:extLst>
              <p:ext uri="{D42A27DB-BD31-4B8C-83A1-F6EECF244321}">
                <p14:modId xmlns:p14="http://schemas.microsoft.com/office/powerpoint/2010/main" val="3500856199"/>
              </p:ext>
            </p:extLst>
          </p:nvPr>
        </p:nvGraphicFramePr>
        <p:xfrm>
          <a:off x="3664566" y="1800334"/>
          <a:ext cx="18128869" cy="74843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Prostokąt 11">
            <a:extLst>
              <a:ext uri="{FF2B5EF4-FFF2-40B4-BE49-F238E27FC236}">
                <a16:creationId xmlns:a16="http://schemas.microsoft.com/office/drawing/2014/main" id="{D021C068-1581-BD4D-8929-D8C4F88F8CF3}"/>
              </a:ext>
            </a:extLst>
          </p:cNvPr>
          <p:cNvSpPr/>
          <p:nvPr/>
        </p:nvSpPr>
        <p:spPr>
          <a:xfrm>
            <a:off x="13801725" y="3602574"/>
            <a:ext cx="10201274" cy="1615440"/>
          </a:xfrm>
          <a:prstGeom prst="rect">
            <a:avLst/>
          </a:prstGeom>
        </p:spPr>
        <p:txBody>
          <a:bodyPr wrap="square">
            <a:spAutoFit/>
          </a:bodyPr>
          <a:lstStyle/>
          <a:p>
            <a:pPr algn="ctr"/>
            <a:r>
              <a:rPr lang="es" sz="3600" b="1" i="0" strike="noStrike" cap="none" spc="0" baseline="0">
                <a:solidFill>
                  <a:srgbClr val="496F63"/>
                </a:solidFill>
                <a:effectLst/>
                <a:latin typeface="Apple Chancery"/>
                <a:ea typeface="Apple Chancery"/>
                <a:cs typeface="Apple Chancery"/>
              </a:rPr>
              <a:t>Por ejemplo</a:t>
            </a:r>
            <a:endParaRPr lang="pl-PL" sz="3600" b="1">
              <a:solidFill>
                <a:srgbClr val="496F63"/>
              </a:solidFill>
              <a:latin typeface="Apple Chancery" panose="03020702040506060504" pitchFamily="66" charset="-79"/>
              <a:cs typeface="Apple Chancery" panose="03020702040506060504" pitchFamily="66" charset="-79"/>
            </a:endParaRPr>
          </a:p>
          <a:p>
            <a:pPr algn="ctr"/>
            <a:r>
              <a:rPr lang="es" sz="3200" b="0" i="0" strike="noStrike" cap="none" spc="0" baseline="0">
                <a:solidFill>
                  <a:srgbClr val="496F63"/>
                </a:solidFill>
                <a:effectLst/>
                <a:latin typeface="Arial"/>
                <a:ea typeface="Arial"/>
                <a:cs typeface="Arial"/>
              </a:rPr>
              <a:t>¿Qué pueden querer o necesitar después de divertirse en la nieve?</a:t>
            </a:r>
          </a:p>
        </p:txBody>
      </p:sp>
      <p:cxnSp>
        <p:nvCxnSpPr>
          <p:cNvPr id="8" name="Łącznik prosty ze strzałką 7">
            <a:extLst>
              <a:ext uri="{FF2B5EF4-FFF2-40B4-BE49-F238E27FC236}">
                <a16:creationId xmlns:a16="http://schemas.microsoft.com/office/drawing/2014/main" id="{B4C36626-C13C-7B44-A27C-53F487288E90}"/>
              </a:ext>
            </a:extLst>
          </p:cNvPr>
          <p:cNvCxnSpPr/>
          <p:nvPr/>
        </p:nvCxnSpPr>
        <p:spPr>
          <a:xfrm flipH="1">
            <a:off x="15882334" y="8695765"/>
            <a:ext cx="1580913" cy="1747168"/>
          </a:xfrm>
          <a:prstGeom prst="straightConnector1">
            <a:avLst/>
          </a:prstGeom>
          <a:ln w="190500">
            <a:solidFill>
              <a:srgbClr val="496F63"/>
            </a:solidFill>
            <a:tailEnd type="triangle"/>
          </a:ln>
        </p:spPr>
        <p:style>
          <a:lnRef idx="1">
            <a:schemeClr val="accent2"/>
          </a:lnRef>
          <a:fillRef idx="0">
            <a:schemeClr val="accent2"/>
          </a:fillRef>
          <a:effectRef idx="0">
            <a:schemeClr val="accent2"/>
          </a:effectRef>
          <a:fontRef idx="minor">
            <a:schemeClr val="tx1"/>
          </a:fontRef>
        </p:style>
      </p:cxnSp>
      <p:cxnSp>
        <p:nvCxnSpPr>
          <p:cNvPr id="14" name="Łącznik prosty ze strzałką 13">
            <a:extLst>
              <a:ext uri="{FF2B5EF4-FFF2-40B4-BE49-F238E27FC236}">
                <a16:creationId xmlns:a16="http://schemas.microsoft.com/office/drawing/2014/main" id="{0267A619-F429-6F42-85BA-E75719DD2625}"/>
              </a:ext>
            </a:extLst>
          </p:cNvPr>
          <p:cNvCxnSpPr>
            <a:endCxn id="6" idx="0"/>
          </p:cNvCxnSpPr>
          <p:nvPr/>
        </p:nvCxnSpPr>
        <p:spPr>
          <a:xfrm>
            <a:off x="21138941" y="8815217"/>
            <a:ext cx="529375" cy="911553"/>
          </a:xfrm>
          <a:prstGeom prst="straightConnector1">
            <a:avLst/>
          </a:prstGeom>
          <a:ln w="190500">
            <a:solidFill>
              <a:srgbClr val="496F63"/>
            </a:solidFill>
            <a:tailEnd type="triangle"/>
          </a:ln>
        </p:spPr>
        <p:style>
          <a:lnRef idx="1">
            <a:schemeClr val="accent2"/>
          </a:lnRef>
          <a:fillRef idx="0">
            <a:schemeClr val="accent2"/>
          </a:fillRef>
          <a:effectRef idx="0">
            <a:schemeClr val="accent2"/>
          </a:effectRef>
          <a:fontRef idx="minor">
            <a:schemeClr val="tx1"/>
          </a:fontRef>
        </p:style>
      </p:cxnSp>
      <p:sp>
        <p:nvSpPr>
          <p:cNvPr id="17" name="Prostokąt 16">
            <a:extLst>
              <a:ext uri="{FF2B5EF4-FFF2-40B4-BE49-F238E27FC236}">
                <a16:creationId xmlns:a16="http://schemas.microsoft.com/office/drawing/2014/main" id="{0C942BFB-8A7E-6A47-A2D1-1C4CBCF4321B}"/>
              </a:ext>
            </a:extLst>
          </p:cNvPr>
          <p:cNvSpPr/>
          <p:nvPr/>
        </p:nvSpPr>
        <p:spPr>
          <a:xfrm>
            <a:off x="15702426" y="9016740"/>
            <a:ext cx="6465264" cy="640080"/>
          </a:xfrm>
          <a:prstGeom prst="rect">
            <a:avLst/>
          </a:prstGeom>
        </p:spPr>
        <p:txBody>
          <a:bodyPr wrap="square">
            <a:spAutoFit/>
          </a:bodyPr>
          <a:lstStyle/>
          <a:p>
            <a:pPr algn="ctr"/>
            <a:r>
              <a:rPr lang="es" sz="3600" b="0" i="0" strike="noStrike" cap="none" spc="0" baseline="0">
                <a:solidFill>
                  <a:srgbClr val="496F63"/>
                </a:solidFill>
                <a:effectLst/>
                <a:latin typeface="Arial"/>
                <a:ea typeface="Arial"/>
                <a:cs typeface="Arial"/>
              </a:rPr>
              <a:t>¿Esto o lo otro?</a:t>
            </a:r>
            <a:endParaRPr lang="pl-PL" sz="2400" b="1">
              <a:latin typeface="Arial" panose="020B0604020202020204" pitchFamily="34" charset="0"/>
              <a:cs typeface="Arial" panose="020B0604020202020204" pitchFamily="34" charset="0"/>
            </a:endParaRPr>
          </a:p>
        </p:txBody>
      </p:sp>
      <p:sp>
        <p:nvSpPr>
          <p:cNvPr id="13" name="Prostokąt 12"/>
          <p:cNvSpPr/>
          <p:nvPr/>
        </p:nvSpPr>
        <p:spPr>
          <a:xfrm>
            <a:off x="309306" y="0"/>
            <a:ext cx="569387"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algn="ctr"/>
            <a:r>
              <a:rPr lang="es" sz="3200" b="1" i="0" strike="noStrike" cap="none" spc="0" baseline="0" dirty="0">
                <a:solidFill>
                  <a:srgbClr val="496F63"/>
                </a:solidFill>
                <a:effectLst/>
                <a:latin typeface="Arial"/>
                <a:ea typeface="Arial"/>
                <a:cs typeface="Arial"/>
              </a:rPr>
              <a:t>7. </a:t>
            </a:r>
            <a:r>
              <a:rPr lang="es" sz="3200" b="0" i="0" strike="noStrike" cap="none" spc="0" baseline="0" dirty="0">
                <a:solidFill>
                  <a:srgbClr val="496F63"/>
                </a:solidFill>
                <a:effectLst/>
                <a:latin typeface="Arial"/>
                <a:ea typeface="Arial"/>
                <a:cs typeface="Arial"/>
              </a:rPr>
              <a:t>Siete maneras sencillas de mejorar el desarrollo del Modelo Conceptual</a:t>
            </a:r>
            <a:endParaRPr lang="pl-PL" sz="3200" b="1" dirty="0">
              <a:solidFill>
                <a:srgbClr val="496F63"/>
              </a:solidFill>
              <a:latin typeface="Arial"/>
              <a:ea typeface="Montserrat-SemiBold"/>
              <a:cs typeface="Arial"/>
              <a:sym typeface="Helvetica Light"/>
            </a:endParaRPr>
          </a:p>
        </p:txBody>
      </p:sp>
      <p:pic>
        <p:nvPicPr>
          <p:cNvPr id="15" name="Picture 7">
            <a:extLst>
              <a:ext uri="{FF2B5EF4-FFF2-40B4-BE49-F238E27FC236}">
                <a16:creationId xmlns:a16="http://schemas.microsoft.com/office/drawing/2014/main" id="{1D57F5AC-88E4-324E-81CA-E4297F19EC8E}"/>
              </a:ext>
            </a:extLst>
          </p:cNvPr>
          <p:cNvPicPr>
            <a:picLocks noChangeAspect="1"/>
          </p:cNvPicPr>
          <p:nvPr/>
        </p:nvPicPr>
        <p:blipFill>
          <a:blip r:embed="rId10">
            <a:alphaModFix amt="28000"/>
            <a:extLst>
              <a:ext uri="{28A0092B-C50C-407E-A947-70E740481C1C}">
                <a14:useLocalDpi xmlns:a14="http://schemas.microsoft.com/office/drawing/2010/main" val="0"/>
              </a:ext>
            </a:extLst>
          </a:blip>
          <a:stretch>
            <a:fillRect/>
          </a:stretch>
        </p:blipFill>
        <p:spPr>
          <a:xfrm>
            <a:off x="1455001" y="228645"/>
            <a:ext cx="3147996" cy="3373929"/>
          </a:xfrm>
          <a:prstGeom prst="rect">
            <a:avLst/>
          </a:prstGeom>
        </p:spPr>
      </p:pic>
    </p:spTree>
    <p:extLst>
      <p:ext uri="{BB962C8B-B14F-4D97-AF65-F5344CB8AC3E}">
        <p14:creationId xmlns:p14="http://schemas.microsoft.com/office/powerpoint/2010/main" val="299947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graphicEl>
                                              <a:dgm id="{899BFD02-6057-C840-BF65-4182140BF816}"/>
                                            </p:graphicEl>
                                          </p:spTgt>
                                        </p:tgtEl>
                                        <p:attrNameLst>
                                          <p:attrName>style.visibility</p:attrName>
                                        </p:attrNameLst>
                                      </p:cBhvr>
                                      <p:to>
                                        <p:strVal val="visible"/>
                                      </p:to>
                                    </p:set>
                                    <p:animEffect transition="in" filter="fade">
                                      <p:cBhvr>
                                        <p:cTn id="12" dur="500"/>
                                        <p:tgtEl>
                                          <p:spTgt spid="11">
                                            <p:graphicEl>
                                              <a:dgm id="{899BFD02-6057-C840-BF65-4182140BF816}"/>
                                            </p:graphicEl>
                                          </p:spTgt>
                                        </p:tgtEl>
                                      </p:cBhvr>
                                    </p:animEffect>
                                  </p:childTnLst>
                                </p:cTn>
                              </p:par>
                            </p:childTnLst>
                          </p:cTn>
                        </p:par>
                      </p:childTnLst>
                    </p:cTn>
                  </p:par>
                  <p:par>
                    <p:cTn id="13" fill="hold" nodeType="clickPar">
                      <p:stCondLst>
                        <p:cond delay="indefinite"/>
                        <p:cond evt="onBegin" delay="0">
                          <p:tn val="12"/>
                        </p:cond>
                      </p:stCondLst>
                      <p:childTnLst>
                        <p:par>
                          <p:cTn id="14" fill="hold" nodeType="after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graphicEl>
                                              <a:dgm id="{C494CFF4-CD5F-D44B-84F5-55F3A1972531}"/>
                                            </p:graphicEl>
                                          </p:spTgt>
                                        </p:tgtEl>
                                        <p:attrNameLst>
                                          <p:attrName>style.visibility</p:attrName>
                                        </p:attrNameLst>
                                      </p:cBhvr>
                                      <p:to>
                                        <p:strVal val="visible"/>
                                      </p:to>
                                    </p:set>
                                    <p:animEffect transition="in" filter="fade">
                                      <p:cBhvr>
                                        <p:cTn id="17" dur="500"/>
                                        <p:tgtEl>
                                          <p:spTgt spid="11">
                                            <p:graphicEl>
                                              <a:dgm id="{C494CFF4-CD5F-D44B-84F5-55F3A1972531}"/>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graphicEl>
                                              <a:dgm id="{D764BD37-1498-A540-88A1-C42A587E3A6E}"/>
                                            </p:graphicEl>
                                          </p:spTgt>
                                        </p:tgtEl>
                                        <p:attrNameLst>
                                          <p:attrName>style.visibility</p:attrName>
                                        </p:attrNameLst>
                                      </p:cBhvr>
                                      <p:to>
                                        <p:strVal val="visible"/>
                                      </p:to>
                                    </p:set>
                                    <p:animEffect transition="in" filter="fade">
                                      <p:cBhvr>
                                        <p:cTn id="20" dur="500"/>
                                        <p:tgtEl>
                                          <p:spTgt spid="11">
                                            <p:graphicEl>
                                              <a:dgm id="{D764BD37-1498-A540-88A1-C42A587E3A6E}"/>
                                            </p:graphicEl>
                                          </p:spTgt>
                                        </p:tgtEl>
                                      </p:cBhvr>
                                    </p:animEffect>
                                  </p:childTnLst>
                                </p:cTn>
                              </p:par>
                            </p:childTnLst>
                          </p:cTn>
                        </p:par>
                      </p:childTnLst>
                    </p:cTn>
                  </p:par>
                  <p:par>
                    <p:cTn id="21" fill="hold" nodeType="clickPar">
                      <p:stCondLst>
                        <p:cond delay="indefinite"/>
                        <p:cond evt="onBegin" delay="0">
                          <p:tn val="20"/>
                        </p:cond>
                      </p:stCondLst>
                      <p:childTnLst>
                        <p:par>
                          <p:cTn id="22" fill="hold" nodeType="after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graphicEl>
                                              <a:dgm id="{680DD39C-F054-2C49-8847-E75371C9A892}"/>
                                            </p:graphicEl>
                                          </p:spTgt>
                                        </p:tgtEl>
                                        <p:attrNameLst>
                                          <p:attrName>style.visibility</p:attrName>
                                        </p:attrNameLst>
                                      </p:cBhvr>
                                      <p:to>
                                        <p:strVal val="visible"/>
                                      </p:to>
                                    </p:set>
                                    <p:animEffect transition="in" filter="fade">
                                      <p:cBhvr>
                                        <p:cTn id="25" dur="500"/>
                                        <p:tgtEl>
                                          <p:spTgt spid="11">
                                            <p:graphicEl>
                                              <a:dgm id="{680DD39C-F054-2C49-8847-E75371C9A892}"/>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graphicEl>
                                              <a:dgm id="{C0EA1B8F-6E2C-A24F-8295-8761E548B88D}"/>
                                            </p:graphicEl>
                                          </p:spTgt>
                                        </p:tgtEl>
                                        <p:attrNameLst>
                                          <p:attrName>style.visibility</p:attrName>
                                        </p:attrNameLst>
                                      </p:cBhvr>
                                      <p:to>
                                        <p:strVal val="visible"/>
                                      </p:to>
                                    </p:set>
                                    <p:animEffect transition="in" filter="fade">
                                      <p:cBhvr>
                                        <p:cTn id="28" dur="500"/>
                                        <p:tgtEl>
                                          <p:spTgt spid="11">
                                            <p:graphicEl>
                                              <a:dgm id="{C0EA1B8F-6E2C-A24F-8295-8761E548B88D}"/>
                                            </p:graphicEl>
                                          </p:spTgt>
                                        </p:tgtEl>
                                      </p:cBhvr>
                                    </p:animEffect>
                                  </p:childTnLst>
                                </p:cTn>
                              </p:par>
                            </p:childTnLst>
                          </p:cTn>
                        </p:par>
                      </p:childTnLst>
                    </p:cTn>
                  </p:par>
                  <p:par>
                    <p:cTn id="29" fill="hold" nodeType="clickPar">
                      <p:stCondLst>
                        <p:cond delay="indefinite"/>
                        <p:cond evt="onBegin" delay="0">
                          <p:tn val="28"/>
                        </p:cond>
                      </p:stCondLst>
                      <p:childTnLst>
                        <p:par>
                          <p:cTn id="30" fill="hold" nodeType="after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nodeType="clickPar">
                      <p:stCondLst>
                        <p:cond delay="indefinite"/>
                        <p:cond evt="onBegin" delay="0">
                          <p:tn val="36"/>
                        </p:cond>
                      </p:stCondLst>
                      <p:childTnLst>
                        <p:par>
                          <p:cTn id="38" fill="hold" nodeType="after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22" presetClass="entr" presetSubtype="2"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right)">
                                      <p:cBhvr>
                                        <p:cTn id="44" dur="5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nodeType="afterGroup">
                            <p:stCondLst>
                              <p:cond delay="500"/>
                            </p:stCondLst>
                            <p:childTnLst>
                              <p:par>
                                <p:cTn id="49" presetID="22" presetClass="entr" presetSubtype="8"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nodeType="afterGroup">
                            <p:stCondLst>
                              <p:cond delay="10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nodeType="after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up)">
                                      <p:cBhvr>
                                        <p:cTn id="6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p:bldGraphic spid="11" grpId="0">
        <p:bldSub>
          <a:bldDgm bld="one"/>
        </p:bldSub>
      </p:bldGraphic>
      <p:bldP spid="12"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386385" y="494104"/>
            <a:ext cx="17500747" cy="179467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8000" b="1" i="0" strike="noStrike" cap="none" spc="0" baseline="0" dirty="0">
                <a:solidFill>
                  <a:srgbClr val="496F63"/>
                </a:solidFill>
                <a:effectLst/>
                <a:latin typeface="Arial"/>
                <a:ea typeface="Arial"/>
                <a:cs typeface="Arial"/>
              </a:rPr>
              <a:t>El precio para los clientes</a:t>
            </a: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28</a:t>
            </a:fld>
            <a:endParaRPr/>
          </a:p>
        </p:txBody>
      </p:sp>
      <p:sp>
        <p:nvSpPr>
          <p:cNvPr id="2" name="Prostokąt 1">
            <a:extLst>
              <a:ext uri="{FF2B5EF4-FFF2-40B4-BE49-F238E27FC236}">
                <a16:creationId xmlns:a16="http://schemas.microsoft.com/office/drawing/2014/main" id="{8DF43496-75B1-AB48-8730-A1E03143165A}"/>
              </a:ext>
            </a:extLst>
          </p:cNvPr>
          <p:cNvSpPr/>
          <p:nvPr/>
        </p:nvSpPr>
        <p:spPr>
          <a:xfrm>
            <a:off x="1533557" y="1843850"/>
            <a:ext cx="16085186" cy="2468880"/>
          </a:xfrm>
          <a:prstGeom prst="rect">
            <a:avLst/>
          </a:prstGeom>
        </p:spPr>
        <p:txBody>
          <a:bodyPr wrap="square">
            <a:spAutoFit/>
          </a:bodyPr>
          <a:lstStyle/>
          <a:p>
            <a:r>
              <a:rPr lang="es" sz="3600" b="0" i="0" strike="noStrike" cap="none" spc="0" baseline="0" dirty="0">
                <a:solidFill>
                  <a:srgbClr val="496F63"/>
                </a:solidFill>
                <a:effectLst/>
                <a:latin typeface="Arial"/>
                <a:ea typeface="Arial"/>
                <a:cs typeface="Arial"/>
              </a:rPr>
              <a:t>La fijación de los precios debe basarse en el umbral del coste de su cliente para asegurarse de que el precio no se convierte en una barrera en el proceso de compra, para la gente que de verdad necesita el producto.</a:t>
            </a:r>
            <a:endParaRPr lang="pl-PL" dirty="0">
              <a:solidFill>
                <a:srgbClr val="496F63"/>
              </a:solidFill>
              <a:latin typeface="Arial" panose="020B0604020202020204" pitchFamily="34" charset="0"/>
              <a:cs typeface="Arial" panose="020B0604020202020204" pitchFamily="34" charset="0"/>
            </a:endParaRPr>
          </a:p>
          <a:p>
            <a:endParaRPr lang="pl-PL" sz="2400" b="1" dirty="0">
              <a:latin typeface="Arial" panose="020B0604020202020204" pitchFamily="34" charset="0"/>
              <a:cs typeface="Arial" panose="020B0604020202020204" pitchFamily="34" charset="0"/>
            </a:endParaRPr>
          </a:p>
          <a:p>
            <a:endParaRPr lang="pl-PL" sz="2400" b="1" dirty="0">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EF70BB69-FFE0-498F-9852-34754239D9AA}"/>
              </a:ext>
            </a:extLst>
          </p:cNvPr>
          <p:cNvPicPr>
            <a:picLocks noChangeAspect="1"/>
          </p:cNvPicPr>
          <p:nvPr/>
        </p:nvPicPr>
        <p:blipFill>
          <a:blip r:embed="rId2"/>
          <a:stretch>
            <a:fillRect/>
          </a:stretch>
        </p:blipFill>
        <p:spPr>
          <a:xfrm>
            <a:off x="15889362" y="7471098"/>
            <a:ext cx="7228297" cy="5187062"/>
          </a:xfrm>
          <a:prstGeom prst="rect">
            <a:avLst/>
          </a:prstGeom>
          <a:ln>
            <a:solidFill>
              <a:schemeClr val="accent2">
                <a:shade val="95000"/>
                <a:satMod val="104999"/>
              </a:schemeClr>
            </a:solidFill>
          </a:ln>
        </p:spPr>
      </p:pic>
      <p:pic>
        <p:nvPicPr>
          <p:cNvPr id="7" name="Obraz 6">
            <a:extLst>
              <a:ext uri="{FF2B5EF4-FFF2-40B4-BE49-F238E27FC236}">
                <a16:creationId xmlns:a16="http://schemas.microsoft.com/office/drawing/2014/main" id="{CC8D16AC-9834-7E4C-BC2E-D1355F538C11}"/>
              </a:ext>
            </a:extLst>
          </p:cNvPr>
          <p:cNvPicPr>
            <a:picLocks noChangeAspect="1"/>
          </p:cNvPicPr>
          <p:nvPr/>
        </p:nvPicPr>
        <p:blipFill>
          <a:blip r:embed="rId3"/>
          <a:stretch>
            <a:fillRect/>
          </a:stretch>
        </p:blipFill>
        <p:spPr>
          <a:xfrm>
            <a:off x="18059530" y="1510970"/>
            <a:ext cx="4979477" cy="4979477"/>
          </a:xfrm>
          <a:prstGeom prst="rect">
            <a:avLst/>
          </a:prstGeom>
        </p:spPr>
      </p:pic>
      <p:pic>
        <p:nvPicPr>
          <p:cNvPr id="10" name="Obraz 9">
            <a:extLst>
              <a:ext uri="{FF2B5EF4-FFF2-40B4-BE49-F238E27FC236}">
                <a16:creationId xmlns:a16="http://schemas.microsoft.com/office/drawing/2014/main" id="{DF0CE4AF-4EA4-2648-B503-F8D9429D87D8}"/>
              </a:ext>
            </a:extLst>
          </p:cNvPr>
          <p:cNvPicPr>
            <a:picLocks noChangeAspect="1"/>
          </p:cNvPicPr>
          <p:nvPr/>
        </p:nvPicPr>
        <p:blipFill>
          <a:blip r:embed="rId4"/>
          <a:srcRect l="12023" t="7640" r="9087"/>
          <a:stretch>
            <a:fillRect/>
          </a:stretch>
        </p:blipFill>
        <p:spPr>
          <a:xfrm>
            <a:off x="2330824" y="5578793"/>
            <a:ext cx="6197457" cy="7255603"/>
          </a:xfrm>
          <a:prstGeom prst="rect">
            <a:avLst/>
          </a:prstGeom>
          <a:ln w="25400">
            <a:solidFill>
              <a:schemeClr val="accent2">
                <a:shade val="95000"/>
                <a:satMod val="104999"/>
              </a:schemeClr>
            </a:solidFill>
          </a:ln>
        </p:spPr>
      </p:pic>
      <p:sp>
        <p:nvSpPr>
          <p:cNvPr id="13" name="Prostokąt 12">
            <a:extLst>
              <a:ext uri="{FF2B5EF4-FFF2-40B4-BE49-F238E27FC236}">
                <a16:creationId xmlns:a16="http://schemas.microsoft.com/office/drawing/2014/main" id="{6405CF58-1C94-B548-B0C8-456C4FF320E8}"/>
              </a:ext>
            </a:extLst>
          </p:cNvPr>
          <p:cNvSpPr/>
          <p:nvPr/>
        </p:nvSpPr>
        <p:spPr>
          <a:xfrm>
            <a:off x="1501668" y="4002781"/>
            <a:ext cx="7855768" cy="1188720"/>
          </a:xfrm>
          <a:prstGeom prst="rect">
            <a:avLst/>
          </a:prstGeom>
        </p:spPr>
        <p:txBody>
          <a:bodyPr wrap="square">
            <a:spAutoFit/>
          </a:bodyPr>
          <a:lstStyle/>
          <a:p>
            <a:pPr algn="ctr"/>
            <a:r>
              <a:rPr lang="es" sz="3600" b="1" i="0" strike="noStrike" cap="none" spc="0" baseline="0" dirty="0">
                <a:solidFill>
                  <a:srgbClr val="496F63"/>
                </a:solidFill>
                <a:effectLst/>
                <a:latin typeface="Apple Chancery"/>
                <a:ea typeface="Apple Chancery"/>
                <a:cs typeface="Apple Chancery"/>
              </a:rPr>
              <a:t>Por ejemplo</a:t>
            </a:r>
          </a:p>
          <a:p>
            <a:pPr algn="ctr"/>
            <a:r>
              <a:rPr lang="es" sz="3600" b="0" i="0" strike="noStrike" cap="none" spc="0" baseline="0" dirty="0">
                <a:solidFill>
                  <a:srgbClr val="496F63"/>
                </a:solidFill>
                <a:effectLst/>
                <a:latin typeface="Arial"/>
                <a:ea typeface="Arial"/>
                <a:cs typeface="Arial"/>
              </a:rPr>
              <a:t>¿Qué podrá comprar esta clienta?</a:t>
            </a:r>
            <a:endParaRPr lang="pl-PL" sz="2400" b="1" dirty="0">
              <a:latin typeface="Arial" panose="020B0604020202020204" pitchFamily="34" charset="0"/>
              <a:cs typeface="Arial" panose="020B0604020202020204" pitchFamily="34" charset="0"/>
            </a:endParaRPr>
          </a:p>
        </p:txBody>
      </p:sp>
      <p:pic>
        <p:nvPicPr>
          <p:cNvPr id="11" name="Obraz 10">
            <a:extLst>
              <a:ext uri="{FF2B5EF4-FFF2-40B4-BE49-F238E27FC236}">
                <a16:creationId xmlns:a16="http://schemas.microsoft.com/office/drawing/2014/main" id="{CDBD42B9-D860-2B4E-B719-11253137DD01}"/>
              </a:ext>
            </a:extLst>
          </p:cNvPr>
          <p:cNvPicPr>
            <a:picLocks noChangeAspect="1"/>
          </p:cNvPicPr>
          <p:nvPr/>
        </p:nvPicPr>
        <p:blipFill>
          <a:blip r:embed="rId5"/>
          <a:stretch>
            <a:fillRect/>
          </a:stretch>
        </p:blipFill>
        <p:spPr>
          <a:xfrm>
            <a:off x="9034413" y="8698517"/>
            <a:ext cx="6348817" cy="4019179"/>
          </a:xfrm>
          <a:prstGeom prst="rect">
            <a:avLst/>
          </a:prstGeom>
          <a:ln>
            <a:solidFill>
              <a:schemeClr val="accent2">
                <a:shade val="95000"/>
                <a:satMod val="104999"/>
              </a:schemeClr>
            </a:solidFill>
          </a:ln>
        </p:spPr>
      </p:pic>
      <p:sp>
        <p:nvSpPr>
          <p:cNvPr id="15" name="Prostokąt 14">
            <a:extLst>
              <a:ext uri="{FF2B5EF4-FFF2-40B4-BE49-F238E27FC236}">
                <a16:creationId xmlns:a16="http://schemas.microsoft.com/office/drawing/2014/main" id="{06BE8A0B-8ADE-F549-BAF6-17B5C72F9424}"/>
              </a:ext>
            </a:extLst>
          </p:cNvPr>
          <p:cNvSpPr/>
          <p:nvPr/>
        </p:nvSpPr>
        <p:spPr>
          <a:xfrm>
            <a:off x="8280938" y="5073476"/>
            <a:ext cx="7855768" cy="640080"/>
          </a:xfrm>
          <a:prstGeom prst="rect">
            <a:avLst/>
          </a:prstGeom>
        </p:spPr>
        <p:txBody>
          <a:bodyPr wrap="square">
            <a:spAutoFit/>
          </a:bodyPr>
          <a:lstStyle/>
          <a:p>
            <a:pPr algn="ctr"/>
            <a:r>
              <a:rPr lang="es" sz="3600" b="0" i="0" strike="noStrike" cap="none" spc="0" baseline="0">
                <a:solidFill>
                  <a:srgbClr val="496F63"/>
                </a:solidFill>
                <a:effectLst/>
                <a:latin typeface="Arial"/>
                <a:ea typeface="Arial"/>
                <a:cs typeface="Arial"/>
              </a:rPr>
              <a:t>¿Esto o lo otro?</a:t>
            </a:r>
            <a:endParaRPr lang="pl-PL" sz="2400" b="1">
              <a:latin typeface="Arial" panose="020B0604020202020204" pitchFamily="34" charset="0"/>
              <a:cs typeface="Arial" panose="020B0604020202020204" pitchFamily="34" charset="0"/>
            </a:endParaRPr>
          </a:p>
        </p:txBody>
      </p:sp>
      <p:cxnSp>
        <p:nvCxnSpPr>
          <p:cNvPr id="16" name="Łącznik prosty ze strzałką 15">
            <a:extLst>
              <a:ext uri="{FF2B5EF4-FFF2-40B4-BE49-F238E27FC236}">
                <a16:creationId xmlns:a16="http://schemas.microsoft.com/office/drawing/2014/main" id="{31EE3E78-C74A-E846-AFF5-4C9EF73A270F}"/>
              </a:ext>
            </a:extLst>
          </p:cNvPr>
          <p:cNvCxnSpPr/>
          <p:nvPr/>
        </p:nvCxnSpPr>
        <p:spPr>
          <a:xfrm>
            <a:off x="13334274" y="6038205"/>
            <a:ext cx="2333371" cy="1639590"/>
          </a:xfrm>
          <a:prstGeom prst="straightConnector1">
            <a:avLst/>
          </a:prstGeom>
          <a:ln w="254000">
            <a:tailEnd type="triangle"/>
          </a:ln>
        </p:spPr>
        <p:style>
          <a:lnRef idx="1">
            <a:schemeClr val="accent2"/>
          </a:lnRef>
          <a:fillRef idx="0">
            <a:schemeClr val="accent2"/>
          </a:fillRef>
          <a:effectRef idx="0">
            <a:schemeClr val="accent2"/>
          </a:effectRef>
          <a:fontRef idx="minor">
            <a:schemeClr val="tx1"/>
          </a:fontRef>
        </p:style>
      </p:cxnSp>
      <p:cxnSp>
        <p:nvCxnSpPr>
          <p:cNvPr id="17" name="Łącznik prosty ze strzałką 16">
            <a:extLst>
              <a:ext uri="{FF2B5EF4-FFF2-40B4-BE49-F238E27FC236}">
                <a16:creationId xmlns:a16="http://schemas.microsoft.com/office/drawing/2014/main" id="{09775C9C-73D6-EC46-932D-EB3D581AB8DB}"/>
              </a:ext>
            </a:extLst>
          </p:cNvPr>
          <p:cNvCxnSpPr/>
          <p:nvPr/>
        </p:nvCxnSpPr>
        <p:spPr>
          <a:xfrm flipH="1">
            <a:off x="11282349" y="6333352"/>
            <a:ext cx="1" cy="2047384"/>
          </a:xfrm>
          <a:prstGeom prst="straightConnector1">
            <a:avLst/>
          </a:prstGeom>
          <a:ln w="254000">
            <a:tailEnd type="triangle"/>
          </a:ln>
        </p:spPr>
        <p:style>
          <a:lnRef idx="1">
            <a:schemeClr val="accent2"/>
          </a:lnRef>
          <a:fillRef idx="0">
            <a:schemeClr val="accent2"/>
          </a:fillRef>
          <a:effectRef idx="0">
            <a:schemeClr val="accent2"/>
          </a:effectRef>
          <a:fontRef idx="minor">
            <a:schemeClr val="tx1"/>
          </a:fontRef>
        </p:style>
      </p:cxnSp>
      <p:sp>
        <p:nvSpPr>
          <p:cNvPr id="14" name="Prostokąt 13"/>
          <p:cNvSpPr/>
          <p:nvPr/>
        </p:nvSpPr>
        <p:spPr>
          <a:xfrm>
            <a:off x="309306" y="0"/>
            <a:ext cx="569387"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algn="ctr"/>
            <a:r>
              <a:rPr lang="es" sz="3200" b="1" i="0" strike="noStrike" cap="none" spc="0" baseline="0" dirty="0">
                <a:solidFill>
                  <a:srgbClr val="496F63"/>
                </a:solidFill>
                <a:effectLst/>
                <a:latin typeface="Arial"/>
                <a:ea typeface="Arial"/>
                <a:cs typeface="Arial"/>
              </a:rPr>
              <a:t>7. </a:t>
            </a:r>
            <a:r>
              <a:rPr lang="es" sz="3200" b="0" i="0" strike="noStrike" cap="none" spc="0" baseline="0" dirty="0">
                <a:solidFill>
                  <a:srgbClr val="496F63"/>
                </a:solidFill>
                <a:effectLst/>
                <a:latin typeface="Arial"/>
                <a:ea typeface="Arial"/>
                <a:cs typeface="Arial"/>
              </a:rPr>
              <a:t>Siete maneras sencillas de mejorar el desarrollo del Modelo Conceptual</a:t>
            </a:r>
            <a:endParaRPr lang="pl-PL" sz="3200" b="1" dirty="0">
              <a:solidFill>
                <a:srgbClr val="496F63"/>
              </a:solidFill>
              <a:latin typeface="Arial"/>
              <a:ea typeface="Montserrat-SemiBold"/>
              <a:cs typeface="Arial"/>
              <a:sym typeface="Helvetica Light"/>
            </a:endParaRPr>
          </a:p>
        </p:txBody>
      </p:sp>
    </p:spTree>
    <p:extLst>
      <p:ext uri="{BB962C8B-B14F-4D97-AF65-F5344CB8AC3E}">
        <p14:creationId xmlns:p14="http://schemas.microsoft.com/office/powerpoint/2010/main" val="36029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cond evt="onBegin" delay="0">
                          <p:tn val="15"/>
                        </p:cond>
                      </p:stCondLst>
                      <p:childTnLst>
                        <p:par>
                          <p:cTn id="17" fill="hold" nodeType="after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par>
                    <p:cTn id="25" fill="hold" nodeType="clickPar">
                      <p:stCondLst>
                        <p:cond delay="indefinite"/>
                        <p:cond evt="onBegin" delay="0">
                          <p:tn val="24"/>
                        </p:cond>
                      </p:stCondLst>
                      <p:childTnLst>
                        <p:par>
                          <p:cTn id="26" fill="hold" nodeType="after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childTnLst>
                          </p:cTn>
                        </p:par>
                        <p:par>
                          <p:cTn id="30" fill="hold" nodeType="afterGroup">
                            <p:stCondLst>
                              <p:cond delay="1000"/>
                            </p:stCondLst>
                            <p:childTnLst>
                              <p:par>
                                <p:cTn id="31" presetID="22" presetClass="entr" presetSubtype="1"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nodeType="afterGroup">
                            <p:stCondLst>
                              <p:cond delay="15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childTnLst>
                          </p:cTn>
                        </p:par>
                        <p:par>
                          <p:cTn id="38" fill="hold" nodeType="afterGroup">
                            <p:stCondLst>
                              <p:cond delay="25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nodeType="afterGroup">
                            <p:stCondLst>
                              <p:cond delay="3000"/>
                            </p:stCondLst>
                            <p:childTnLst>
                              <p:par>
                                <p:cTn id="43" presetID="10"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p:bldP spid="13"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304169" y="1017860"/>
            <a:ext cx="21732296" cy="179467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7200" b="1" i="0" strike="noStrike" cap="none" spc="0" baseline="0" dirty="0">
                <a:solidFill>
                  <a:srgbClr val="496F63"/>
                </a:solidFill>
                <a:effectLst/>
                <a:latin typeface="Arial"/>
                <a:ea typeface="Arial"/>
                <a:cs typeface="Arial"/>
              </a:rPr>
              <a:t>Conseguir una implicación temprana por parte de los clientes</a:t>
            </a: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29</a:t>
            </a:fld>
            <a:endParaRPr/>
          </a:p>
        </p:txBody>
      </p:sp>
      <p:sp>
        <p:nvSpPr>
          <p:cNvPr id="2" name="Prostokąt 1">
            <a:extLst>
              <a:ext uri="{FF2B5EF4-FFF2-40B4-BE49-F238E27FC236}">
                <a16:creationId xmlns:a16="http://schemas.microsoft.com/office/drawing/2014/main" id="{8DF43496-75B1-AB48-8730-A1E03143165A}"/>
              </a:ext>
            </a:extLst>
          </p:cNvPr>
          <p:cNvSpPr/>
          <p:nvPr/>
        </p:nvSpPr>
        <p:spPr>
          <a:xfrm>
            <a:off x="1975064" y="4890440"/>
            <a:ext cx="9025190" cy="5262979"/>
          </a:xfrm>
          <a:prstGeom prst="rect">
            <a:avLst/>
          </a:prstGeom>
        </p:spPr>
        <p:txBody>
          <a:bodyPr wrap="square">
            <a:spAutoFit/>
          </a:bodyPr>
          <a:lstStyle/>
          <a:p>
            <a:pPr algn="l"/>
            <a:r>
              <a:rPr lang="es" sz="4800" b="0" i="0" strike="noStrike" cap="none" spc="0" baseline="0" dirty="0">
                <a:solidFill>
                  <a:srgbClr val="000000"/>
                </a:solidFill>
                <a:effectLst/>
                <a:latin typeface="Arial"/>
                <a:ea typeface="Arial"/>
                <a:cs typeface="Arial"/>
              </a:rPr>
              <a:t>Se puede evaluar el </a:t>
            </a:r>
            <a:r>
              <a:rPr lang="es" sz="4800" dirty="0">
                <a:solidFill>
                  <a:srgbClr val="000000"/>
                </a:solidFill>
                <a:latin typeface="Arial"/>
                <a:ea typeface="Arial"/>
                <a:cs typeface="Arial"/>
              </a:rPr>
              <a:t>Modelo Conceptual </a:t>
            </a:r>
            <a:r>
              <a:rPr lang="es" sz="4800" b="0" i="0" strike="noStrike" cap="none" spc="0" baseline="0" dirty="0">
                <a:solidFill>
                  <a:srgbClr val="000000"/>
                </a:solidFill>
                <a:effectLst/>
                <a:latin typeface="Arial"/>
                <a:ea typeface="Arial"/>
                <a:cs typeface="Arial"/>
              </a:rPr>
              <a:t>en un contexto real al incluir a su cliente en el ciclo de desarrollo del producto - especialmente si se hace bien y antes del lanzamiento del mismo. </a:t>
            </a:r>
          </a:p>
        </p:txBody>
      </p:sp>
      <p:pic>
        <p:nvPicPr>
          <p:cNvPr id="3" name="Obraz 2">
            <a:extLst>
              <a:ext uri="{FF2B5EF4-FFF2-40B4-BE49-F238E27FC236}">
                <a16:creationId xmlns:a16="http://schemas.microsoft.com/office/drawing/2014/main" id="{7B947DDA-F1F2-40F2-A627-72E7C6DBC2CE}"/>
              </a:ext>
            </a:extLst>
          </p:cNvPr>
          <p:cNvPicPr>
            <a:picLocks noChangeAspect="1"/>
          </p:cNvPicPr>
          <p:nvPr/>
        </p:nvPicPr>
        <p:blipFill>
          <a:blip r:embed="rId2"/>
          <a:stretch>
            <a:fillRect/>
          </a:stretch>
        </p:blipFill>
        <p:spPr>
          <a:xfrm>
            <a:off x="11408088" y="3747248"/>
            <a:ext cx="11628377" cy="7756374"/>
          </a:xfrm>
          <a:prstGeom prst="rect">
            <a:avLst/>
          </a:prstGeom>
        </p:spPr>
      </p:pic>
      <p:sp>
        <p:nvSpPr>
          <p:cNvPr id="6" name="Prostokąt 5"/>
          <p:cNvSpPr/>
          <p:nvPr/>
        </p:nvSpPr>
        <p:spPr>
          <a:xfrm>
            <a:off x="309306" y="0"/>
            <a:ext cx="569387"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algn="ctr"/>
            <a:r>
              <a:rPr lang="es" sz="3200" b="1" i="0" strike="noStrike" cap="none" spc="0" baseline="0" dirty="0">
                <a:solidFill>
                  <a:srgbClr val="496F63"/>
                </a:solidFill>
                <a:effectLst/>
                <a:latin typeface="Arial"/>
                <a:ea typeface="Arial"/>
                <a:cs typeface="Arial"/>
              </a:rPr>
              <a:t>7. </a:t>
            </a:r>
            <a:r>
              <a:rPr lang="es" sz="3200" b="0" i="0" strike="noStrike" cap="none" spc="0" baseline="0" dirty="0">
                <a:solidFill>
                  <a:srgbClr val="496F63"/>
                </a:solidFill>
                <a:effectLst/>
                <a:latin typeface="Arial"/>
                <a:ea typeface="Arial"/>
                <a:cs typeface="Arial"/>
              </a:rPr>
              <a:t>Siete maneras sencillas de mejorar el desarrollo del Modelo Conceptual</a:t>
            </a:r>
            <a:endParaRPr lang="pl-PL" sz="3200" b="1" dirty="0">
              <a:solidFill>
                <a:srgbClr val="496F63"/>
              </a:solidFill>
              <a:latin typeface="Arial"/>
              <a:ea typeface="Montserrat-SemiBold"/>
              <a:cs typeface="Arial"/>
              <a:sym typeface="Helvetica Light"/>
            </a:endParaRPr>
          </a:p>
        </p:txBody>
      </p:sp>
      <p:pic>
        <p:nvPicPr>
          <p:cNvPr id="7" name="Picture 7">
            <a:extLst>
              <a:ext uri="{FF2B5EF4-FFF2-40B4-BE49-F238E27FC236}">
                <a16:creationId xmlns:a16="http://schemas.microsoft.com/office/drawing/2014/main" id="{1D57F5AC-88E4-324E-81CA-E4297F19EC8E}"/>
              </a:ext>
            </a:extLst>
          </p:cNvPr>
          <p:cNvPicPr>
            <a:picLocks noChangeAspect="1"/>
          </p:cNvPicPr>
          <p:nvPr/>
        </p:nvPicPr>
        <p:blipFill>
          <a:blip r:embed="rId3">
            <a:alphaModFix amt="28000"/>
            <a:extLst>
              <a:ext uri="{28A0092B-C50C-407E-A947-70E740481C1C}">
                <a14:useLocalDpi xmlns:a14="http://schemas.microsoft.com/office/drawing/2010/main" val="0"/>
              </a:ext>
            </a:extLst>
          </a:blip>
          <a:stretch>
            <a:fillRect/>
          </a:stretch>
        </p:blipFill>
        <p:spPr>
          <a:xfrm>
            <a:off x="1638568" y="210924"/>
            <a:ext cx="3032589" cy="3536324"/>
          </a:xfrm>
          <a:prstGeom prst="rect">
            <a:avLst/>
          </a:prstGeom>
        </p:spPr>
      </p:pic>
    </p:spTree>
    <p:extLst>
      <p:ext uri="{BB962C8B-B14F-4D97-AF65-F5344CB8AC3E}">
        <p14:creationId xmlns:p14="http://schemas.microsoft.com/office/powerpoint/2010/main" val="526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5893344" y="1143696"/>
            <a:ext cx="11226211" cy="12031920"/>
          </a:xfrm>
          <a:prstGeom prst="rect">
            <a:avLst/>
          </a:prstGeom>
        </p:spPr>
      </p:pic>
      <p:sp>
        <p:nvSpPr>
          <p:cNvPr id="14" name="Shape 68"/>
          <p:cNvSpPr/>
          <p:nvPr/>
        </p:nvSpPr>
        <p:spPr>
          <a:xfrm>
            <a:off x="1000125" y="6257925"/>
            <a:ext cx="22644247" cy="1628775"/>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l"/>
            <a:r>
              <a:rPr lang="es" sz="7200" b="1" i="0" strike="noStrike" cap="none" spc="0" baseline="0" dirty="0">
                <a:solidFill>
                  <a:srgbClr val="496F63"/>
                </a:solidFill>
                <a:effectLst/>
                <a:latin typeface="Arial"/>
                <a:ea typeface="Arial"/>
                <a:cs typeface="Arial"/>
              </a:rPr>
              <a:t>1.  Estudio de caso del </a:t>
            </a:r>
            <a:r>
              <a:rPr lang="es" sz="7200" dirty="0">
                <a:solidFill>
                  <a:srgbClr val="496F63"/>
                </a:solidFill>
                <a:latin typeface="Arial"/>
                <a:ea typeface="Arial"/>
                <a:cs typeface="Arial"/>
              </a:rPr>
              <a:t>Modelo Conceptual</a:t>
            </a:r>
            <a:endParaRPr lang="es" sz="7200" b="1" i="0" strike="noStrike" cap="none" spc="0" baseline="0" dirty="0">
              <a:solidFill>
                <a:srgbClr val="496F63"/>
              </a:solidFill>
              <a:effectLst/>
              <a:latin typeface="Arial"/>
              <a:ea typeface="Arial"/>
              <a:cs typeface="Arial"/>
            </a:endParaRPr>
          </a:p>
        </p:txBody>
      </p:sp>
      <p:sp>
        <p:nvSpPr>
          <p:cNvPr id="15" name="Shape 70"/>
          <p:cNvSpPr>
            <a:spLocks noGrp="1"/>
          </p:cNvSpPr>
          <p:nvPr>
            <p:ph type="sldNum" sz="quarter" idx="2"/>
          </p:nvPr>
        </p:nvSpPr>
        <p:spPr>
          <a:xfrm>
            <a:off x="23036465" y="762695"/>
            <a:ext cx="607907" cy="381001"/>
          </a:xfrm>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3</a:t>
            </a:fld>
            <a:endParaRPr/>
          </a:p>
        </p:txBody>
      </p:sp>
    </p:spTree>
    <p:extLst>
      <p:ext uri="{BB962C8B-B14F-4D97-AF65-F5344CB8AC3E}">
        <p14:creationId xmlns:p14="http://schemas.microsoft.com/office/powerpoint/2010/main" val="124209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F77C3195-140F-44F1-808C-7228FE02539D}"/>
              </a:ext>
            </a:extLst>
          </p:cNvPr>
          <p:cNvPicPr>
            <a:picLocks noChangeAspect="1"/>
          </p:cNvPicPr>
          <p:nvPr/>
        </p:nvPicPr>
        <p:blipFill>
          <a:blip r:embed="rId2"/>
          <a:stretch>
            <a:fillRect/>
          </a:stretch>
        </p:blipFill>
        <p:spPr>
          <a:xfrm>
            <a:off x="7192814" y="7829708"/>
            <a:ext cx="10153363" cy="4759389"/>
          </a:xfrm>
          <a:prstGeom prst="rect">
            <a:avLst/>
          </a:prstGeom>
        </p:spPr>
      </p:pic>
      <p:sp>
        <p:nvSpPr>
          <p:cNvPr id="68" name="Shape 68"/>
          <p:cNvSpPr/>
          <p:nvPr/>
        </p:nvSpPr>
        <p:spPr>
          <a:xfrm>
            <a:off x="867508" y="762695"/>
            <a:ext cx="22776864" cy="179467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fontScale="85000" lnSpcReduction="20000"/>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8000" b="1" i="0" strike="noStrike" cap="none" spc="0" baseline="0" dirty="0">
                <a:solidFill>
                  <a:srgbClr val="496F63"/>
                </a:solidFill>
                <a:effectLst/>
                <a:latin typeface="Arial"/>
                <a:ea typeface="Arial"/>
                <a:cs typeface="Arial"/>
              </a:rPr>
              <a:t>Dedica un equipo para este trabajo </a:t>
            </a:r>
          </a:p>
          <a:p>
            <a:pPr algn="ctr"/>
            <a:endParaRPr lang="en-GB" sz="6000" dirty="0">
              <a:solidFill>
                <a:srgbClr val="496F63"/>
              </a:solidFill>
              <a:latin typeface="Arial" panose="020B0604020202020204" pitchFamily="34" charset="0"/>
              <a:cs typeface="Arial" panose="020B0604020202020204" pitchFamily="34" charset="0"/>
            </a:endParaRPr>
          </a:p>
          <a:p>
            <a:pPr algn="ctr"/>
            <a:r>
              <a:rPr lang="es" sz="6000" b="1" i="0" strike="noStrike" cap="none" spc="0" baseline="0" dirty="0">
                <a:solidFill>
                  <a:srgbClr val="496F63"/>
                </a:solidFill>
                <a:effectLst/>
                <a:latin typeface="Arial"/>
                <a:ea typeface="Arial"/>
                <a:cs typeface="Arial"/>
              </a:rPr>
              <a:t>(y empodera a </a:t>
            </a:r>
            <a:r>
              <a:rPr lang="es" sz="6000" dirty="0">
                <a:solidFill>
                  <a:srgbClr val="496F63"/>
                </a:solidFill>
                <a:latin typeface="Arial"/>
                <a:ea typeface="Arial"/>
                <a:cs typeface="Arial"/>
              </a:rPr>
              <a:t>lo</a:t>
            </a:r>
            <a:r>
              <a:rPr lang="es" sz="6000" b="1" i="0" strike="noStrike" cap="none" spc="0" baseline="0" dirty="0">
                <a:solidFill>
                  <a:srgbClr val="496F63"/>
                </a:solidFill>
                <a:effectLst/>
                <a:latin typeface="Arial"/>
                <a:ea typeface="Arial"/>
                <a:cs typeface="Arial"/>
              </a:rPr>
              <a:t>s miembros para obtener así mejores resultados)</a:t>
            </a: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30</a:t>
            </a:fld>
            <a:endParaRPr/>
          </a:p>
        </p:txBody>
      </p:sp>
      <p:sp>
        <p:nvSpPr>
          <p:cNvPr id="2" name="Prostokąt 1">
            <a:extLst>
              <a:ext uri="{FF2B5EF4-FFF2-40B4-BE49-F238E27FC236}">
                <a16:creationId xmlns:a16="http://schemas.microsoft.com/office/drawing/2014/main" id="{8DF43496-75B1-AB48-8730-A1E03143165A}"/>
              </a:ext>
            </a:extLst>
          </p:cNvPr>
          <p:cNvSpPr/>
          <p:nvPr/>
        </p:nvSpPr>
        <p:spPr>
          <a:xfrm>
            <a:off x="1436914" y="3154424"/>
            <a:ext cx="22401726" cy="640080"/>
          </a:xfrm>
          <a:prstGeom prst="rect">
            <a:avLst/>
          </a:prstGeom>
        </p:spPr>
        <p:txBody>
          <a:bodyPr wrap="square">
            <a:spAutoFit/>
          </a:bodyPr>
          <a:lstStyle/>
          <a:p>
            <a:pPr algn="ctr"/>
            <a:r>
              <a:rPr lang="es" sz="3600" b="0" i="0" strike="noStrike" cap="none" spc="0" baseline="0" dirty="0">
                <a:solidFill>
                  <a:srgbClr val="496F63"/>
                </a:solidFill>
                <a:effectLst/>
                <a:latin typeface="Arial"/>
                <a:ea typeface="Arial"/>
                <a:cs typeface="Arial"/>
              </a:rPr>
              <a:t>La responsabilidad del éxito de un nuevo producto o servicio,</a:t>
            </a:r>
            <a:r>
              <a:rPr lang="es" sz="3600" b="0" i="0" strike="noStrike" cap="none" spc="0" dirty="0">
                <a:solidFill>
                  <a:srgbClr val="496F63"/>
                </a:solidFill>
                <a:effectLst/>
                <a:latin typeface="Arial"/>
                <a:ea typeface="Arial"/>
                <a:cs typeface="Arial"/>
              </a:rPr>
              <a:t> </a:t>
            </a:r>
            <a:r>
              <a:rPr lang="es" sz="3600" b="0" i="0" strike="noStrike" cap="none" spc="0" baseline="0" dirty="0">
                <a:solidFill>
                  <a:srgbClr val="496F63"/>
                </a:solidFill>
                <a:effectLst/>
                <a:latin typeface="Arial"/>
                <a:ea typeface="Arial"/>
                <a:cs typeface="Arial"/>
              </a:rPr>
              <a:t>no debe caer sobre demasiados trabajadores.</a:t>
            </a:r>
            <a:endParaRPr lang="en-GB" sz="3600" dirty="0">
              <a:solidFill>
                <a:srgbClr val="496F63"/>
              </a:solidFill>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163987EC-9D6D-486D-97DD-093A482FBF6F}"/>
              </a:ext>
            </a:extLst>
          </p:cNvPr>
          <p:cNvPicPr>
            <a:picLocks noChangeAspect="1"/>
          </p:cNvPicPr>
          <p:nvPr/>
        </p:nvPicPr>
        <p:blipFill>
          <a:blip r:embed="rId3"/>
          <a:stretch>
            <a:fillRect/>
          </a:stretch>
        </p:blipFill>
        <p:spPr>
          <a:xfrm>
            <a:off x="8423041" y="5368044"/>
            <a:ext cx="7378383" cy="1707737"/>
          </a:xfrm>
          <a:prstGeom prst="rect">
            <a:avLst/>
          </a:prstGeom>
        </p:spPr>
      </p:pic>
      <p:sp>
        <p:nvSpPr>
          <p:cNvPr id="11" name="Prostokąt 10"/>
          <p:cNvSpPr/>
          <p:nvPr/>
        </p:nvSpPr>
        <p:spPr>
          <a:xfrm>
            <a:off x="309306" y="0"/>
            <a:ext cx="569387"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algn="ctr"/>
            <a:r>
              <a:rPr lang="es" sz="3200" b="1" i="0" strike="noStrike" cap="none" spc="0" baseline="0" dirty="0">
                <a:solidFill>
                  <a:srgbClr val="496F63"/>
                </a:solidFill>
                <a:effectLst/>
                <a:latin typeface="Arial"/>
                <a:ea typeface="Arial"/>
                <a:cs typeface="Arial"/>
              </a:rPr>
              <a:t>7. </a:t>
            </a:r>
            <a:r>
              <a:rPr lang="es" sz="3200" b="0" i="0" strike="noStrike" cap="none" spc="0" baseline="0" dirty="0">
                <a:solidFill>
                  <a:srgbClr val="496F63"/>
                </a:solidFill>
                <a:effectLst/>
                <a:latin typeface="Arial"/>
                <a:ea typeface="Arial"/>
                <a:cs typeface="Arial"/>
              </a:rPr>
              <a:t>Siete maneras sencillas de mejorar el desarrollo del Modelo Conceptual</a:t>
            </a:r>
            <a:endParaRPr lang="pl-PL" sz="3200" b="1" dirty="0">
              <a:solidFill>
                <a:srgbClr val="496F63"/>
              </a:solidFill>
              <a:latin typeface="Arial"/>
              <a:ea typeface="Montserrat-SemiBold"/>
              <a:cs typeface="Arial"/>
              <a:sym typeface="Helvetica Light"/>
            </a:endParaRPr>
          </a:p>
        </p:txBody>
      </p:sp>
      <p:sp>
        <p:nvSpPr>
          <p:cNvPr id="12" name="Prostokąt 1">
            <a:extLst>
              <a:ext uri="{FF2B5EF4-FFF2-40B4-BE49-F238E27FC236}">
                <a16:creationId xmlns:a16="http://schemas.microsoft.com/office/drawing/2014/main" id="{8DF43496-75B1-AB48-8730-A1E03143165A}"/>
              </a:ext>
            </a:extLst>
          </p:cNvPr>
          <p:cNvSpPr/>
          <p:nvPr/>
        </p:nvSpPr>
        <p:spPr>
          <a:xfrm>
            <a:off x="1436914" y="3783120"/>
            <a:ext cx="22401726" cy="822960"/>
          </a:xfrm>
          <a:prstGeom prst="rect">
            <a:avLst/>
          </a:prstGeom>
        </p:spPr>
        <p:txBody>
          <a:bodyPr wrap="square">
            <a:spAutoFit/>
          </a:bodyPr>
          <a:lstStyle/>
          <a:p>
            <a:pPr algn="ctr"/>
            <a:r>
              <a:rPr lang="es" sz="3600" b="0" i="0" strike="noStrike" cap="none" spc="0" baseline="0" dirty="0">
                <a:solidFill>
                  <a:srgbClr val="496F63"/>
                </a:solidFill>
                <a:effectLst/>
                <a:latin typeface="Arial"/>
                <a:ea typeface="Arial"/>
                <a:cs typeface="Arial"/>
              </a:rPr>
              <a:t>Tendrás que nombrar a </a:t>
            </a:r>
            <a:r>
              <a:rPr lang="es" sz="4800" b="1" i="0" strike="noStrike" cap="none" spc="0" baseline="0" dirty="0">
                <a:solidFill>
                  <a:srgbClr val="496F63"/>
                </a:solidFill>
                <a:effectLst/>
                <a:latin typeface="Agency FB"/>
                <a:ea typeface="Agency FB"/>
                <a:cs typeface="Agency FB"/>
              </a:rPr>
              <a:t>una persona al mando y empoderarla</a:t>
            </a:r>
            <a:r>
              <a:rPr lang="es" sz="3600" b="0" i="0" strike="noStrike" cap="none" spc="0" baseline="0" dirty="0">
                <a:solidFill>
                  <a:srgbClr val="496F63"/>
                </a:solidFill>
                <a:effectLst/>
                <a:latin typeface="Agency FB"/>
                <a:ea typeface="Agency FB"/>
                <a:cs typeface="Agency FB"/>
              </a:rPr>
              <a:t> </a:t>
            </a:r>
            <a:r>
              <a:rPr lang="es" sz="3600" b="0" i="0" strike="noStrike" cap="none" spc="0" baseline="0" dirty="0">
                <a:solidFill>
                  <a:srgbClr val="496F63"/>
                </a:solidFill>
                <a:effectLst/>
                <a:latin typeface="Arial"/>
                <a:ea typeface="Arial"/>
                <a:cs typeface="Arial"/>
              </a:rPr>
              <a:t>de modo que tengan autoridad y recursos.</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75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1000"/>
                                        <p:tgtEl>
                                          <p:spTgt spid="2">
                                            <p:txEl>
                                              <p:pRg st="0" end="0"/>
                                            </p:txEl>
                                          </p:spTgt>
                                        </p:tgtEl>
                                      </p:cBhvr>
                                    </p:animEffect>
                                  </p:childTnLst>
                                </p:cTn>
                              </p:par>
                            </p:childTnLst>
                          </p:cTn>
                        </p:par>
                        <p:par>
                          <p:cTn id="13" fill="hold" nodeType="afterGroup">
                            <p:stCondLst>
                              <p:cond delay="1000"/>
                            </p:stCondLst>
                            <p:childTnLst>
                              <p:par>
                                <p:cTn id="14" presetID="53"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nodeType="clickPar">
                      <p:stCondLst>
                        <p:cond delay="indefinite"/>
                        <p:cond evt="onBegin" delay="0">
                          <p:tn val="18"/>
                        </p:cond>
                      </p:stCondLst>
                      <p:childTnLst>
                        <p:par>
                          <p:cTn id="20" fill="hold" nodeType="after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up)">
                                      <p:cBhvr>
                                        <p:cTn id="23" dur="1000"/>
                                        <p:tgtEl>
                                          <p:spTgt spid="12">
                                            <p:txEl>
                                              <p:pRg st="0" end="0"/>
                                            </p:txEl>
                                          </p:spTgt>
                                        </p:tgtEl>
                                      </p:cBhvr>
                                    </p:animEffect>
                                  </p:childTnLst>
                                </p:cTn>
                              </p:par>
                            </p:childTnLst>
                          </p:cTn>
                        </p:par>
                        <p:par>
                          <p:cTn id="24" fill="hold" nodeType="afterGroup">
                            <p:stCondLst>
                              <p:cond delay="1000"/>
                            </p:stCondLst>
                            <p:childTnLst>
                              <p:par>
                                <p:cTn id="25" presetID="53"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build="p"/>
      <p:bldP spid="1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306405" y="808180"/>
            <a:ext cx="22776864" cy="179467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8000" b="1" i="0" strike="noStrike" cap="none" spc="0" baseline="0" dirty="0">
                <a:solidFill>
                  <a:srgbClr val="496F63"/>
                </a:solidFill>
                <a:effectLst/>
                <a:latin typeface="Arial"/>
                <a:ea typeface="Arial"/>
                <a:cs typeface="Arial"/>
              </a:rPr>
              <a:t>Ten en cuenta la vida tras el lanzamiento</a:t>
            </a: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31</a:t>
            </a:fld>
            <a:endParaRPr/>
          </a:p>
        </p:txBody>
      </p:sp>
      <p:sp>
        <p:nvSpPr>
          <p:cNvPr id="2" name="Prostokąt 1">
            <a:extLst>
              <a:ext uri="{FF2B5EF4-FFF2-40B4-BE49-F238E27FC236}">
                <a16:creationId xmlns:a16="http://schemas.microsoft.com/office/drawing/2014/main" id="{8DF43496-75B1-AB48-8730-A1E03143165A}"/>
              </a:ext>
            </a:extLst>
          </p:cNvPr>
          <p:cNvSpPr/>
          <p:nvPr/>
        </p:nvSpPr>
        <p:spPr>
          <a:xfrm>
            <a:off x="1844568" y="2586183"/>
            <a:ext cx="13538867" cy="1371600"/>
          </a:xfrm>
          <a:prstGeom prst="rect">
            <a:avLst/>
          </a:prstGeom>
          <a:solidFill>
            <a:srgbClr val="C7E7E5"/>
          </a:solidFill>
        </p:spPr>
        <p:txBody>
          <a:bodyPr wrap="square">
            <a:spAutoFit/>
          </a:bodyPr>
          <a:lstStyle/>
          <a:p>
            <a:r>
              <a:rPr lang="es" sz="3600" b="0" i="0" strike="noStrike" cap="none" spc="0" baseline="0" dirty="0">
                <a:solidFill>
                  <a:srgbClr val="496F63"/>
                </a:solidFill>
                <a:effectLst/>
                <a:latin typeface="Arial"/>
                <a:ea typeface="Arial"/>
                <a:cs typeface="Arial"/>
              </a:rPr>
              <a:t>Prepara un plan detallado en cuanto a cómo este producto será apoyado por </a:t>
            </a:r>
            <a:r>
              <a:rPr lang="es" sz="4800" b="1" i="0" strike="noStrike" cap="none" spc="0" baseline="0" dirty="0">
                <a:solidFill>
                  <a:srgbClr val="496F63"/>
                </a:solidFill>
                <a:effectLst/>
                <a:latin typeface="Agency FB"/>
                <a:ea typeface="Agency FB"/>
                <a:cs typeface="Agency FB"/>
              </a:rPr>
              <a:t>el equipo de desarrollo</a:t>
            </a:r>
            <a:r>
              <a:rPr lang="es" sz="3600" b="0" i="0" strike="noStrike" cap="none" spc="0" baseline="0" dirty="0">
                <a:solidFill>
                  <a:srgbClr val="496F63"/>
                </a:solidFill>
                <a:effectLst/>
                <a:latin typeface="Arial"/>
                <a:ea typeface="Arial"/>
                <a:cs typeface="Arial"/>
              </a:rPr>
              <a:t>.</a:t>
            </a:r>
          </a:p>
        </p:txBody>
      </p:sp>
      <p:sp>
        <p:nvSpPr>
          <p:cNvPr id="3" name="Prostokąt 2">
            <a:extLst>
              <a:ext uri="{FF2B5EF4-FFF2-40B4-BE49-F238E27FC236}">
                <a16:creationId xmlns:a16="http://schemas.microsoft.com/office/drawing/2014/main" id="{8E6DB8B5-0021-2845-9965-6BD26A223A11}"/>
              </a:ext>
            </a:extLst>
          </p:cNvPr>
          <p:cNvSpPr/>
          <p:nvPr/>
        </p:nvSpPr>
        <p:spPr>
          <a:xfrm>
            <a:off x="1830539" y="8934100"/>
            <a:ext cx="12785832" cy="2492990"/>
          </a:xfrm>
          <a:prstGeom prst="rect">
            <a:avLst/>
          </a:prstGeom>
          <a:solidFill>
            <a:srgbClr val="C7E7E5"/>
          </a:solidFill>
        </p:spPr>
        <p:txBody>
          <a:bodyPr wrap="square">
            <a:spAutoFit/>
          </a:bodyPr>
          <a:lstStyle/>
          <a:p>
            <a:r>
              <a:rPr lang="es" sz="3600" b="0" i="0" strike="noStrike" cap="none" spc="0" baseline="0" dirty="0">
                <a:solidFill>
                  <a:srgbClr val="496F63"/>
                </a:solidFill>
                <a:effectLst/>
                <a:latin typeface="Arial"/>
                <a:ea typeface="Arial"/>
                <a:cs typeface="Arial"/>
              </a:rPr>
              <a:t>Los equipos de desarrollo y de ventas/apoyo tendrán que </a:t>
            </a:r>
            <a:r>
              <a:rPr lang="es" sz="4800" b="1" i="0" strike="noStrike" cap="none" spc="0" baseline="0" dirty="0">
                <a:solidFill>
                  <a:srgbClr val="496F63"/>
                </a:solidFill>
                <a:effectLst/>
                <a:latin typeface="Agency FB"/>
                <a:ea typeface="Agency FB"/>
                <a:cs typeface="Agency FB"/>
              </a:rPr>
              <a:t>trabajar en tándem </a:t>
            </a:r>
            <a:r>
              <a:rPr lang="es" sz="3600" b="0" i="0" strike="noStrike" cap="none" spc="0" baseline="0" dirty="0">
                <a:solidFill>
                  <a:srgbClr val="496F63"/>
                </a:solidFill>
                <a:effectLst/>
                <a:latin typeface="Arial"/>
                <a:ea typeface="Arial"/>
                <a:cs typeface="Arial"/>
              </a:rPr>
              <a:t>(y el equipo de ventas tendrá que involucrarse incluso antes, durante el proceso de desarrollo).</a:t>
            </a:r>
          </a:p>
          <a:p>
            <a:r>
              <a:rPr lang="pl-PL" sz="3600" dirty="0">
                <a:solidFill>
                  <a:srgbClr val="496F63"/>
                </a:solidFill>
                <a:latin typeface="Arial" panose="020B0604020202020204" pitchFamily="34" charset="0"/>
                <a:cs typeface="Arial" panose="020B0604020202020204" pitchFamily="34" charset="0"/>
              </a:rPr>
              <a:t> </a:t>
            </a:r>
          </a:p>
        </p:txBody>
      </p:sp>
      <p:sp>
        <p:nvSpPr>
          <p:cNvPr id="5" name="Prostokąt 4">
            <a:extLst>
              <a:ext uri="{FF2B5EF4-FFF2-40B4-BE49-F238E27FC236}">
                <a16:creationId xmlns:a16="http://schemas.microsoft.com/office/drawing/2014/main" id="{360D8B53-5A9C-A44A-8946-818957A1538B}"/>
              </a:ext>
            </a:extLst>
          </p:cNvPr>
          <p:cNvSpPr/>
          <p:nvPr/>
        </p:nvSpPr>
        <p:spPr>
          <a:xfrm>
            <a:off x="-321916" y="11830472"/>
            <a:ext cx="26033506" cy="1446550"/>
          </a:xfrm>
          <a:prstGeom prst="rect">
            <a:avLst/>
          </a:prstGeom>
        </p:spPr>
        <p:txBody>
          <a:bodyPr wrap="square">
            <a:spAutoFit/>
          </a:bodyPr>
          <a:lstStyle/>
          <a:p>
            <a:pPr algn="ctr"/>
            <a:r>
              <a:rPr lang="es" sz="4800" b="0" i="0" strike="noStrike" cap="none" spc="0" baseline="0" dirty="0">
                <a:solidFill>
                  <a:srgbClr val="496F63"/>
                </a:solidFill>
                <a:effectLst/>
                <a:latin typeface="Arial"/>
                <a:ea typeface="Arial"/>
                <a:cs typeface="Arial"/>
              </a:rPr>
              <a:t>La pregunta inicial ha de ser: </a:t>
            </a:r>
          </a:p>
          <a:p>
            <a:pPr algn="ctr"/>
            <a:r>
              <a:rPr lang="es" sz="4000" b="1" i="0" strike="noStrike" cap="none" spc="0" baseline="0" dirty="0">
                <a:solidFill>
                  <a:srgbClr val="496F63"/>
                </a:solidFill>
                <a:effectLst/>
                <a:latin typeface="Arial"/>
                <a:ea typeface="Arial"/>
                <a:cs typeface="Arial"/>
              </a:rPr>
              <a:t>¿Cómo se mejorará y apoyará este nuevo producto o servicio durante su ciclo de vida?</a:t>
            </a:r>
            <a:endParaRPr lang="pl-PL" sz="4000" b="1" dirty="0">
              <a:solidFill>
                <a:srgbClr val="496F63"/>
              </a:solidFill>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FEA367E7-496B-D747-809D-D3494E6F6FD5}"/>
              </a:ext>
            </a:extLst>
          </p:cNvPr>
          <p:cNvPicPr>
            <a:picLocks noChangeAspect="1"/>
          </p:cNvPicPr>
          <p:nvPr/>
        </p:nvPicPr>
        <p:blipFill>
          <a:blip r:embed="rId2"/>
          <a:stretch>
            <a:fillRect/>
          </a:stretch>
        </p:blipFill>
        <p:spPr>
          <a:xfrm>
            <a:off x="15383435" y="8093292"/>
            <a:ext cx="7956983" cy="3495240"/>
          </a:xfrm>
          <a:prstGeom prst="rect">
            <a:avLst/>
          </a:prstGeom>
        </p:spPr>
      </p:pic>
      <p:pic>
        <p:nvPicPr>
          <p:cNvPr id="6" name="Obraz 5">
            <a:extLst>
              <a:ext uri="{FF2B5EF4-FFF2-40B4-BE49-F238E27FC236}">
                <a16:creationId xmlns:a16="http://schemas.microsoft.com/office/drawing/2014/main" id="{C615BA0C-EC13-7444-8760-4CEDB5E1F279}"/>
              </a:ext>
            </a:extLst>
          </p:cNvPr>
          <p:cNvPicPr>
            <a:picLocks noChangeAspect="1"/>
          </p:cNvPicPr>
          <p:nvPr/>
        </p:nvPicPr>
        <p:blipFill>
          <a:blip r:embed="rId3"/>
          <a:stretch>
            <a:fillRect/>
          </a:stretch>
        </p:blipFill>
        <p:spPr>
          <a:xfrm>
            <a:off x="1844568" y="4498379"/>
            <a:ext cx="7784447" cy="4029171"/>
          </a:xfrm>
          <a:prstGeom prst="rect">
            <a:avLst/>
          </a:prstGeom>
        </p:spPr>
      </p:pic>
      <p:pic>
        <p:nvPicPr>
          <p:cNvPr id="7" name="Obraz 6">
            <a:extLst>
              <a:ext uri="{FF2B5EF4-FFF2-40B4-BE49-F238E27FC236}">
                <a16:creationId xmlns:a16="http://schemas.microsoft.com/office/drawing/2014/main" id="{18C85AA9-D9EC-B545-8F26-3D0469A494C1}"/>
              </a:ext>
            </a:extLst>
          </p:cNvPr>
          <p:cNvPicPr>
            <a:picLocks noChangeAspect="1"/>
          </p:cNvPicPr>
          <p:nvPr/>
        </p:nvPicPr>
        <p:blipFill>
          <a:blip r:embed="rId4"/>
          <a:stretch>
            <a:fillRect/>
          </a:stretch>
        </p:blipFill>
        <p:spPr>
          <a:xfrm>
            <a:off x="16232046" y="2477584"/>
            <a:ext cx="7108371" cy="4738914"/>
          </a:xfrm>
          <a:prstGeom prst="rect">
            <a:avLst/>
          </a:prstGeom>
        </p:spPr>
      </p:pic>
      <p:cxnSp>
        <p:nvCxnSpPr>
          <p:cNvPr id="10" name="Łącznik prosty ze strzałką 9">
            <a:extLst>
              <a:ext uri="{FF2B5EF4-FFF2-40B4-BE49-F238E27FC236}">
                <a16:creationId xmlns:a16="http://schemas.microsoft.com/office/drawing/2014/main" id="{AAC224D5-4B77-974D-ABFD-E59B84431530}"/>
              </a:ext>
            </a:extLst>
          </p:cNvPr>
          <p:cNvCxnSpPr/>
          <p:nvPr/>
        </p:nvCxnSpPr>
        <p:spPr>
          <a:xfrm>
            <a:off x="13644817" y="3718614"/>
            <a:ext cx="3647970" cy="15366"/>
          </a:xfrm>
          <a:prstGeom prst="straightConnector1">
            <a:avLst/>
          </a:prstGeom>
          <a:ln w="2540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Prostokąt 11">
            <a:extLst>
              <a:ext uri="{FF2B5EF4-FFF2-40B4-BE49-F238E27FC236}">
                <a16:creationId xmlns:a16="http://schemas.microsoft.com/office/drawing/2014/main" id="{8DC295EB-3615-A14F-8D42-ED59DFCE19C5}"/>
              </a:ext>
            </a:extLst>
          </p:cNvPr>
          <p:cNvSpPr/>
          <p:nvPr/>
        </p:nvSpPr>
        <p:spPr>
          <a:xfrm>
            <a:off x="10118564" y="4877518"/>
            <a:ext cx="5152547" cy="3416320"/>
          </a:xfrm>
          <a:prstGeom prst="rect">
            <a:avLst/>
          </a:prstGeom>
          <a:solidFill>
            <a:srgbClr val="C7E7E5"/>
          </a:solidFill>
        </p:spPr>
        <p:txBody>
          <a:bodyPr wrap="square">
            <a:spAutoFit/>
          </a:bodyPr>
          <a:lstStyle/>
          <a:p>
            <a:r>
              <a:rPr lang="es" sz="3200" b="0" i="0" strike="noStrike" cap="none" spc="0" baseline="0" dirty="0">
                <a:solidFill>
                  <a:srgbClr val="496F63"/>
                </a:solidFill>
                <a:effectLst/>
                <a:latin typeface="Arial"/>
                <a:ea typeface="Arial"/>
                <a:cs typeface="Arial"/>
              </a:rPr>
              <a:t>También se deben planificar programas </a:t>
            </a:r>
            <a:r>
              <a:rPr lang="es" sz="4400" b="0" i="0" strike="noStrike" cap="none" spc="0" baseline="0" dirty="0">
                <a:solidFill>
                  <a:srgbClr val="496F63"/>
                </a:solidFill>
                <a:effectLst/>
                <a:latin typeface="Agency FB"/>
                <a:ea typeface="Agency FB"/>
                <a:cs typeface="Agency FB"/>
              </a:rPr>
              <a:t>de </a:t>
            </a:r>
            <a:r>
              <a:rPr lang="es" sz="4400" b="1" i="0" strike="noStrike" cap="none" spc="0" baseline="0" dirty="0">
                <a:solidFill>
                  <a:srgbClr val="496F63"/>
                </a:solidFill>
                <a:effectLst/>
                <a:latin typeface="Agency FB"/>
                <a:ea typeface="Agency FB"/>
                <a:cs typeface="Agency FB"/>
              </a:rPr>
              <a:t>formación y capacitación</a:t>
            </a:r>
            <a:r>
              <a:rPr lang="es" sz="3200" b="0" i="0" strike="noStrike" cap="none" spc="0" baseline="0" dirty="0">
                <a:solidFill>
                  <a:srgbClr val="496F63"/>
                </a:solidFill>
                <a:effectLst/>
                <a:latin typeface="Arial"/>
                <a:ea typeface="Arial"/>
                <a:cs typeface="Arial"/>
              </a:rPr>
              <a:t> y ofertarlos a los empleados.</a:t>
            </a:r>
          </a:p>
          <a:p>
            <a:endParaRPr lang="pl-PL" sz="3200" b="1" dirty="0">
              <a:solidFill>
                <a:srgbClr val="496F63"/>
              </a:solidFill>
              <a:latin typeface="Arial" panose="020B0604020202020204" pitchFamily="34" charset="0"/>
              <a:cs typeface="Arial" panose="020B0604020202020204" pitchFamily="34" charset="0"/>
            </a:endParaRPr>
          </a:p>
        </p:txBody>
      </p:sp>
      <p:cxnSp>
        <p:nvCxnSpPr>
          <p:cNvPr id="13" name="Łącznik prosty ze strzałką 12">
            <a:extLst>
              <a:ext uri="{FF2B5EF4-FFF2-40B4-BE49-F238E27FC236}">
                <a16:creationId xmlns:a16="http://schemas.microsoft.com/office/drawing/2014/main" id="{7BB6CD80-73C7-6744-8E38-75A56CC6F89A}"/>
              </a:ext>
            </a:extLst>
          </p:cNvPr>
          <p:cNvCxnSpPr/>
          <p:nvPr/>
        </p:nvCxnSpPr>
        <p:spPr>
          <a:xfrm flipH="1">
            <a:off x="6947957" y="7983980"/>
            <a:ext cx="3827658" cy="1"/>
          </a:xfrm>
          <a:prstGeom prst="straightConnector1">
            <a:avLst/>
          </a:prstGeom>
          <a:ln w="2540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Łącznik prosty ze strzałką 14">
            <a:extLst>
              <a:ext uri="{FF2B5EF4-FFF2-40B4-BE49-F238E27FC236}">
                <a16:creationId xmlns:a16="http://schemas.microsoft.com/office/drawing/2014/main" id="{004C5FD9-A003-E64B-90F8-5630B0ABAEB2}"/>
              </a:ext>
            </a:extLst>
          </p:cNvPr>
          <p:cNvCxnSpPr/>
          <p:nvPr/>
        </p:nvCxnSpPr>
        <p:spPr>
          <a:xfrm>
            <a:off x="12694838" y="11101205"/>
            <a:ext cx="3091276" cy="0"/>
          </a:xfrm>
          <a:prstGeom prst="straightConnector1">
            <a:avLst/>
          </a:prstGeom>
          <a:ln w="2540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4" name="Prostokąt 13"/>
          <p:cNvSpPr/>
          <p:nvPr/>
        </p:nvSpPr>
        <p:spPr>
          <a:xfrm>
            <a:off x="309306" y="0"/>
            <a:ext cx="569387"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algn="ctr"/>
            <a:r>
              <a:rPr lang="es" sz="3200" b="1" i="0" strike="noStrike" cap="none" spc="0" baseline="0" dirty="0">
                <a:solidFill>
                  <a:srgbClr val="496F63"/>
                </a:solidFill>
                <a:effectLst/>
                <a:latin typeface="Arial"/>
                <a:ea typeface="Arial"/>
                <a:cs typeface="Arial"/>
              </a:rPr>
              <a:t>7. </a:t>
            </a:r>
            <a:r>
              <a:rPr lang="es" sz="3200" b="0" i="0" strike="noStrike" cap="none" spc="0" baseline="0" dirty="0">
                <a:solidFill>
                  <a:srgbClr val="496F63"/>
                </a:solidFill>
                <a:effectLst/>
                <a:latin typeface="Arial"/>
                <a:ea typeface="Arial"/>
                <a:cs typeface="Arial"/>
              </a:rPr>
              <a:t>Siete maneras sencillas de mejorar el desarrollo del Modelo Conceptual</a:t>
            </a:r>
            <a:endParaRPr lang="pl-PL" sz="3200" b="1" dirty="0">
              <a:solidFill>
                <a:srgbClr val="496F63"/>
              </a:solidFill>
              <a:latin typeface="Arial"/>
              <a:ea typeface="Montserrat-SemiBold"/>
              <a:cs typeface="Arial"/>
              <a:sym typeface="Helvetica Light"/>
            </a:endParaRPr>
          </a:p>
        </p:txBody>
      </p:sp>
    </p:spTree>
    <p:extLst>
      <p:ext uri="{BB962C8B-B14F-4D97-AF65-F5344CB8AC3E}">
        <p14:creationId xmlns:p14="http://schemas.microsoft.com/office/powerpoint/2010/main" val="363402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nodeType="clickPar">
                      <p:stCondLst>
                        <p:cond delay="indefinite"/>
                        <p:cond evt="onBegin" delay="0">
                          <p:tn val="12"/>
                        </p:cond>
                      </p:stCondLst>
                      <p:childTnLst>
                        <p:par>
                          <p:cTn id="14" fill="hold" nodeType="after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par>
                          <p:cTn id="18" fill="hold" nodeType="afterGroup">
                            <p:stCondLst>
                              <p:cond delay="1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nodeType="afterGroup">
                            <p:stCondLst>
                              <p:cond delay="1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nodeType="after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childTnLst>
                          </p:cTn>
                        </p:par>
                        <p:par>
                          <p:cTn id="31" fill="hold" nodeType="afterGroup">
                            <p:stCondLst>
                              <p:cond delay="1000"/>
                            </p:stCondLst>
                            <p:childTnLst>
                              <p:par>
                                <p:cTn id="32" presetID="2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par>
                          <p:cTn id="35" fill="hold" nodeType="afterGroup">
                            <p:stCondLst>
                              <p:cond delay="1500"/>
                            </p:stCondLst>
                            <p:childTnLst>
                              <p:par>
                                <p:cTn id="36" presetID="10"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nodeType="clickPar">
                      <p:stCondLst>
                        <p:cond delay="indefinite"/>
                        <p:cond evt="onBegin" delay="0">
                          <p:tn val="38"/>
                        </p:cond>
                      </p:stCondLst>
                      <p:childTnLst>
                        <p:par>
                          <p:cTn id="40" fill="hold" nodeType="after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childTnLst>
                                </p:cTn>
                              </p:par>
                            </p:childTnLst>
                          </p:cTn>
                        </p:par>
                        <p:par>
                          <p:cTn id="44" fill="hold" nodeType="afterGroup">
                            <p:stCondLst>
                              <p:cond delay="1000"/>
                            </p:stCondLst>
                            <p:childTnLst>
                              <p:par>
                                <p:cTn id="45" presetID="22" presetClass="entr" presetSubtype="8"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par>
                          <p:cTn id="48" fill="hold" nodeType="afterGroup">
                            <p:stCondLst>
                              <p:cond delay="1500"/>
                            </p:stCondLst>
                            <p:childTnLst>
                              <p:par>
                                <p:cTn id="49" presetID="10" presetClass="entr" presetSubtype="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animBg="1"/>
      <p:bldP spid="3" grpId="0" animBg="1"/>
      <p:bldP spid="5"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6003570" y="608404"/>
            <a:ext cx="12211247" cy="13087652"/>
          </a:xfrm>
          <a:prstGeom prst="rect">
            <a:avLst/>
          </a:prstGeom>
        </p:spPr>
      </p:pic>
      <p:sp>
        <p:nvSpPr>
          <p:cNvPr id="68" name="Shape 68"/>
          <p:cNvSpPr/>
          <p:nvPr/>
        </p:nvSpPr>
        <p:spPr>
          <a:xfrm>
            <a:off x="3582498" y="641422"/>
            <a:ext cx="20437425" cy="2233532"/>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lnSpcReduction="10000"/>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10000" b="1" i="0" strike="noStrike" cap="none" spc="0" baseline="0">
                <a:solidFill>
                  <a:srgbClr val="496F63"/>
                </a:solidFill>
                <a:effectLst/>
                <a:latin typeface="Arial"/>
                <a:ea typeface="Arial"/>
                <a:cs typeface="Arial"/>
              </a:rPr>
              <a:t>Después del análisis de negocio de la idea elegida…</a:t>
            </a:r>
            <a:endParaRPr lang="en-GB">
              <a:solidFill>
                <a:srgbClr val="496F63"/>
              </a:solidFill>
              <a:latin typeface="Arial" panose="020B0604020202020204" pitchFamily="34" charset="0"/>
              <a:cs typeface="Arial" panose="020B0604020202020204" pitchFamily="34" charset="0"/>
            </a:endParaRPr>
          </a:p>
        </p:txBody>
      </p:sp>
      <p:sp>
        <p:nvSpPr>
          <p:cNvPr id="69" name="Shape 69"/>
          <p:cNvSpPr/>
          <p:nvPr/>
        </p:nvSpPr>
        <p:spPr>
          <a:xfrm>
            <a:off x="1957456" y="6939756"/>
            <a:ext cx="10452256" cy="4793500"/>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p>
            <a:pPr marL="342900" indent="-342900">
              <a:buFontTx/>
              <a:buChar char="-"/>
            </a:pPr>
            <a:endParaRPr lang="pl-PL"/>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32</a:t>
            </a:fld>
            <a:endParaRPr/>
          </a:p>
        </p:txBody>
      </p:sp>
      <p:sp>
        <p:nvSpPr>
          <p:cNvPr id="9" name="Prostokąt 8">
            <a:extLst>
              <a:ext uri="{FF2B5EF4-FFF2-40B4-BE49-F238E27FC236}">
                <a16:creationId xmlns:a16="http://schemas.microsoft.com/office/drawing/2014/main" id="{51246C7F-CBE8-EA4C-A3ED-D91129B40AE2}"/>
              </a:ext>
            </a:extLst>
          </p:cNvPr>
          <p:cNvSpPr/>
          <p:nvPr/>
        </p:nvSpPr>
        <p:spPr>
          <a:xfrm>
            <a:off x="4100531" y="6070286"/>
            <a:ext cx="18403184" cy="1738938"/>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3600" b="1" i="0" strike="noStrike" cap="none" spc="0" baseline="0" dirty="0">
                <a:solidFill>
                  <a:srgbClr val="FFFFFF"/>
                </a:solidFill>
                <a:effectLst/>
                <a:latin typeface="Helvetica Light"/>
                <a:ea typeface="Helvetica Light"/>
                <a:cs typeface="Helvetica Light"/>
              </a:rPr>
              <a:t> EVALUAR EL PRODUCTO MÍNIMO VIABLE, CON EXPERIMENTOS/ENSAYOS</a:t>
            </a:r>
          </a:p>
          <a:p>
            <a:pPr algn="ctr"/>
            <a:r>
              <a:rPr lang="es" sz="3600" b="0" i="0" strike="noStrike" cap="none" spc="0" baseline="0" dirty="0">
                <a:solidFill>
                  <a:srgbClr val="FFFFFF"/>
                </a:solidFill>
                <a:effectLst/>
                <a:latin typeface="PT Sans"/>
                <a:ea typeface="PT Sans"/>
                <a:cs typeface="PT Sans"/>
              </a:rPr>
              <a:t>Esto hace que las compañías sean capaces de investigar las reacciones de los clientes antes de introducir el nuevo producto/servicio al mercado. </a:t>
            </a:r>
          </a:p>
        </p:txBody>
      </p:sp>
      <p:sp>
        <p:nvSpPr>
          <p:cNvPr id="10" name="Strzałka w dół 9">
            <a:extLst>
              <a:ext uri="{FF2B5EF4-FFF2-40B4-BE49-F238E27FC236}">
                <a16:creationId xmlns:a16="http://schemas.microsoft.com/office/drawing/2014/main" id="{0BE2EBF4-05AB-ED44-AF11-A0F283EEC31C}"/>
              </a:ext>
            </a:extLst>
          </p:cNvPr>
          <p:cNvSpPr/>
          <p:nvPr/>
        </p:nvSpPr>
        <p:spPr>
          <a:xfrm>
            <a:off x="10579128" y="3694094"/>
            <a:ext cx="3661168" cy="1700748"/>
          </a:xfrm>
          <a:prstGeom prst="downArrow">
            <a:avLst>
              <a:gd name="adj1" fmla="val 50000"/>
              <a:gd name="adj2" fmla="val 40396"/>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2800" b="0" i="0" strike="noStrike" cap="none" spc="0" baseline="0" dirty="0">
                <a:solidFill>
                  <a:srgbClr val="FFFFFF"/>
                </a:solidFill>
                <a:effectLst/>
                <a:latin typeface="Helvetica Light"/>
                <a:ea typeface="Helvetica Light"/>
                <a:cs typeface="Helvetica Light"/>
              </a:rPr>
              <a:t>El siguiente paso es…</a:t>
            </a:r>
          </a:p>
        </p:txBody>
      </p:sp>
      <p:sp>
        <p:nvSpPr>
          <p:cNvPr id="12" name="Strzałka w dół 11">
            <a:extLst>
              <a:ext uri="{FF2B5EF4-FFF2-40B4-BE49-F238E27FC236}">
                <a16:creationId xmlns:a16="http://schemas.microsoft.com/office/drawing/2014/main" id="{831EC3EC-7651-D348-AFA7-5EE581B60C2A}"/>
              </a:ext>
            </a:extLst>
          </p:cNvPr>
          <p:cNvSpPr/>
          <p:nvPr/>
        </p:nvSpPr>
        <p:spPr>
          <a:xfrm>
            <a:off x="10454022" y="8526795"/>
            <a:ext cx="4077926" cy="1318558"/>
          </a:xfrm>
          <a:prstGeom prst="downArrow">
            <a:avLst>
              <a:gd name="adj1" fmla="val 50000"/>
              <a:gd name="adj2" fmla="val 40396"/>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3200" b="0" i="0" strike="noStrike" cap="none" spc="0" baseline="0" dirty="0">
                <a:solidFill>
                  <a:srgbClr val="FFFFFF"/>
                </a:solidFill>
                <a:effectLst/>
                <a:latin typeface="Helvetica Light"/>
                <a:ea typeface="Helvetica Light"/>
                <a:cs typeface="Helvetica Light"/>
              </a:rPr>
              <a:t>Y el paso final es…</a:t>
            </a:r>
          </a:p>
        </p:txBody>
      </p:sp>
      <p:sp>
        <p:nvSpPr>
          <p:cNvPr id="13" name="Prostokąt 12">
            <a:extLst>
              <a:ext uri="{FF2B5EF4-FFF2-40B4-BE49-F238E27FC236}">
                <a16:creationId xmlns:a16="http://schemas.microsoft.com/office/drawing/2014/main" id="{7932FFB4-180F-044A-B437-91FBD8B4258F}"/>
              </a:ext>
            </a:extLst>
          </p:cNvPr>
          <p:cNvSpPr/>
          <p:nvPr/>
        </p:nvSpPr>
        <p:spPr>
          <a:xfrm>
            <a:off x="2584321" y="10147959"/>
            <a:ext cx="21435602" cy="178308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000" b="1" i="0" strike="noStrike" cap="none" spc="0" baseline="0">
                <a:solidFill>
                  <a:srgbClr val="FFFFFF"/>
                </a:solidFill>
                <a:effectLst/>
                <a:latin typeface="Helvetica Light"/>
                <a:ea typeface="Helvetica Light"/>
                <a:cs typeface="Helvetica Light"/>
              </a:rPr>
              <a:t>UNA PRIMERA INTRODUCCIÓN AL MERCADO Y EVALUACIÓN DEL PRODUCTO</a:t>
            </a:r>
          </a:p>
          <a:p>
            <a:pPr algn="ctr"/>
            <a:r>
              <a:rPr lang="es" sz="3600" b="0" i="0" strike="noStrike" cap="none" spc="0" baseline="0">
                <a:solidFill>
                  <a:srgbClr val="FFFFFF"/>
                </a:solidFill>
                <a:effectLst/>
                <a:latin typeface="PT Sans"/>
                <a:ea typeface="PT Sans"/>
                <a:cs typeface="PT Sans"/>
              </a:rPr>
              <a:t>Cuáles son las reacciones del cliente en cuanto a feedback.</a:t>
            </a:r>
          </a:p>
          <a:p>
            <a:pPr algn="ctr"/>
            <a:r>
              <a:rPr lang="es" sz="3600" b="0" i="0" strike="noStrike" cap="none" spc="0" baseline="0">
                <a:solidFill>
                  <a:srgbClr val="FFFFFF"/>
                </a:solidFill>
                <a:effectLst/>
                <a:latin typeface="PT Sans"/>
                <a:ea typeface="PT Sans"/>
                <a:cs typeface="PT Sans"/>
              </a:rPr>
              <a:t> ¿Es el concepto atractivo para el cliente?  ¿La innovación satisface las necesidades de clientes?</a:t>
            </a:r>
            <a:endParaRPr lang="pl-PL" sz="3600">
              <a:solidFill>
                <a:srgbClr val="FFFFFF"/>
              </a:solidFill>
            </a:endParaRPr>
          </a:p>
        </p:txBody>
      </p:sp>
      <p:pic>
        <p:nvPicPr>
          <p:cNvPr id="2" name="Pismo odręczne 1">
            <a:extLst>
              <a:ext uri="{FF2B5EF4-FFF2-40B4-BE49-F238E27FC236}">
                <a16:creationId xmlns:a16="http://schemas.microsoft.com/office/drawing/2014/main" id="{EDF764CD-8F1A-9740-846D-3F5F023CA0D2}"/>
              </a:ext>
            </a:extLst>
          </p:cNvPr>
          <p:cNvPicPr/>
          <p:nvPr/>
        </p:nvPicPr>
        <p:blipFill>
          <a:blip r:embed="rId3"/>
          <a:stretch>
            <a:fillRect/>
          </a:stretch>
        </p:blipFill>
        <p:spPr>
          <a:xfrm>
            <a:off x="1257949" y="3685386"/>
            <a:ext cx="10335934" cy="7085985"/>
          </a:xfrm>
          <a:prstGeom prst="rect">
            <a:avLst/>
          </a:prstGeom>
        </p:spPr>
      </p:pic>
      <p:sp>
        <p:nvSpPr>
          <p:cNvPr id="3" name="Owal 2">
            <a:extLst>
              <a:ext uri="{FF2B5EF4-FFF2-40B4-BE49-F238E27FC236}">
                <a16:creationId xmlns:a16="http://schemas.microsoft.com/office/drawing/2014/main" id="{2188BCF0-1C95-0B48-8C77-EA9B12065416}"/>
              </a:ext>
            </a:extLst>
          </p:cNvPr>
          <p:cNvSpPr/>
          <p:nvPr/>
        </p:nvSpPr>
        <p:spPr>
          <a:xfrm>
            <a:off x="987508" y="676216"/>
            <a:ext cx="3283086" cy="3743652"/>
          </a:xfrm>
          <a:prstGeom prst="ellipse">
            <a:avLst/>
          </a:prstGeom>
          <a:blipFill rotWithShape="1">
            <a:blip r:embed="rId4"/>
            <a:tile tx="0" ty="0" sx="100000" sy="100000" flip="none" algn="tl"/>
          </a:blip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2800" b="0" i="0" strike="noStrike" cap="none" spc="0" baseline="0" dirty="0">
                <a:solidFill>
                  <a:srgbClr val="FFFFFF"/>
                </a:solidFill>
                <a:effectLst/>
                <a:latin typeface="Helvetica Light"/>
                <a:ea typeface="Helvetica Light"/>
                <a:cs typeface="Helvetica Light"/>
              </a:rPr>
              <a:t>Pero aprenderemos sobre estos pasos en los módulos siguientes.</a:t>
            </a:r>
          </a:p>
        </p:txBody>
      </p:sp>
      <p:sp>
        <p:nvSpPr>
          <p:cNvPr id="14" name="Prostokąt 13"/>
          <p:cNvSpPr/>
          <p:nvPr/>
        </p:nvSpPr>
        <p:spPr>
          <a:xfrm>
            <a:off x="309306" y="0"/>
            <a:ext cx="569387"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algn="ctr"/>
            <a:r>
              <a:rPr lang="es" sz="3200" b="1" i="0" strike="noStrike" cap="none" spc="0" baseline="0" dirty="0">
                <a:solidFill>
                  <a:srgbClr val="496F63"/>
                </a:solidFill>
                <a:effectLst/>
                <a:latin typeface="Arial"/>
                <a:ea typeface="Arial"/>
                <a:cs typeface="Arial"/>
              </a:rPr>
              <a:t>7. </a:t>
            </a:r>
            <a:r>
              <a:rPr lang="es" sz="3200" b="0" i="0" strike="noStrike" cap="none" spc="0" baseline="0" dirty="0">
                <a:solidFill>
                  <a:srgbClr val="496F63"/>
                </a:solidFill>
                <a:effectLst/>
                <a:latin typeface="Arial"/>
                <a:ea typeface="Arial"/>
                <a:cs typeface="Arial"/>
              </a:rPr>
              <a:t>Siete maneras sencillas de mejorar el desarrollo del Modelo Conceptual</a:t>
            </a:r>
            <a:endParaRPr lang="pl-PL" sz="3200" b="1" dirty="0">
              <a:solidFill>
                <a:srgbClr val="496F63"/>
              </a:solidFill>
              <a:latin typeface="Arial"/>
              <a:ea typeface="Montserrat-SemiBold"/>
              <a:cs typeface="Arial"/>
              <a:sym typeface="Helvetica Light"/>
            </a:endParaRPr>
          </a:p>
        </p:txBody>
      </p:sp>
    </p:spTree>
    <p:extLst>
      <p:ext uri="{BB962C8B-B14F-4D97-AF65-F5344CB8AC3E}">
        <p14:creationId xmlns:p14="http://schemas.microsoft.com/office/powerpoint/2010/main" val="22971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par>
                          <p:cTn id="13" fill="hold" nodeType="afterGroup">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1000"/>
                                        <p:tgtEl>
                                          <p:spTgt spid="12"/>
                                        </p:tgtEl>
                                      </p:cBhvr>
                                    </p:animEffect>
                                  </p:childTnLst>
                                </p:cTn>
                              </p:par>
                            </p:childTnLst>
                          </p:cTn>
                        </p:par>
                        <p:par>
                          <p:cTn id="22" fill="hold" nodeType="afterGroup">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childTnLst>
                          </p:cTn>
                        </p:par>
                      </p:childTnLst>
                    </p:cTn>
                  </p:par>
                  <p:par>
                    <p:cTn id="26" fill="hold" nodeType="clickPar">
                      <p:stCondLst>
                        <p:cond delay="indefinite"/>
                        <p:cond evt="onBegin" delay="0">
                          <p:tn val="25"/>
                        </p:cond>
                      </p:stCondLst>
                      <p:childTnLst>
                        <p:par>
                          <p:cTn id="27" fill="hold" nodeType="afterGroup">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9" grpId="0" animBg="1"/>
      <p:bldP spid="10" grpId="0" animBg="1"/>
      <p:bldP spid="12" grpId="0" animBg="1"/>
      <p:bldP spid="13"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5266868" y="560325"/>
            <a:ext cx="12345287" cy="12816626"/>
          </a:xfrm>
          <a:prstGeom prst="rect">
            <a:avLst/>
          </a:prstGeom>
        </p:spPr>
      </p:pic>
      <p:sp>
        <p:nvSpPr>
          <p:cNvPr id="68" name="Shape 68"/>
          <p:cNvSpPr/>
          <p:nvPr/>
        </p:nvSpPr>
        <p:spPr>
          <a:xfrm>
            <a:off x="6674843" y="862100"/>
            <a:ext cx="8780105" cy="157715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10000" b="1" i="0" strike="noStrike" cap="none" spc="0" baseline="0">
                <a:solidFill>
                  <a:srgbClr val="496F63"/>
                </a:solidFill>
                <a:effectLst/>
                <a:latin typeface="Arial"/>
                <a:ea typeface="Arial"/>
                <a:cs typeface="Arial"/>
              </a:rPr>
              <a:t>RESUMEN</a:t>
            </a:r>
            <a:endParaRPr>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33</a:t>
            </a:fld>
            <a:endParaRPr/>
          </a:p>
        </p:txBody>
      </p:sp>
      <p:sp>
        <p:nvSpPr>
          <p:cNvPr id="7" name="Shape 69">
            <a:extLst>
              <a:ext uri="{FF2B5EF4-FFF2-40B4-BE49-F238E27FC236}">
                <a16:creationId xmlns:a16="http://schemas.microsoft.com/office/drawing/2014/main" id="{CAC5FA17-9C5F-1644-A264-EEAF004E3C53}"/>
              </a:ext>
            </a:extLst>
          </p:cNvPr>
          <p:cNvSpPr/>
          <p:nvPr/>
        </p:nvSpPr>
        <p:spPr>
          <a:xfrm>
            <a:off x="12192000" y="4179041"/>
            <a:ext cx="8510708" cy="527046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lIns="38100" tIns="38100" rIns="38100" bIns="38100">
            <a:normAutofit/>
          </a:bodyPr>
          <a:lstStyle/>
          <a:p>
            <a:endParaRPr>
              <a:latin typeface="Arial" panose="020B0604020202020204" pitchFamily="34" charset="0"/>
              <a:cs typeface="Arial" panose="020B0604020202020204" pitchFamily="34" charset="0"/>
            </a:endParaRPr>
          </a:p>
        </p:txBody>
      </p:sp>
      <p:sp>
        <p:nvSpPr>
          <p:cNvPr id="25" name="Shape 68">
            <a:extLst>
              <a:ext uri="{FF2B5EF4-FFF2-40B4-BE49-F238E27FC236}">
                <a16:creationId xmlns:a16="http://schemas.microsoft.com/office/drawing/2014/main" id="{C46F02E2-0ACF-4F45-A17F-FCAD3E373257}"/>
              </a:ext>
            </a:extLst>
          </p:cNvPr>
          <p:cNvSpPr/>
          <p:nvPr/>
        </p:nvSpPr>
        <p:spPr>
          <a:xfrm>
            <a:off x="1730158" y="10017008"/>
            <a:ext cx="6156085" cy="245270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endParaRPr sz="6000" b="0">
              <a:solidFill>
                <a:srgbClr val="496F63"/>
              </a:solidFill>
              <a:latin typeface="Arial" panose="020B0604020202020204" pitchFamily="34" charset="0"/>
              <a:cs typeface="Arial" panose="020B0604020202020204" pitchFamily="34" charset="0"/>
            </a:endParaRPr>
          </a:p>
        </p:txBody>
      </p:sp>
      <p:sp>
        <p:nvSpPr>
          <p:cNvPr id="29" name="Shape 68">
            <a:extLst>
              <a:ext uri="{FF2B5EF4-FFF2-40B4-BE49-F238E27FC236}">
                <a16:creationId xmlns:a16="http://schemas.microsoft.com/office/drawing/2014/main" id="{35138F37-62AA-FA44-8FB1-A42662BC8683}"/>
              </a:ext>
            </a:extLst>
          </p:cNvPr>
          <p:cNvSpPr/>
          <p:nvPr/>
        </p:nvSpPr>
        <p:spPr>
          <a:xfrm>
            <a:off x="2021262" y="2030475"/>
            <a:ext cx="21015203" cy="10721578"/>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 Estudio de caso de desarrollo del</a:t>
            </a:r>
            <a:r>
              <a:rPr lang="es" sz="6000" b="0" i="0" strike="noStrike" cap="none" spc="0" dirty="0">
                <a:solidFill>
                  <a:srgbClr val="496F63"/>
                </a:solidFill>
                <a:effectLst/>
                <a:latin typeface="Arial"/>
                <a:ea typeface="Arial"/>
                <a:cs typeface="Arial"/>
              </a:rPr>
              <a:t> Modelo Conceptual</a:t>
            </a: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 Generación de la idea (idear)</a:t>
            </a: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Recopilación</a:t>
            </a:r>
            <a:r>
              <a:rPr lang="es" sz="6000" b="0" i="0" strike="noStrike" cap="none" spc="0" dirty="0">
                <a:solidFill>
                  <a:srgbClr val="496F63"/>
                </a:solidFill>
                <a:effectLst/>
                <a:latin typeface="Arial"/>
                <a:ea typeface="Arial"/>
                <a:cs typeface="Arial"/>
              </a:rPr>
              <a:t> </a:t>
            </a:r>
            <a:r>
              <a:rPr lang="es" sz="6000" b="0" i="0" strike="noStrike" cap="none" spc="0" baseline="0" dirty="0">
                <a:solidFill>
                  <a:srgbClr val="496F63"/>
                </a:solidFill>
                <a:effectLst/>
                <a:latin typeface="Arial"/>
                <a:ea typeface="Arial"/>
                <a:cs typeface="Arial"/>
              </a:rPr>
              <a:t>de información - lista de control</a:t>
            </a: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Análisis</a:t>
            </a:r>
            <a:r>
              <a:rPr lang="es" sz="6000" b="0" i="0" strike="noStrike" cap="none" spc="0" dirty="0">
                <a:solidFill>
                  <a:srgbClr val="496F63"/>
                </a:solidFill>
                <a:effectLst/>
                <a:latin typeface="Arial"/>
                <a:ea typeface="Arial"/>
                <a:cs typeface="Arial"/>
              </a:rPr>
              <a:t> </a:t>
            </a:r>
            <a:r>
              <a:rPr lang="es" sz="6000" b="0" i="0" strike="noStrike" cap="none" spc="0" baseline="0" dirty="0">
                <a:solidFill>
                  <a:srgbClr val="496F63"/>
                </a:solidFill>
                <a:effectLst/>
                <a:latin typeface="Arial"/>
                <a:ea typeface="Arial"/>
                <a:cs typeface="Arial"/>
              </a:rPr>
              <a:t>de la idea (filtro)</a:t>
            </a: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Desarrollar</a:t>
            </a:r>
            <a:r>
              <a:rPr lang="es" sz="6000" b="0" i="0" strike="noStrike" cap="none" spc="0" dirty="0">
                <a:solidFill>
                  <a:srgbClr val="496F63"/>
                </a:solidFill>
                <a:effectLst/>
                <a:latin typeface="Arial"/>
                <a:ea typeface="Arial"/>
                <a:cs typeface="Arial"/>
              </a:rPr>
              <a:t> el Modelo de N</a:t>
            </a:r>
            <a:r>
              <a:rPr lang="es" sz="6000" b="0" i="0" strike="noStrike" cap="none" spc="0" baseline="0" dirty="0">
                <a:solidFill>
                  <a:srgbClr val="496F63"/>
                </a:solidFill>
                <a:effectLst/>
                <a:latin typeface="Arial"/>
                <a:ea typeface="Arial"/>
                <a:cs typeface="Arial"/>
              </a:rPr>
              <a:t>egocio</a:t>
            </a: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i="0" strike="noStrike" cap="none" spc="0" baseline="0" dirty="0">
                <a:solidFill>
                  <a:srgbClr val="496F63"/>
                </a:solidFill>
                <a:effectLst/>
                <a:latin typeface="Arial"/>
                <a:ea typeface="Arial"/>
                <a:cs typeface="Arial"/>
              </a:rPr>
              <a:t>Plantilla </a:t>
            </a:r>
            <a:r>
              <a:rPr lang="es" sz="6000" b="0" dirty="0">
                <a:solidFill>
                  <a:srgbClr val="496F63"/>
                </a:solidFill>
                <a:latin typeface="Arial"/>
                <a:ea typeface="Arial"/>
                <a:cs typeface="Arial"/>
              </a:rPr>
              <a:t>para el Modelo Conceptual</a:t>
            </a: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r>
              <a:rPr lang="es" sz="6000" b="0" dirty="0">
                <a:solidFill>
                  <a:srgbClr val="496F63"/>
                </a:solidFill>
                <a:latin typeface="Arial"/>
                <a:ea typeface="Arial"/>
                <a:cs typeface="Arial"/>
              </a:rPr>
              <a:t>Siete</a:t>
            </a:r>
            <a:r>
              <a:rPr lang="es" sz="6000" b="0" i="0" strike="noStrike" cap="none" spc="0" baseline="0" dirty="0">
                <a:solidFill>
                  <a:srgbClr val="496F63"/>
                </a:solidFill>
                <a:effectLst/>
                <a:latin typeface="Arial"/>
                <a:ea typeface="Arial"/>
                <a:cs typeface="Arial"/>
              </a:rPr>
              <a:t> maneras sencillas de mejorar el desarrollo del</a:t>
            </a:r>
            <a:r>
              <a:rPr lang="es" sz="6000" b="0" i="0" strike="noStrike" cap="none" spc="0" dirty="0">
                <a:solidFill>
                  <a:srgbClr val="496F63"/>
                </a:solidFill>
                <a:effectLst/>
                <a:latin typeface="Arial"/>
                <a:ea typeface="Arial"/>
                <a:cs typeface="Arial"/>
              </a:rPr>
              <a:t> Modelo Conceptual</a:t>
            </a:r>
            <a:endParaRPr lang="es" sz="6000" b="0" i="0" strike="noStrike" cap="none" spc="0" baseline="0" dirty="0">
              <a:solidFill>
                <a:srgbClr val="496F63"/>
              </a:solidFill>
              <a:effectLst/>
              <a:latin typeface="Arial"/>
              <a:ea typeface="Arial"/>
              <a:cs typeface="Arial"/>
            </a:endParaRPr>
          </a:p>
          <a:p>
            <a:pPr marL="1143000" indent="-1143000" algn="l">
              <a:buFont typeface="+mj-lt"/>
              <a:buAutoNum type="arabicPeriod"/>
            </a:pPr>
            <a:endParaRPr lang="en-GB"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en-US"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pl-PL"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lang="en-GB" sz="6000" b="0" dirty="0">
              <a:solidFill>
                <a:srgbClr val="496F63"/>
              </a:solidFill>
              <a:latin typeface="Arial" panose="020B0604020202020204" pitchFamily="34" charset="0"/>
              <a:cs typeface="Arial" panose="020B0604020202020204" pitchFamily="34" charset="0"/>
            </a:endParaRPr>
          </a:p>
          <a:p>
            <a:pPr marL="1143000" indent="-1143000" algn="l">
              <a:buFont typeface="+mj-lt"/>
              <a:buAutoNum type="arabicPeriod"/>
            </a:pPr>
            <a:endParaRPr sz="6000" b="0" dirty="0">
              <a:solidFill>
                <a:srgbClr val="496F63"/>
              </a:solidFill>
              <a:latin typeface="Arial" panose="020B0604020202020204" pitchFamily="34" charset="0"/>
              <a:cs typeface="Arial" panose="020B0604020202020204" pitchFamily="34" charset="0"/>
            </a:endParaRPr>
          </a:p>
        </p:txBody>
      </p:sp>
      <p:sp>
        <p:nvSpPr>
          <p:cNvPr id="26" name="Prostokąt 25"/>
          <p:cNvSpPr/>
          <p:nvPr/>
        </p:nvSpPr>
        <p:spPr>
          <a:xfrm>
            <a:off x="190140" y="0"/>
            <a:ext cx="807720"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a:solidFill>
                  <a:srgbClr val="496F63"/>
                </a:solidFill>
                <a:effectLst/>
                <a:latin typeface="Arial"/>
                <a:ea typeface="Arial"/>
                <a:cs typeface="Arial"/>
              </a:rPr>
              <a:t>RESUMEN</a:t>
            </a:r>
            <a:endParaRPr lang="pl-PL" sz="4800" b="1">
              <a:solidFill>
                <a:srgbClr val="496F63"/>
              </a:solidFill>
              <a:latin typeface="Arial"/>
              <a:ea typeface="Montserrat-SemiBold"/>
              <a:cs typeface="Arial"/>
              <a:sym typeface="Helvetica Light"/>
            </a:endParaRPr>
          </a:p>
        </p:txBody>
      </p:sp>
      <p:pic>
        <p:nvPicPr>
          <p:cNvPr id="1026" name="Picture 2" descr="C:\Users\BZ\Desktop\OneDrive Beniamin Zawilla\OneDrive - Uniwersytet Szczeciński\LIME - kurs szkoleniowy\Moduły zmienione\Nowe grafiki do modułów użyte przez BZ\M2\book-2282152_640.png"/>
          <p:cNvPicPr>
            <a:picLocks noChangeAspect="1" noChangeArrowheads="1"/>
          </p:cNvPicPr>
          <p:nvPr/>
        </p:nvPicPr>
        <p:blipFill>
          <a:blip r:embed="rId3"/>
          <a:stretch>
            <a:fillRect/>
          </a:stretch>
        </p:blipFill>
        <p:spPr bwMode="auto">
          <a:xfrm>
            <a:off x="20644837" y="4179041"/>
            <a:ext cx="3402522" cy="3402522"/>
          </a:xfrm>
          <a:prstGeom prst="rect">
            <a:avLst/>
          </a:prstGeom>
          <a:noFill/>
        </p:spPr>
      </p:pic>
    </p:spTree>
    <p:extLst>
      <p:ext uri="{BB962C8B-B14F-4D97-AF65-F5344CB8AC3E}">
        <p14:creationId xmlns:p14="http://schemas.microsoft.com/office/powerpoint/2010/main" val="136945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nodeType="clickPar">
                      <p:stCondLst>
                        <p:cond delay="indefinite"/>
                        <p:cond evt="onBegin" delay="0">
                          <p:tn val="10"/>
                        </p:cond>
                      </p:stCondLst>
                      <p:childTnLst>
                        <p:par>
                          <p:cTn id="12" fill="hold" nodeType="after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9">
                                            <p:txEl>
                                              <p:pRg st="1" end="1"/>
                                            </p:txEl>
                                          </p:spTgt>
                                        </p:tgtEl>
                                        <p:attrNameLst>
                                          <p:attrName>style.visibility</p:attrName>
                                        </p:attrNameLst>
                                      </p:cBhvr>
                                      <p:to>
                                        <p:strVal val="visible"/>
                                      </p:to>
                                    </p:set>
                                    <p:animEffect transition="in" filter="wipe(up)">
                                      <p:cBhvr>
                                        <p:cTn id="15" dur="1000"/>
                                        <p:tgtEl>
                                          <p:spTgt spid="29">
                                            <p:txEl>
                                              <p:pRg st="1" end="1"/>
                                            </p:txEl>
                                          </p:spTgt>
                                        </p:tgtEl>
                                      </p:cBhvr>
                                    </p:animEffect>
                                  </p:childTnLst>
                                </p:cTn>
                              </p:par>
                            </p:childTnLst>
                          </p:cTn>
                        </p:par>
                      </p:childTnLst>
                    </p:cTn>
                  </p:par>
                  <p:par>
                    <p:cTn id="16" fill="hold" nodeType="clickPar">
                      <p:stCondLst>
                        <p:cond delay="indefinite"/>
                        <p:cond evt="onBegin" delay="0">
                          <p:tn val="15"/>
                        </p:cond>
                      </p:stCondLst>
                      <p:childTnLst>
                        <p:par>
                          <p:cTn id="17" fill="hold" nodeType="after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9">
                                            <p:txEl>
                                              <p:pRg st="3" end="3"/>
                                            </p:txEl>
                                          </p:spTgt>
                                        </p:tgtEl>
                                        <p:attrNameLst>
                                          <p:attrName>style.visibility</p:attrName>
                                        </p:attrNameLst>
                                      </p:cBhvr>
                                      <p:to>
                                        <p:strVal val="visible"/>
                                      </p:to>
                                    </p:set>
                                    <p:animEffect transition="in" filter="wipe(up)">
                                      <p:cBhvr>
                                        <p:cTn id="20" dur="1000"/>
                                        <p:tgtEl>
                                          <p:spTgt spid="29">
                                            <p:txEl>
                                              <p:pRg st="3" end="3"/>
                                            </p:txEl>
                                          </p:spTgt>
                                        </p:tgtEl>
                                      </p:cBhvr>
                                    </p:animEffect>
                                  </p:childTnLst>
                                </p:cTn>
                              </p:par>
                            </p:childTnLst>
                          </p:cTn>
                        </p:par>
                      </p:childTnLst>
                    </p:cTn>
                  </p:par>
                  <p:par>
                    <p:cTn id="21" fill="hold" nodeType="clickPar">
                      <p:stCondLst>
                        <p:cond delay="indefinite"/>
                        <p:cond evt="onBegin" delay="0">
                          <p:tn val="20"/>
                        </p:cond>
                      </p:stCondLst>
                      <p:childTnLst>
                        <p:par>
                          <p:cTn id="22" fill="hold" nodeType="after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9">
                                            <p:txEl>
                                              <p:pRg st="5" end="5"/>
                                            </p:txEl>
                                          </p:spTgt>
                                        </p:tgtEl>
                                        <p:attrNameLst>
                                          <p:attrName>style.visibility</p:attrName>
                                        </p:attrNameLst>
                                      </p:cBhvr>
                                      <p:to>
                                        <p:strVal val="visible"/>
                                      </p:to>
                                    </p:set>
                                    <p:animEffect transition="in" filter="wipe(up)">
                                      <p:cBhvr>
                                        <p:cTn id="25" dur="1000"/>
                                        <p:tgtEl>
                                          <p:spTgt spid="29">
                                            <p:txEl>
                                              <p:pRg st="5" end="5"/>
                                            </p:txEl>
                                          </p:spTgt>
                                        </p:tgtEl>
                                      </p:cBhvr>
                                    </p:animEffect>
                                  </p:childTnLst>
                                </p:cTn>
                              </p:par>
                            </p:childTnLst>
                          </p:cTn>
                        </p:par>
                      </p:childTnLst>
                    </p:cTn>
                  </p:par>
                  <p:par>
                    <p:cTn id="26" fill="hold" nodeType="clickPar">
                      <p:stCondLst>
                        <p:cond delay="indefinite"/>
                        <p:cond evt="onBegin" delay="0">
                          <p:tn val="25"/>
                        </p:cond>
                      </p:stCondLst>
                      <p:childTnLst>
                        <p:par>
                          <p:cTn id="27" fill="hold" nodeType="after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9">
                                            <p:txEl>
                                              <p:pRg st="7" end="7"/>
                                            </p:txEl>
                                          </p:spTgt>
                                        </p:tgtEl>
                                        <p:attrNameLst>
                                          <p:attrName>style.visibility</p:attrName>
                                        </p:attrNameLst>
                                      </p:cBhvr>
                                      <p:to>
                                        <p:strVal val="visible"/>
                                      </p:to>
                                    </p:set>
                                    <p:animEffect transition="in" filter="wipe(up)">
                                      <p:cBhvr>
                                        <p:cTn id="30" dur="1000"/>
                                        <p:tgtEl>
                                          <p:spTgt spid="29">
                                            <p:txEl>
                                              <p:pRg st="7" end="7"/>
                                            </p:txEl>
                                          </p:spTgt>
                                        </p:tgtEl>
                                      </p:cBhvr>
                                    </p:animEffect>
                                  </p:childTnLst>
                                </p:cTn>
                              </p:par>
                            </p:childTnLst>
                          </p:cTn>
                        </p:par>
                      </p:childTnLst>
                    </p:cTn>
                  </p:par>
                  <p:par>
                    <p:cTn id="31" fill="hold" nodeType="clickPar">
                      <p:stCondLst>
                        <p:cond delay="indefinite"/>
                        <p:cond evt="onBegin" delay="0">
                          <p:tn val="30"/>
                        </p:cond>
                      </p:stCondLst>
                      <p:childTnLst>
                        <p:par>
                          <p:cTn id="32" fill="hold" nodeType="after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9">
                                            <p:txEl>
                                              <p:pRg st="9" end="9"/>
                                            </p:txEl>
                                          </p:spTgt>
                                        </p:tgtEl>
                                        <p:attrNameLst>
                                          <p:attrName>style.visibility</p:attrName>
                                        </p:attrNameLst>
                                      </p:cBhvr>
                                      <p:to>
                                        <p:strVal val="visible"/>
                                      </p:to>
                                    </p:set>
                                    <p:animEffect transition="in" filter="wipe(up)">
                                      <p:cBhvr>
                                        <p:cTn id="35" dur="1000"/>
                                        <p:tgtEl>
                                          <p:spTgt spid="29">
                                            <p:txEl>
                                              <p:pRg st="9" end="9"/>
                                            </p:txEl>
                                          </p:spTgt>
                                        </p:tgtEl>
                                      </p:cBhvr>
                                    </p:animEffect>
                                  </p:childTnLst>
                                </p:cTn>
                              </p:par>
                            </p:childTnLst>
                          </p:cTn>
                        </p:par>
                      </p:childTnLst>
                    </p:cTn>
                  </p:par>
                  <p:par>
                    <p:cTn id="36" fill="hold" nodeType="clickPar">
                      <p:stCondLst>
                        <p:cond delay="indefinite"/>
                        <p:cond evt="onBegin" delay="0">
                          <p:tn val="35"/>
                        </p:cond>
                      </p:stCondLst>
                      <p:childTnLst>
                        <p:par>
                          <p:cTn id="37" fill="hold" nodeType="after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9">
                                            <p:txEl>
                                              <p:pRg st="11" end="11"/>
                                            </p:txEl>
                                          </p:spTgt>
                                        </p:tgtEl>
                                        <p:attrNameLst>
                                          <p:attrName>style.visibility</p:attrName>
                                        </p:attrNameLst>
                                      </p:cBhvr>
                                      <p:to>
                                        <p:strVal val="visible"/>
                                      </p:to>
                                    </p:set>
                                    <p:animEffect transition="in" filter="wipe(up)">
                                      <p:cBhvr>
                                        <p:cTn id="40" dur="1000"/>
                                        <p:tgtEl>
                                          <p:spTgt spid="29">
                                            <p:txEl>
                                              <p:pRg st="11" end="11"/>
                                            </p:txEl>
                                          </p:spTgt>
                                        </p:tgtEl>
                                      </p:cBhvr>
                                    </p:animEffect>
                                  </p:childTnLst>
                                </p:cTn>
                              </p:par>
                            </p:childTnLst>
                          </p:cTn>
                        </p:par>
                      </p:childTnLst>
                    </p:cTn>
                  </p:par>
                  <p:par>
                    <p:cTn id="41" fill="hold" nodeType="clickPar">
                      <p:stCondLst>
                        <p:cond delay="indefinite"/>
                        <p:cond evt="onBegin" delay="0">
                          <p:tn val="40"/>
                        </p:cond>
                      </p:stCondLst>
                      <p:childTnLst>
                        <p:par>
                          <p:cTn id="42" fill="hold" nodeType="afterGroup">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9">
                                            <p:txEl>
                                              <p:pRg st="13" end="13"/>
                                            </p:txEl>
                                          </p:spTgt>
                                        </p:tgtEl>
                                        <p:attrNameLst>
                                          <p:attrName>style.visibility</p:attrName>
                                        </p:attrNameLst>
                                      </p:cBhvr>
                                      <p:to>
                                        <p:strVal val="visible"/>
                                      </p:to>
                                    </p:set>
                                    <p:animEffect transition="in" filter="wipe(up)">
                                      <p:cBhvr>
                                        <p:cTn id="45" dur="1000"/>
                                        <p:tgtEl>
                                          <p:spTgt spid="2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782000" y="658306"/>
            <a:ext cx="22776864" cy="179467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l"/>
            <a:r>
              <a:rPr lang="es" sz="6000" b="1" i="0" strike="noStrike" cap="none" spc="0" baseline="0" dirty="0">
                <a:solidFill>
                  <a:srgbClr val="496F63"/>
                </a:solidFill>
                <a:effectLst/>
                <a:latin typeface="Arial"/>
                <a:ea typeface="Arial"/>
                <a:cs typeface="Arial"/>
              </a:rPr>
              <a:t>1.  Estudio de Caso de Desarrollo del </a:t>
            </a:r>
            <a:r>
              <a:rPr lang="es" sz="6000" dirty="0">
                <a:solidFill>
                  <a:srgbClr val="496F63"/>
                </a:solidFill>
                <a:latin typeface="Arial"/>
                <a:ea typeface="Arial"/>
                <a:cs typeface="Arial"/>
              </a:rPr>
              <a:t>Modelo Conceptual</a:t>
            </a:r>
            <a:r>
              <a:rPr lang="es" sz="6000" b="1" i="0" strike="noStrike" cap="none" spc="0" baseline="0" dirty="0">
                <a:solidFill>
                  <a:srgbClr val="496F63"/>
                </a:solidFill>
                <a:effectLst/>
                <a:latin typeface="Arial"/>
                <a:ea typeface="Arial"/>
                <a:cs typeface="Arial"/>
              </a:rPr>
              <a:t> </a:t>
            </a: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4</a:t>
            </a:fld>
            <a:endParaRPr/>
          </a:p>
        </p:txBody>
      </p:sp>
      <p:sp>
        <p:nvSpPr>
          <p:cNvPr id="2" name="Prostokąt 1">
            <a:extLst>
              <a:ext uri="{FF2B5EF4-FFF2-40B4-BE49-F238E27FC236}">
                <a16:creationId xmlns:a16="http://schemas.microsoft.com/office/drawing/2014/main" id="{8DF43496-75B1-AB48-8730-A1E03143165A}"/>
              </a:ext>
            </a:extLst>
          </p:cNvPr>
          <p:cNvSpPr/>
          <p:nvPr/>
        </p:nvSpPr>
        <p:spPr>
          <a:xfrm>
            <a:off x="594000" y="1902071"/>
            <a:ext cx="20255576" cy="3139441"/>
          </a:xfrm>
          <a:prstGeom prst="rect">
            <a:avLst/>
          </a:prstGeom>
        </p:spPr>
        <p:txBody>
          <a:bodyPr wrap="square">
            <a:spAutoFit/>
          </a:bodyPr>
          <a:lstStyle/>
          <a:p>
            <a:pPr algn="ctr"/>
            <a:endParaRPr lang="pl-PL" sz="3600" b="1" dirty="0">
              <a:solidFill>
                <a:srgbClr val="496F63"/>
              </a:solidFill>
              <a:latin typeface="Arial" panose="020B0604020202020204" pitchFamily="34" charset="0"/>
              <a:cs typeface="Arial" panose="020B0604020202020204" pitchFamily="34" charset="0"/>
            </a:endParaRPr>
          </a:p>
          <a:p>
            <a:pPr algn="ctr"/>
            <a:r>
              <a:rPr lang="es" sz="3600" b="1" i="0" strike="noStrike" cap="none" spc="0" baseline="0" dirty="0">
                <a:solidFill>
                  <a:srgbClr val="496F63"/>
                </a:solidFill>
                <a:effectLst/>
                <a:latin typeface="Arial"/>
                <a:ea typeface="Arial"/>
                <a:cs typeface="Arial"/>
              </a:rPr>
              <a:t>Seamus Flynn and Dearbhaile Collins, Sapphire Eyewear, Cork</a:t>
            </a:r>
          </a:p>
          <a:p>
            <a:pPr algn="ctr"/>
            <a:endParaRPr lang="pl-PL" sz="3600" dirty="0">
              <a:solidFill>
                <a:srgbClr val="496F63"/>
              </a:solidFill>
              <a:latin typeface="Arial" panose="020B0604020202020204" pitchFamily="34" charset="0"/>
              <a:cs typeface="Arial" panose="020B0604020202020204" pitchFamily="34" charset="0"/>
            </a:endParaRPr>
          </a:p>
          <a:p>
            <a:pPr algn="ctr"/>
            <a:r>
              <a:rPr lang="es" sz="2800" b="0" i="0" strike="noStrike" cap="none" spc="0" baseline="0" dirty="0">
                <a:solidFill>
                  <a:srgbClr val="000000"/>
                </a:solidFill>
                <a:effectLst/>
                <a:latin typeface="Arial"/>
                <a:ea typeface="Arial"/>
                <a:cs typeface="Arial"/>
              </a:rPr>
              <a:t>Sitio Web: </a:t>
            </a:r>
            <a:r>
              <a:rPr lang="es" sz="2800" b="0" i="0" strike="noStrike" cap="none" spc="0" baseline="0" dirty="0">
                <a:solidFill>
                  <a:srgbClr val="000000"/>
                </a:solidFill>
                <a:effectLst/>
                <a:latin typeface="Arial"/>
                <a:ea typeface="Arial"/>
                <a:cs typeface="Arial"/>
                <a:hlinkClick r:id="rId2" history="0"/>
              </a:rPr>
              <a:t>https://www.sapphireeyewear.com/</a:t>
            </a:r>
            <a:endParaRPr lang="pl-PL" sz="2800" dirty="0">
              <a:solidFill>
                <a:srgbClr val="000000"/>
              </a:solidFill>
              <a:latin typeface="Arial" panose="020B0604020202020204" pitchFamily="34" charset="0"/>
              <a:cs typeface="Arial" panose="020B0604020202020204" pitchFamily="34" charset="0"/>
            </a:endParaRPr>
          </a:p>
          <a:p>
            <a:pPr algn="ctr"/>
            <a:r>
              <a:rPr lang="es" sz="2800" b="0" i="0" strike="noStrike" cap="none" spc="0" baseline="0" dirty="0">
                <a:solidFill>
                  <a:srgbClr val="000000"/>
                </a:solidFill>
                <a:effectLst/>
                <a:latin typeface="Arial"/>
                <a:ea typeface="Arial"/>
                <a:cs typeface="Arial"/>
              </a:rPr>
              <a:t>Facebook: </a:t>
            </a:r>
            <a:r>
              <a:rPr lang="es" sz="2800" b="0" i="0" strike="noStrike" cap="none" spc="0" baseline="0" dirty="0">
                <a:solidFill>
                  <a:srgbClr val="000000"/>
                </a:solidFill>
                <a:effectLst/>
                <a:latin typeface="Arial"/>
                <a:ea typeface="Arial"/>
                <a:cs typeface="Arial"/>
                <a:hlinkClick r:id="rId3"/>
              </a:rPr>
              <a:t>https://www.facebook.com/sapphire.eyewear/</a:t>
            </a:r>
            <a:endParaRPr lang="es" sz="2800" b="0" i="0" strike="noStrike" cap="none" spc="0" baseline="0" dirty="0">
              <a:solidFill>
                <a:srgbClr val="000000"/>
              </a:solidFill>
              <a:effectLst/>
              <a:latin typeface="Arial"/>
              <a:ea typeface="Arial"/>
              <a:cs typeface="Arial"/>
            </a:endParaRPr>
          </a:p>
          <a:p>
            <a:pPr algn="ctr"/>
            <a:endParaRPr lang="pl-PL" sz="3600" dirty="0">
              <a:solidFill>
                <a:srgbClr val="496F63"/>
              </a:solidFill>
              <a:latin typeface="Arial" panose="020B0604020202020204" pitchFamily="34" charset="0"/>
              <a:cs typeface="Arial" panose="020B0604020202020204" pitchFamily="34" charset="0"/>
            </a:endParaRPr>
          </a:p>
        </p:txBody>
      </p:sp>
      <p:pic>
        <p:nvPicPr>
          <p:cNvPr id="6" name="Picture 16" descr="Dearbhaile Collins and Seamus of and Sapphire Eyewear, Cork">
            <a:extLst>
              <a:ext uri="{FF2B5EF4-FFF2-40B4-BE49-F238E27FC236}">
                <a16:creationId xmlns:a16="http://schemas.microsoft.com/office/drawing/2014/main" id="{74EB4448-2215-2C4A-B6AA-0BB96718D901}"/>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3759463" y="4715976"/>
            <a:ext cx="14307671" cy="8357127"/>
          </a:xfrm>
          <a:prstGeom prst="rect">
            <a:avLst/>
          </a:prstGeom>
          <a:noFill/>
          <a:ln>
            <a:noFill/>
          </a:ln>
        </p:spPr>
      </p:pic>
      <p:sp>
        <p:nvSpPr>
          <p:cNvPr id="7" name="Prostokąt 6"/>
          <p:cNvSpPr/>
          <p:nvPr/>
        </p:nvSpPr>
        <p:spPr>
          <a:xfrm>
            <a:off x="324694" y="0"/>
            <a:ext cx="538609"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3000" b="1" i="0" strike="noStrike" cap="none" spc="0" baseline="0" dirty="0">
                <a:solidFill>
                  <a:srgbClr val="496F63"/>
                </a:solidFill>
                <a:effectLst/>
                <a:latin typeface="Arial"/>
                <a:ea typeface="Arial"/>
                <a:cs typeface="Arial"/>
              </a:rPr>
              <a:t>1.  ESTUDIO DE CASO DE DESARROLLO DEL MODELO CONCEPTUAL</a:t>
            </a:r>
          </a:p>
        </p:txBody>
      </p:sp>
      <p:sp>
        <p:nvSpPr>
          <p:cNvPr id="9" name="Prostokąt 2">
            <a:extLst>
              <a:ext uri="{FF2B5EF4-FFF2-40B4-BE49-F238E27FC236}">
                <a16:creationId xmlns:a16="http://schemas.microsoft.com/office/drawing/2014/main" id="{8E6DB8B5-0021-2845-9965-6BD26A223A11}"/>
              </a:ext>
            </a:extLst>
          </p:cNvPr>
          <p:cNvSpPr/>
          <p:nvPr/>
        </p:nvSpPr>
        <p:spPr>
          <a:xfrm>
            <a:off x="18373375" y="5743780"/>
            <a:ext cx="5598249" cy="2092881"/>
          </a:xfrm>
          <a:prstGeom prst="rect">
            <a:avLst/>
          </a:prstGeom>
        </p:spPr>
        <p:txBody>
          <a:bodyPr wrap="square">
            <a:spAutoFit/>
          </a:bodyPr>
          <a:lstStyle/>
          <a:p>
            <a:pPr>
              <a:spcAft>
                <a:spcPts val="600"/>
              </a:spcAft>
            </a:pPr>
            <a:r>
              <a:rPr lang="es" sz="4000" b="0" i="0" strike="noStrike" cap="none" spc="0" baseline="0" dirty="0">
                <a:solidFill>
                  <a:srgbClr val="496F63"/>
                </a:solidFill>
                <a:effectLst/>
                <a:latin typeface="Arial"/>
                <a:ea typeface="Arial"/>
                <a:cs typeface="Arial"/>
              </a:rPr>
              <a:t>Seamus es óptico.</a:t>
            </a:r>
          </a:p>
          <a:p>
            <a:pPr>
              <a:spcAft>
                <a:spcPts val="600"/>
              </a:spcAft>
            </a:pPr>
            <a:endParaRPr lang="en-GB" sz="4000" dirty="0">
              <a:solidFill>
                <a:srgbClr val="496F63"/>
              </a:solidFill>
              <a:latin typeface="Arial" panose="020B0604020202020204" pitchFamily="34" charset="0"/>
              <a:cs typeface="Arial" panose="020B0604020202020204" pitchFamily="34" charset="0"/>
            </a:endParaRPr>
          </a:p>
          <a:p>
            <a:pPr>
              <a:spcAft>
                <a:spcPts val="600"/>
              </a:spcAft>
            </a:pPr>
            <a:r>
              <a:rPr lang="es" sz="4000" b="0" i="0" strike="noStrike" cap="none" spc="0" baseline="0" dirty="0">
                <a:solidFill>
                  <a:srgbClr val="496F63"/>
                </a:solidFill>
                <a:effectLst/>
                <a:latin typeface="Arial"/>
                <a:ea typeface="Arial"/>
                <a:cs typeface="Arial"/>
              </a:rPr>
              <a:t>Dearbhaile es oncóloga</a:t>
            </a:r>
            <a:r>
              <a:rPr lang="es" sz="1800" b="0" i="0" strike="noStrike" cap="none" spc="0" baseline="0" dirty="0">
                <a:solidFill>
                  <a:srgbClr val="496F63"/>
                </a:solidFill>
                <a:effectLst/>
                <a:latin typeface="Arial"/>
                <a:ea typeface="Arial"/>
                <a:cs typeface="Arial"/>
              </a:rPr>
              <a:t>. </a:t>
            </a:r>
            <a:endParaRPr lang="pl-PL" sz="1800" dirty="0">
              <a:solidFill>
                <a:srgbClr val="496F63"/>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346F7F4-C1FA-4B41-9A9D-CA4986308B16}"/>
              </a:ext>
            </a:extLst>
          </p:cNvPr>
          <p:cNvPicPr>
            <a:picLocks noChangeAspect="1"/>
          </p:cNvPicPr>
          <p:nvPr/>
        </p:nvPicPr>
        <p:blipFill>
          <a:blip r:embed="rId5">
            <a:alphaModFix amt="28000"/>
            <a:extLst>
              <a:ext uri="{28A0092B-C50C-407E-A947-70E740481C1C}">
                <a14:useLocalDpi xmlns:a14="http://schemas.microsoft.com/office/drawing/2010/main" val="0"/>
              </a:ext>
            </a:extLst>
          </a:blip>
          <a:stretch>
            <a:fillRect/>
          </a:stretch>
        </p:blipFill>
        <p:spPr>
          <a:xfrm>
            <a:off x="20638598" y="642938"/>
            <a:ext cx="2992503" cy="3207276"/>
          </a:xfrm>
          <a:prstGeom prst="rect">
            <a:avLst/>
          </a:prstGeom>
        </p:spPr>
      </p:pic>
    </p:spTree>
    <p:extLst>
      <p:ext uri="{BB962C8B-B14F-4D97-AF65-F5344CB8AC3E}">
        <p14:creationId xmlns:p14="http://schemas.microsoft.com/office/powerpoint/2010/main" val="243961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157181" y="423949"/>
            <a:ext cx="22776864" cy="179467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8000" b="1" i="0" strike="noStrike" cap="none" spc="0" baseline="0" dirty="0">
                <a:solidFill>
                  <a:srgbClr val="496F63"/>
                </a:solidFill>
                <a:effectLst/>
                <a:latin typeface="Arial"/>
                <a:ea typeface="Arial"/>
                <a:cs typeface="Arial"/>
              </a:rPr>
              <a:t>Cómo se les ocurrió la idea</a:t>
            </a: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5</a:t>
            </a:fld>
            <a:endParaRPr/>
          </a:p>
        </p:txBody>
      </p:sp>
      <p:sp>
        <p:nvSpPr>
          <p:cNvPr id="2" name="Prostokąt 1">
            <a:extLst>
              <a:ext uri="{FF2B5EF4-FFF2-40B4-BE49-F238E27FC236}">
                <a16:creationId xmlns:a16="http://schemas.microsoft.com/office/drawing/2014/main" id="{8DF43496-75B1-AB48-8730-A1E03143165A}"/>
              </a:ext>
            </a:extLst>
          </p:cNvPr>
          <p:cNvSpPr/>
          <p:nvPr/>
        </p:nvSpPr>
        <p:spPr>
          <a:xfrm>
            <a:off x="1649506" y="1432925"/>
            <a:ext cx="22519342" cy="1737360"/>
          </a:xfrm>
          <a:prstGeom prst="rect">
            <a:avLst/>
          </a:prstGeom>
        </p:spPr>
        <p:txBody>
          <a:bodyPr wrap="square">
            <a:spAutoFit/>
          </a:bodyPr>
          <a:lstStyle/>
          <a:p>
            <a:pPr algn="ctr">
              <a:spcAft>
                <a:spcPts val="600"/>
              </a:spcAft>
            </a:pPr>
            <a:r>
              <a:rPr lang="es" sz="3600" b="1" i="0" u="sng" strike="noStrike" cap="none" spc="0" baseline="0" dirty="0">
                <a:solidFill>
                  <a:srgbClr val="496F63"/>
                </a:solidFill>
                <a:effectLst/>
                <a:uFill>
                  <a:solidFill>
                    <a:srgbClr val="496F63"/>
                  </a:solidFill>
                </a:uFill>
                <a:latin typeface="Arial"/>
                <a:ea typeface="Arial"/>
                <a:cs typeface="Arial"/>
              </a:rPr>
              <a:t>Gracias a la observación </a:t>
            </a:r>
            <a:r>
              <a:rPr lang="es" sz="3600" b="0" i="0" strike="noStrike" cap="none" spc="0" baseline="0" dirty="0">
                <a:solidFill>
                  <a:srgbClr val="496F63"/>
                </a:solidFill>
                <a:effectLst/>
                <a:latin typeface="Arial"/>
                <a:ea typeface="Arial"/>
                <a:cs typeface="Arial"/>
              </a:rPr>
              <a:t>de su propio </a:t>
            </a:r>
            <a:r>
              <a:rPr lang="es-ES" sz="3600" dirty="0">
                <a:solidFill>
                  <a:srgbClr val="496F63"/>
                </a:solidFill>
                <a:latin typeface="Arial"/>
                <a:ea typeface="Arial"/>
                <a:cs typeface="Arial"/>
              </a:rPr>
              <a:t>de su propio malestar visual tras pasar mucho tiempo con el ordenador</a:t>
            </a:r>
            <a:r>
              <a:rPr lang="es" sz="3600" b="0" i="0" strike="noStrike" cap="none" spc="0" baseline="0" dirty="0">
                <a:solidFill>
                  <a:srgbClr val="496F63"/>
                </a:solidFill>
                <a:effectLst/>
                <a:latin typeface="Arial"/>
                <a:ea typeface="Arial"/>
                <a:cs typeface="Arial"/>
              </a:rPr>
              <a:t>. Dearbhaile pasa mucho tiempo con su ordenador ya que trabaja en la investigación de tratamientos contra el cáncer.</a:t>
            </a:r>
          </a:p>
        </p:txBody>
      </p:sp>
      <p:sp>
        <p:nvSpPr>
          <p:cNvPr id="3" name="Prostokąt 2">
            <a:extLst>
              <a:ext uri="{FF2B5EF4-FFF2-40B4-BE49-F238E27FC236}">
                <a16:creationId xmlns:a16="http://schemas.microsoft.com/office/drawing/2014/main" id="{8E6DB8B5-0021-2845-9965-6BD26A223A11}"/>
              </a:ext>
            </a:extLst>
          </p:cNvPr>
          <p:cNvSpPr/>
          <p:nvPr/>
        </p:nvSpPr>
        <p:spPr>
          <a:xfrm>
            <a:off x="12909177" y="8814203"/>
            <a:ext cx="10497984" cy="2286000"/>
          </a:xfrm>
          <a:prstGeom prst="rect">
            <a:avLst/>
          </a:prstGeom>
        </p:spPr>
        <p:txBody>
          <a:bodyPr wrap="square">
            <a:spAutoFit/>
          </a:bodyPr>
          <a:lstStyle/>
          <a:p>
            <a:pPr>
              <a:spcAft>
                <a:spcPts val="600"/>
              </a:spcAft>
            </a:pPr>
            <a:r>
              <a:rPr lang="es" sz="3600" b="0" i="0" strike="noStrike" cap="none" spc="0" baseline="0" dirty="0">
                <a:solidFill>
                  <a:srgbClr val="496F63"/>
                </a:solidFill>
                <a:effectLst/>
                <a:latin typeface="Arial"/>
                <a:ea typeface="Arial"/>
                <a:cs typeface="Arial"/>
              </a:rPr>
              <a:t>Sabían que todo este tiempo extra con pantallas significa una mayor exposición la luz azul perjudicial propia de estos dispositivos, dando lugar a tensión ocular y dolores de cabeza.  </a:t>
            </a:r>
          </a:p>
        </p:txBody>
      </p:sp>
      <p:sp>
        <p:nvSpPr>
          <p:cNvPr id="5" name="Prostokąt 4">
            <a:extLst>
              <a:ext uri="{FF2B5EF4-FFF2-40B4-BE49-F238E27FC236}">
                <a16:creationId xmlns:a16="http://schemas.microsoft.com/office/drawing/2014/main" id="{360D8B53-5A9C-A44A-8946-818957A1538B}"/>
              </a:ext>
            </a:extLst>
          </p:cNvPr>
          <p:cNvSpPr/>
          <p:nvPr/>
        </p:nvSpPr>
        <p:spPr>
          <a:xfrm>
            <a:off x="2057399" y="11412343"/>
            <a:ext cx="21913076" cy="1889760"/>
          </a:xfrm>
          <a:prstGeom prst="rect">
            <a:avLst/>
          </a:prstGeom>
        </p:spPr>
        <p:txBody>
          <a:bodyPr wrap="square">
            <a:spAutoFit/>
          </a:bodyPr>
          <a:lstStyle/>
          <a:p>
            <a:pPr>
              <a:spcAft>
                <a:spcPts val="600"/>
              </a:spcAft>
            </a:pPr>
            <a:r>
              <a:rPr lang="es" sz="3600" b="0" i="0" strike="noStrike" cap="none" spc="0" baseline="0" dirty="0">
                <a:solidFill>
                  <a:srgbClr val="496F63"/>
                </a:solidFill>
                <a:effectLst/>
                <a:latin typeface="Arial"/>
                <a:ea typeface="Arial"/>
                <a:cs typeface="Arial"/>
              </a:rPr>
              <a:t>Es por esto que les surgió la idea de producir unas gafas que protegiesen</a:t>
            </a:r>
            <a:r>
              <a:rPr lang="es" sz="3600" b="0" i="0" strike="noStrike" cap="none" spc="0" dirty="0">
                <a:solidFill>
                  <a:srgbClr val="496F63"/>
                </a:solidFill>
                <a:effectLst/>
                <a:latin typeface="Arial"/>
                <a:ea typeface="Arial"/>
                <a:cs typeface="Arial"/>
              </a:rPr>
              <a:t> </a:t>
            </a:r>
            <a:r>
              <a:rPr lang="es" sz="3600" b="0" i="0" strike="noStrike" cap="none" spc="0" baseline="0" dirty="0">
                <a:solidFill>
                  <a:srgbClr val="496F63"/>
                </a:solidFill>
                <a:effectLst/>
                <a:latin typeface="Arial"/>
                <a:ea typeface="Arial"/>
                <a:cs typeface="Arial"/>
              </a:rPr>
              <a:t>los ojos de esta luz azul.</a:t>
            </a:r>
            <a:endParaRPr lang="en-GB" sz="3600" dirty="0">
              <a:solidFill>
                <a:srgbClr val="496F63"/>
              </a:solidFill>
              <a:latin typeface="Arial" panose="020B0604020202020204" pitchFamily="34" charset="0"/>
              <a:ea typeface="Times New Roman" panose="02020603050405020304" pitchFamily="18" charset="0"/>
            </a:endParaRPr>
          </a:p>
          <a:p>
            <a:pPr>
              <a:spcAft>
                <a:spcPts val="600"/>
              </a:spcAft>
            </a:pPr>
            <a:endParaRPr lang="pl-PL" sz="3600" dirty="0">
              <a:solidFill>
                <a:srgbClr val="496F63"/>
              </a:solidFill>
              <a:latin typeface="Arial" panose="020B0604020202020204" pitchFamily="34" charset="0"/>
              <a:ea typeface="Times New Roman" panose="02020603050405020304" pitchFamily="18" charset="0"/>
            </a:endParaRPr>
          </a:p>
          <a:p>
            <a:pPr>
              <a:spcAft>
                <a:spcPts val="600"/>
              </a:spcAft>
            </a:pPr>
            <a:r>
              <a:rPr lang="es" sz="3600" b="0" i="0" strike="noStrike" cap="none" spc="0" baseline="0" dirty="0">
                <a:solidFill>
                  <a:srgbClr val="496F63"/>
                </a:solidFill>
                <a:effectLst/>
                <a:latin typeface="Arial"/>
                <a:ea typeface="Arial"/>
                <a:cs typeface="Arial"/>
              </a:rPr>
              <a:t>Se hicieron con las lentes y monturas de alta calidad y empezaron a ensamblar gafas en su garaje.</a:t>
            </a:r>
          </a:p>
        </p:txBody>
      </p:sp>
      <p:sp>
        <p:nvSpPr>
          <p:cNvPr id="12" name="Prostokąt 11">
            <a:extLst>
              <a:ext uri="{FF2B5EF4-FFF2-40B4-BE49-F238E27FC236}">
                <a16:creationId xmlns:a16="http://schemas.microsoft.com/office/drawing/2014/main" id="{8DC295EB-3615-A14F-8D42-ED59DFCE19C5}"/>
              </a:ext>
            </a:extLst>
          </p:cNvPr>
          <p:cNvSpPr/>
          <p:nvPr/>
        </p:nvSpPr>
        <p:spPr>
          <a:xfrm>
            <a:off x="12909177" y="3495774"/>
            <a:ext cx="10497984" cy="5078313"/>
          </a:xfrm>
          <a:prstGeom prst="rect">
            <a:avLst/>
          </a:prstGeom>
        </p:spPr>
        <p:txBody>
          <a:bodyPr wrap="square">
            <a:spAutoFit/>
          </a:bodyPr>
          <a:lstStyle/>
          <a:p>
            <a:pPr>
              <a:spcAft>
                <a:spcPts val="600"/>
              </a:spcAft>
            </a:pPr>
            <a:r>
              <a:rPr lang="es" sz="3600" b="0" i="0" strike="noStrike" cap="none" spc="0" baseline="0" dirty="0">
                <a:solidFill>
                  <a:srgbClr val="496F63"/>
                </a:solidFill>
                <a:effectLst/>
                <a:latin typeface="Arial"/>
                <a:ea typeface="Arial"/>
                <a:cs typeface="Arial"/>
              </a:rPr>
              <a:t>Seamus también se </a:t>
            </a:r>
            <a:r>
              <a:rPr lang="es" sz="3600" b="1" i="0" u="sng" strike="noStrike" cap="none" spc="0" baseline="0" dirty="0">
                <a:solidFill>
                  <a:srgbClr val="496F63"/>
                </a:solidFill>
                <a:effectLst/>
                <a:uFill>
                  <a:solidFill>
                    <a:srgbClr val="496F63"/>
                  </a:solidFill>
                </a:uFill>
                <a:latin typeface="Arial"/>
                <a:ea typeface="Arial"/>
                <a:cs typeface="Arial"/>
              </a:rPr>
              <a:t>había dado cuenta</a:t>
            </a:r>
            <a:r>
              <a:rPr lang="es" sz="3600" b="0" i="0" strike="noStrike" cap="none" spc="0" baseline="0" dirty="0">
                <a:solidFill>
                  <a:srgbClr val="496F63"/>
                </a:solidFill>
                <a:effectLst/>
                <a:latin typeface="Arial"/>
                <a:ea typeface="Arial"/>
                <a:cs typeface="Arial"/>
              </a:rPr>
              <a:t> de un aumento enorme en el </a:t>
            </a:r>
            <a:r>
              <a:rPr lang="es" sz="3600" b="1" i="0" u="sng" strike="noStrike" cap="none" spc="0" baseline="0" dirty="0">
                <a:solidFill>
                  <a:srgbClr val="496F63"/>
                </a:solidFill>
                <a:effectLst/>
                <a:uFill>
                  <a:solidFill>
                    <a:srgbClr val="496F63"/>
                  </a:solidFill>
                </a:uFill>
                <a:latin typeface="Arial"/>
                <a:ea typeface="Arial"/>
                <a:cs typeface="Arial"/>
              </a:rPr>
              <a:t>número de quejas</a:t>
            </a:r>
            <a:r>
              <a:rPr lang="es" sz="3600" b="0" i="0" strike="noStrike" cap="none" spc="0" baseline="0" dirty="0">
                <a:solidFill>
                  <a:srgbClr val="496F63"/>
                </a:solidFill>
                <a:effectLst/>
                <a:latin typeface="Arial"/>
                <a:ea typeface="Arial"/>
                <a:cs typeface="Arial"/>
              </a:rPr>
              <a:t> por fatiga visual digital, especialmente en los últimos 5 años, debido a un aumento en la cantidad de tiempo que pasamos mirando las pantallas de ordenadores, tablets y smartphones. </a:t>
            </a:r>
            <a:r>
              <a:rPr lang="es-ES" sz="3600" dirty="0">
                <a:solidFill>
                  <a:srgbClr val="496F63"/>
                </a:solidFill>
                <a:latin typeface="Arial"/>
                <a:ea typeface="Arial"/>
                <a:cs typeface="Arial"/>
              </a:rPr>
              <a:t>Así que se propusieron hacer que las gafas de protección frente a la luz azul estuvieran más disponibles y resultasen más accesibles y asequibles.</a:t>
            </a:r>
            <a:endParaRPr lang="pl-PL" sz="3600" b="1" dirty="0">
              <a:solidFill>
                <a:srgbClr val="496F63"/>
              </a:solidFill>
              <a:latin typeface="Arial" panose="020B0604020202020204" pitchFamily="34" charset="0"/>
              <a:cs typeface="Arial" panose="020B0604020202020204" pitchFamily="34" charset="0"/>
            </a:endParaRPr>
          </a:p>
        </p:txBody>
      </p:sp>
      <p:pic>
        <p:nvPicPr>
          <p:cNvPr id="14" name="Picture 17" descr="Obraz zawierający osoba, odzież, kobieta, trzymający&#10;&#10;Opis wygenerowany automatycznie">
            <a:extLst>
              <a:ext uri="{FF2B5EF4-FFF2-40B4-BE49-F238E27FC236}">
                <a16:creationId xmlns:a16="http://schemas.microsoft.com/office/drawing/2014/main" id="{D480ECA4-7C7A-5E47-A967-3B5777A72EA9}"/>
              </a:ext>
            </a:extLst>
          </p:cNvPr>
          <p:cNvPicPr/>
          <p:nvPr/>
        </p:nvPicPr>
        <p:blipFill>
          <a:blip r:embed="rId2">
            <a:extLst>
              <a:ext uri="{28A0092B-C50C-407E-A947-70E740481C1C}">
                <a14:useLocalDpi xmlns:a14="http://schemas.microsoft.com/office/drawing/2010/main" val="0"/>
              </a:ext>
            </a:extLst>
          </a:blip>
          <a:srcRect l="2195" r="2650"/>
          <a:stretch>
            <a:fillRect/>
          </a:stretch>
        </p:blipFill>
        <p:spPr bwMode="auto">
          <a:xfrm>
            <a:off x="1188000" y="4340681"/>
            <a:ext cx="11559812" cy="5271232"/>
          </a:xfrm>
          <a:prstGeom prst="rect">
            <a:avLst/>
          </a:prstGeom>
          <a:noFill/>
          <a:ln>
            <a:noFill/>
          </a:ln>
        </p:spPr>
      </p:pic>
      <p:sp>
        <p:nvSpPr>
          <p:cNvPr id="13" name="Prostokąt 12"/>
          <p:cNvSpPr/>
          <p:nvPr/>
        </p:nvSpPr>
        <p:spPr>
          <a:xfrm>
            <a:off x="324694" y="0"/>
            <a:ext cx="538609"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3000" b="1" i="0" strike="noStrike" cap="none" spc="0" baseline="0" dirty="0">
                <a:solidFill>
                  <a:srgbClr val="496F63"/>
                </a:solidFill>
                <a:effectLst/>
                <a:latin typeface="Arial"/>
                <a:ea typeface="Arial"/>
                <a:cs typeface="Arial"/>
              </a:rPr>
              <a:t>1.  ESTUDIO DE CASO DE DESARROLLO DEL MODELO CONCEPTUAL</a:t>
            </a:r>
          </a:p>
        </p:txBody>
      </p:sp>
    </p:spTree>
    <p:extLst>
      <p:ext uri="{BB962C8B-B14F-4D97-AF65-F5344CB8AC3E}">
        <p14:creationId xmlns:p14="http://schemas.microsoft.com/office/powerpoint/2010/main" val="270464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childTnLst>
                    </p:cTn>
                  </p:par>
                  <p:par>
                    <p:cTn id="13" fill="hold" nodeType="clickPar">
                      <p:stCondLst>
                        <p:cond delay="indefinite"/>
                        <p:cond evt="onBegin" delay="0">
                          <p:tn val="12"/>
                        </p:cond>
                      </p:stCondLst>
                      <p:childTnLst>
                        <p:par>
                          <p:cTn id="14" fill="hold" nodeType="after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cTn>
                              </p:par>
                            </p:childTnLst>
                          </p:cTn>
                        </p:par>
                        <p:par>
                          <p:cTn id="18" fill="hold" nodeType="afterGroup">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1000"/>
                                        <p:tgtEl>
                                          <p:spTgt spid="3"/>
                                        </p:tgtEl>
                                      </p:cBhvr>
                                    </p:animEffect>
                                  </p:childTnLst>
                                </p:cTn>
                              </p:par>
                            </p:childTnLst>
                          </p:cTn>
                        </p:par>
                        <p:par>
                          <p:cTn id="22" fill="hold" nodeType="afterGroup">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up)">
                                      <p:cBhvr>
                                        <p:cTn id="25" dur="1000"/>
                                        <p:tgtEl>
                                          <p:spTgt spid="5">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nodeType="after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uiExpand="1" build="p"/>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6881064" y="762695"/>
            <a:ext cx="11226211" cy="12031920"/>
          </a:xfrm>
          <a:prstGeom prst="rect">
            <a:avLst/>
          </a:prstGeom>
        </p:spPr>
      </p:pic>
      <p:sp>
        <p:nvSpPr>
          <p:cNvPr id="68" name="Shape 68"/>
          <p:cNvSpPr/>
          <p:nvPr/>
        </p:nvSpPr>
        <p:spPr>
          <a:xfrm>
            <a:off x="676523" y="4224704"/>
            <a:ext cx="22967848" cy="3829050"/>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endParaRPr lang="pl-PL">
              <a:solidFill>
                <a:srgbClr val="496F63"/>
              </a:solidFill>
              <a:latin typeface="Arial" panose="020B0604020202020204" pitchFamily="34" charset="0"/>
              <a:cs typeface="Arial" panose="020B0604020202020204" pitchFamily="34" charset="0"/>
            </a:endParaRPr>
          </a:p>
          <a:p>
            <a:pPr algn="ctr"/>
            <a:r>
              <a:rPr lang="es" sz="10000" b="1" i="0" strike="noStrike" cap="none" spc="0" baseline="0">
                <a:solidFill>
                  <a:srgbClr val="496F63"/>
                </a:solidFill>
                <a:effectLst/>
                <a:latin typeface="Arial"/>
                <a:ea typeface="Arial"/>
                <a:cs typeface="Arial"/>
              </a:rPr>
              <a:t>2.  Generación de la idea -</a:t>
            </a:r>
            <a:endParaRPr lang="pl-PL">
              <a:solidFill>
                <a:srgbClr val="496F63"/>
              </a:solidFill>
              <a:latin typeface="Arial" panose="020B0604020202020204" pitchFamily="34" charset="0"/>
              <a:cs typeface="Arial" panose="020B0604020202020204" pitchFamily="34" charset="0"/>
            </a:endParaRPr>
          </a:p>
          <a:p>
            <a:pPr algn="ctr"/>
            <a:r>
              <a:rPr lang="en-GB">
                <a:solidFill>
                  <a:srgbClr val="496F63"/>
                </a:solidFill>
                <a:latin typeface="Arial" panose="020B0604020202020204" pitchFamily="34" charset="0"/>
                <a:cs typeface="Arial" panose="020B0604020202020204" pitchFamily="34" charset="0"/>
              </a:rPr>
              <a:t> </a:t>
            </a:r>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6</a:t>
            </a:fld>
            <a:endParaRPr/>
          </a:p>
        </p:txBody>
      </p:sp>
      <p:sp>
        <p:nvSpPr>
          <p:cNvPr id="5" name="Shape 68"/>
          <p:cNvSpPr/>
          <p:nvPr/>
        </p:nvSpPr>
        <p:spPr>
          <a:xfrm>
            <a:off x="978692" y="7543800"/>
            <a:ext cx="23030953" cy="2672861"/>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s" sz="8000" b="1" i="0" strike="noStrike" cap="none" spc="0" baseline="0" dirty="0">
                <a:solidFill>
                  <a:srgbClr val="393941"/>
                </a:solidFill>
                <a:effectLst/>
              </a:rPr>
              <a:t>una búsqueda sistemática para descubrir nuevas ideas </a:t>
            </a:r>
            <a:endParaRPr sz="8000" dirty="0">
              <a:solidFill>
                <a:srgbClr val="496F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03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655202" y="5494575"/>
            <a:ext cx="7254224" cy="7774862"/>
          </a:xfrm>
          <a:prstGeom prst="rect">
            <a:avLst/>
          </a:prstGeom>
        </p:spPr>
      </p:pic>
      <p:sp>
        <p:nvSpPr>
          <p:cNvPr id="69" name="Shape 69"/>
          <p:cNvSpPr/>
          <p:nvPr/>
        </p:nvSpPr>
        <p:spPr>
          <a:xfrm>
            <a:off x="2873030" y="6985256"/>
            <a:ext cx="10452256" cy="4793500"/>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p>
            <a:endParaRPr lang="pl-PL"/>
          </a:p>
          <a:p>
            <a:endParaRPr lang="pl-PL"/>
          </a:p>
          <a:p>
            <a:endParaRPr lang="pl-PL"/>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7</a:t>
            </a:fld>
            <a:endParaRPr/>
          </a:p>
        </p:txBody>
      </p:sp>
      <p:sp>
        <p:nvSpPr>
          <p:cNvPr id="26" name="Prostokąt 25">
            <a:extLst>
              <a:ext uri="{FF2B5EF4-FFF2-40B4-BE49-F238E27FC236}">
                <a16:creationId xmlns:a16="http://schemas.microsoft.com/office/drawing/2014/main" id="{0350B674-A13D-2042-A3AD-5027A514B725}"/>
              </a:ext>
            </a:extLst>
          </p:cNvPr>
          <p:cNvSpPr/>
          <p:nvPr/>
        </p:nvSpPr>
        <p:spPr>
          <a:xfrm>
            <a:off x="2084370" y="40899"/>
            <a:ext cx="22418339" cy="3810000"/>
          </a:xfrm>
          <a:prstGeom prst="rect">
            <a:avLst/>
          </a:prstGeom>
        </p:spPr>
        <p:txBody>
          <a:bodyPr wrap="square">
            <a:spAutoFit/>
          </a:bodyPr>
          <a:lstStyle/>
          <a:p>
            <a:pPr algn="ctr"/>
            <a:r>
              <a:rPr lang="es" sz="10000" b="1" i="0" strike="noStrike" cap="none" spc="0" baseline="0">
                <a:solidFill>
                  <a:srgbClr val="496F63"/>
                </a:solidFill>
                <a:effectLst/>
                <a:latin typeface="Arial"/>
                <a:ea typeface="Arial"/>
                <a:cs typeface="Arial"/>
              </a:rPr>
              <a:t>¿Qué se debe hacer?</a:t>
            </a:r>
          </a:p>
          <a:p>
            <a:pPr algn="ctr"/>
            <a:endParaRPr lang="pl-PL" sz="3600" b="1">
              <a:solidFill>
                <a:srgbClr val="496F63"/>
              </a:solidFill>
              <a:latin typeface="Arial" panose="020B0604020202020204" pitchFamily="34" charset="0"/>
              <a:cs typeface="Arial" panose="020B0604020202020204" pitchFamily="34" charset="0"/>
            </a:endParaRPr>
          </a:p>
          <a:p>
            <a:pPr algn="ctr"/>
            <a:endParaRPr lang="pl-PL" sz="3600" b="1">
              <a:solidFill>
                <a:srgbClr val="496F63"/>
              </a:solidFill>
              <a:latin typeface="Arial" panose="020B0604020202020204" pitchFamily="34" charset="0"/>
              <a:cs typeface="Arial" panose="020B0604020202020204" pitchFamily="34" charset="0"/>
            </a:endParaRPr>
          </a:p>
          <a:p>
            <a:pPr algn="ctr"/>
            <a:endParaRPr lang="pl-PL" sz="3600" b="1">
              <a:solidFill>
                <a:srgbClr val="496F63"/>
              </a:solidFill>
              <a:latin typeface="Arial" panose="020B0604020202020204" pitchFamily="34" charset="0"/>
              <a:cs typeface="Arial" panose="020B0604020202020204" pitchFamily="34" charset="0"/>
            </a:endParaRPr>
          </a:p>
          <a:p>
            <a:endParaRPr lang="pl-PL" sz="3600" b="1">
              <a:latin typeface="Arial" panose="020B0604020202020204" pitchFamily="34" charset="0"/>
              <a:cs typeface="Arial" panose="020B0604020202020204" pitchFamily="34" charset="0"/>
            </a:endParaRPr>
          </a:p>
        </p:txBody>
      </p:sp>
      <p:sp>
        <p:nvSpPr>
          <p:cNvPr id="3" name="Prostokąt 2">
            <a:extLst>
              <a:ext uri="{FF2B5EF4-FFF2-40B4-BE49-F238E27FC236}">
                <a16:creationId xmlns:a16="http://schemas.microsoft.com/office/drawing/2014/main" id="{8F111293-6F2C-AD46-973D-B0A90CCA68B2}"/>
              </a:ext>
            </a:extLst>
          </p:cNvPr>
          <p:cNvSpPr/>
          <p:nvPr/>
        </p:nvSpPr>
        <p:spPr>
          <a:xfrm>
            <a:off x="9078043" y="2395389"/>
            <a:ext cx="14414671" cy="1431161"/>
          </a:xfrm>
          <a:prstGeom prst="rect">
            <a:avLst/>
          </a:prstGeom>
          <a:noFill/>
          <a:ln w="3175" cap="flat">
            <a:solidFill>
              <a:srgbClr val="000000"/>
            </a:solid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4400" b="1" i="0" strike="noStrike" cap="none" spc="0" baseline="0" dirty="0">
                <a:solidFill>
                  <a:srgbClr val="000000"/>
                </a:solidFill>
                <a:effectLst/>
                <a:latin typeface="Arial"/>
                <a:ea typeface="Arial"/>
                <a:cs typeface="Arial"/>
              </a:rPr>
              <a:t>Identificar un mercado importante y las metas de la compañía para la innovación en ese mercado</a:t>
            </a:r>
            <a:endParaRPr kumimoji="0" lang="pl-PL" sz="4400" b="1" i="0" u="none" strike="noStrike" cap="none" spc="0" normalizeH="0" baseline="0" dirty="0">
              <a:ln>
                <a:noFill/>
              </a:ln>
              <a:solidFill>
                <a:srgbClr val="000000"/>
              </a:solidFill>
              <a:effectLst/>
              <a:uFillTx/>
              <a:latin typeface="Arial" panose="020B0604020202020204" pitchFamily="34" charset="0"/>
              <a:ea typeface="Helvetica Light"/>
              <a:cs typeface="Arial" panose="020B0604020202020204" pitchFamily="34" charset="0"/>
              <a:sym typeface="Helvetica Light"/>
            </a:endParaRPr>
          </a:p>
        </p:txBody>
      </p:sp>
      <p:sp>
        <p:nvSpPr>
          <p:cNvPr id="12" name="Prostokąt 11">
            <a:extLst>
              <a:ext uri="{FF2B5EF4-FFF2-40B4-BE49-F238E27FC236}">
                <a16:creationId xmlns:a16="http://schemas.microsoft.com/office/drawing/2014/main" id="{768BFBA1-0E0E-F14A-B64E-58D3DD068ED5}"/>
              </a:ext>
            </a:extLst>
          </p:cNvPr>
          <p:cNvSpPr/>
          <p:nvPr/>
        </p:nvSpPr>
        <p:spPr>
          <a:xfrm>
            <a:off x="9078043" y="4118396"/>
            <a:ext cx="14362057" cy="2169825"/>
          </a:xfrm>
          <a:prstGeom prst="rect">
            <a:avLst/>
          </a:prstGeom>
          <a:noFill/>
          <a:ln w="3175" cap="flat">
            <a:solidFill>
              <a:srgbClr val="000000"/>
            </a:solid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4400" b="1" i="0" strike="noStrike" cap="none" spc="0" baseline="0" dirty="0">
                <a:solidFill>
                  <a:srgbClr val="000000"/>
                </a:solidFill>
                <a:effectLst/>
                <a:latin typeface="Arial"/>
                <a:ea typeface="Arial"/>
                <a:cs typeface="Arial"/>
              </a:rPr>
              <a:t>Observar y encontrar las modas o tendencias</a:t>
            </a:r>
          </a:p>
          <a:p>
            <a:pPr algn="ctr"/>
            <a:r>
              <a:rPr lang="es" sz="4400" b="0" i="0" strike="noStrike" cap="none" spc="0" baseline="0" dirty="0">
                <a:solidFill>
                  <a:srgbClr val="000000"/>
                </a:solidFill>
                <a:effectLst/>
                <a:latin typeface="Arial"/>
                <a:ea typeface="Arial"/>
                <a:cs typeface="Arial"/>
              </a:rPr>
              <a:t>Hablar con gente que conozca esa tendencia, sobre su experiencia, necesidades, e intensidad de las mismas</a:t>
            </a:r>
            <a:endParaRPr kumimoji="0" lang="pl-PL" sz="4400" b="0" i="0" u="none" strike="noStrike" cap="none" spc="0" normalizeH="0" baseline="0" dirty="0">
              <a:ln>
                <a:noFill/>
              </a:ln>
              <a:solidFill>
                <a:srgbClr val="000000"/>
              </a:solidFill>
              <a:effectLst/>
              <a:uFillTx/>
              <a:latin typeface="Arial" panose="020B0604020202020204" pitchFamily="34" charset="0"/>
              <a:ea typeface="Helvetica Light"/>
              <a:cs typeface="Arial" panose="020B0604020202020204" pitchFamily="34" charset="0"/>
              <a:sym typeface="Helvetica Light"/>
            </a:endParaRPr>
          </a:p>
        </p:txBody>
      </p:sp>
      <p:sp>
        <p:nvSpPr>
          <p:cNvPr id="13" name="Prostokąt 12">
            <a:extLst>
              <a:ext uri="{FF2B5EF4-FFF2-40B4-BE49-F238E27FC236}">
                <a16:creationId xmlns:a16="http://schemas.microsoft.com/office/drawing/2014/main" id="{6322A4CE-005D-2A43-BE3E-7994551C6F8C}"/>
              </a:ext>
            </a:extLst>
          </p:cNvPr>
          <p:cNvSpPr/>
          <p:nvPr/>
        </p:nvSpPr>
        <p:spPr>
          <a:xfrm>
            <a:off x="9078042" y="6615804"/>
            <a:ext cx="14362055" cy="2785378"/>
          </a:xfrm>
          <a:prstGeom prst="rect">
            <a:avLst/>
          </a:prstGeom>
          <a:noFill/>
          <a:ln w="3175" cap="flat">
            <a:solidFill>
              <a:srgbClr val="000000"/>
            </a:solid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4400" b="1" i="0" strike="noStrike" cap="none" spc="0" baseline="0" dirty="0">
                <a:solidFill>
                  <a:srgbClr val="000000"/>
                </a:solidFill>
                <a:effectLst/>
                <a:latin typeface="Arial"/>
                <a:ea typeface="Arial"/>
                <a:cs typeface="Arial"/>
              </a:rPr>
              <a:t>Consultar a clientes, proveedores, y a los clientes y proveedores de estos últimos</a:t>
            </a:r>
            <a:r>
              <a:rPr lang="es" sz="4400" b="0" i="0" strike="noStrike" cap="none" spc="0" baseline="0" dirty="0">
                <a:solidFill>
                  <a:srgbClr val="000000"/>
                </a:solidFill>
                <a:effectLst/>
                <a:latin typeface="Arial"/>
                <a:ea typeface="Arial"/>
                <a:cs typeface="Arial"/>
              </a:rPr>
              <a:t>, </a:t>
            </a:r>
          </a:p>
          <a:p>
            <a:pPr algn="ctr"/>
            <a:r>
              <a:rPr lang="es" sz="4400" b="0" i="0" strike="noStrike" cap="none" spc="0" baseline="0" dirty="0">
                <a:solidFill>
                  <a:srgbClr val="000000"/>
                </a:solidFill>
                <a:effectLst/>
                <a:latin typeface="Arial"/>
                <a:ea typeface="Arial"/>
                <a:cs typeface="Arial"/>
              </a:rPr>
              <a:t>para encontrar a alguien que sepa aún más sobre el área o “problema”</a:t>
            </a:r>
            <a:endParaRPr kumimoji="0" lang="pl-PL" sz="4400" b="0" i="0" u="none" strike="noStrike" cap="none" spc="0" normalizeH="0" baseline="0" dirty="0">
              <a:ln>
                <a:noFill/>
              </a:ln>
              <a:solidFill>
                <a:srgbClr val="000000"/>
              </a:solidFill>
              <a:effectLst/>
              <a:uFillTx/>
              <a:latin typeface="Arial" panose="020B0604020202020204" pitchFamily="34" charset="0"/>
              <a:ea typeface="Helvetica Light"/>
              <a:cs typeface="Arial" panose="020B0604020202020204" pitchFamily="34" charset="0"/>
              <a:sym typeface="Helvetica Light"/>
            </a:endParaRPr>
          </a:p>
        </p:txBody>
      </p:sp>
      <p:sp>
        <p:nvSpPr>
          <p:cNvPr id="16" name="Prostokąt 15">
            <a:extLst>
              <a:ext uri="{FF2B5EF4-FFF2-40B4-BE49-F238E27FC236}">
                <a16:creationId xmlns:a16="http://schemas.microsoft.com/office/drawing/2014/main" id="{6E48C8CB-8CF0-FA45-924E-690A415D4D9A}"/>
              </a:ext>
            </a:extLst>
          </p:cNvPr>
          <p:cNvSpPr/>
          <p:nvPr/>
        </p:nvSpPr>
        <p:spPr>
          <a:xfrm>
            <a:off x="9078042" y="9776138"/>
            <a:ext cx="14362055" cy="3462486"/>
          </a:xfrm>
          <a:prstGeom prst="rect">
            <a:avLst/>
          </a:prstGeom>
          <a:noFill/>
          <a:ln w="3175" cap="flat">
            <a:solidFill>
              <a:srgbClr val="000000"/>
            </a:solid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4400" b="1" i="0" strike="noStrike" cap="none" spc="0" baseline="0" dirty="0">
                <a:solidFill>
                  <a:srgbClr val="000000"/>
                </a:solidFill>
                <a:effectLst/>
                <a:latin typeface="Arial"/>
                <a:ea typeface="Arial"/>
                <a:cs typeface="Arial"/>
              </a:rPr>
              <a:t>Organiza un taller al que asistan tus empleados y expertos o personalidades en la temática</a:t>
            </a:r>
            <a:endParaRPr lang="pl-PL" sz="4400" b="1" dirty="0">
              <a:solidFill>
                <a:srgbClr val="000000"/>
              </a:solidFill>
              <a:latin typeface="Arial" panose="020B0604020202020204" pitchFamily="34" charset="0"/>
              <a:ea typeface="Helvetica Light"/>
              <a:cs typeface="Arial" panose="020B0604020202020204" pitchFamily="34" charset="0"/>
              <a:sym typeface="Helvetica Light"/>
            </a:endParaRPr>
          </a:p>
          <a:p>
            <a:pPr algn="ctr"/>
            <a:r>
              <a:rPr lang="es" sz="4400" b="0" i="0" strike="noStrike" cap="none" spc="0" baseline="0" dirty="0">
                <a:solidFill>
                  <a:srgbClr val="000000"/>
                </a:solidFill>
                <a:effectLst/>
                <a:latin typeface="Arial"/>
                <a:ea typeface="Arial"/>
                <a:cs typeface="Arial"/>
              </a:rPr>
              <a:t>Empieza trabajando en grupos pequeños y luego une estos grupos para así desarrollar un modelo</a:t>
            </a:r>
            <a:r>
              <a:rPr lang="es" sz="4400" b="0" i="0" strike="noStrike" cap="none" spc="0" dirty="0">
                <a:solidFill>
                  <a:srgbClr val="000000"/>
                </a:solidFill>
                <a:effectLst/>
                <a:latin typeface="Arial"/>
                <a:ea typeface="Arial"/>
                <a:cs typeface="Arial"/>
              </a:rPr>
              <a:t> </a:t>
            </a:r>
            <a:r>
              <a:rPr lang="es" sz="4400" b="0" i="0" strike="noStrike" cap="none" spc="0" baseline="0" dirty="0">
                <a:solidFill>
                  <a:srgbClr val="000000"/>
                </a:solidFill>
                <a:effectLst/>
                <a:latin typeface="Arial"/>
                <a:ea typeface="Arial"/>
                <a:cs typeface="Arial"/>
              </a:rPr>
              <a:t>de producto que englobe distintos productos posibles</a:t>
            </a:r>
            <a:endParaRPr kumimoji="0" lang="pl-PL" sz="4400" b="0" i="0" u="none" strike="noStrike" cap="none" spc="0" normalizeH="0" baseline="0" dirty="0">
              <a:ln>
                <a:noFill/>
              </a:ln>
              <a:solidFill>
                <a:srgbClr val="000000"/>
              </a:solidFill>
              <a:effectLst/>
              <a:uFillTx/>
              <a:latin typeface="Arial" panose="020B0604020202020204" pitchFamily="34" charset="0"/>
              <a:ea typeface="Helvetica Light"/>
              <a:cs typeface="Arial" panose="020B0604020202020204" pitchFamily="34" charset="0"/>
              <a:sym typeface="Helvetica Light"/>
            </a:endParaRPr>
          </a:p>
        </p:txBody>
      </p:sp>
      <p:sp>
        <p:nvSpPr>
          <p:cNvPr id="4" name="Prostokąt 3">
            <a:extLst>
              <a:ext uri="{FF2B5EF4-FFF2-40B4-BE49-F238E27FC236}">
                <a16:creationId xmlns:a16="http://schemas.microsoft.com/office/drawing/2014/main" id="{1F860DB1-B9D1-E949-8279-2BE4A9F934BA}"/>
              </a:ext>
            </a:extLst>
          </p:cNvPr>
          <p:cNvSpPr/>
          <p:nvPr/>
        </p:nvSpPr>
        <p:spPr>
          <a:xfrm>
            <a:off x="1953911" y="12996659"/>
            <a:ext cx="6275705" cy="441960"/>
          </a:xfrm>
          <a:prstGeom prst="rect">
            <a:avLst/>
          </a:prstGeom>
        </p:spPr>
        <p:txBody>
          <a:bodyPr wrap="none">
            <a:spAutoFit/>
          </a:bodyPr>
          <a:lstStyle/>
          <a:p>
            <a:r>
              <a:rPr lang="es" sz="2300" b="0" i="0" strike="noStrike" cap="none" spc="0" baseline="0" dirty="0">
                <a:solidFill>
                  <a:srgbClr val="A6A7AC"/>
                </a:solidFill>
                <a:effectLst/>
                <a:latin typeface="PT Sans"/>
                <a:ea typeface="PT Sans"/>
                <a:cs typeface="PT Sans"/>
                <a:hlinkClick r:id="rId3"/>
              </a:rPr>
              <a:t>http://qpc.adm.slu.se/SNPD_ver2/page_19.htm</a:t>
            </a:r>
            <a:endParaRPr lang="es" sz="2300" b="0" i="0" strike="noStrike" cap="none" spc="0" baseline="0" dirty="0">
              <a:solidFill>
                <a:srgbClr val="A6A7AC"/>
              </a:solidFill>
              <a:effectLst/>
              <a:latin typeface="PT Sans"/>
              <a:ea typeface="PT Sans"/>
              <a:cs typeface="PT Sans"/>
            </a:endParaRPr>
          </a:p>
        </p:txBody>
      </p:sp>
      <p:graphicFrame>
        <p:nvGraphicFramePr>
          <p:cNvPr id="17" name="Diagram 16">
            <a:extLst>
              <a:ext uri="{FF2B5EF4-FFF2-40B4-BE49-F238E27FC236}">
                <a16:creationId xmlns:a16="http://schemas.microsoft.com/office/drawing/2014/main" id="{730A04EC-E84D-184C-9347-665ED546EED1}"/>
              </a:ext>
            </a:extLst>
          </p:cNvPr>
          <p:cNvGraphicFramePr/>
          <p:nvPr>
            <p:extLst>
              <p:ext uri="{D42A27DB-BD31-4B8C-83A1-F6EECF244321}">
                <p14:modId xmlns:p14="http://schemas.microsoft.com/office/powerpoint/2010/main" val="3942675406"/>
              </p:ext>
            </p:extLst>
          </p:nvPr>
        </p:nvGraphicFramePr>
        <p:xfrm>
          <a:off x="1507776" y="1759278"/>
          <a:ext cx="7254223" cy="69185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Prostokąt 17"/>
          <p:cNvSpPr/>
          <p:nvPr/>
        </p:nvSpPr>
        <p:spPr>
          <a:xfrm>
            <a:off x="190140" y="0"/>
            <a:ext cx="807720"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a:solidFill>
                  <a:srgbClr val="496F63"/>
                </a:solidFill>
                <a:effectLst/>
                <a:latin typeface="Arial"/>
                <a:ea typeface="Arial"/>
                <a:cs typeface="Arial"/>
              </a:rPr>
              <a:t>2.  GENERACIÓN DE LA IDEA</a:t>
            </a:r>
          </a:p>
        </p:txBody>
      </p:sp>
    </p:spTree>
    <p:extLst>
      <p:ext uri="{BB962C8B-B14F-4D97-AF65-F5344CB8AC3E}">
        <p14:creationId xmlns:p14="http://schemas.microsoft.com/office/powerpoint/2010/main" val="244708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graphicEl>
                                              <a:dgm id="{899BFD02-6057-C840-BF65-4182140BF816}"/>
                                            </p:graphicEl>
                                          </p:spTgt>
                                        </p:tgtEl>
                                        <p:attrNameLst>
                                          <p:attrName>style.visibility</p:attrName>
                                        </p:attrNameLst>
                                      </p:cBhvr>
                                      <p:to>
                                        <p:strVal val="visible"/>
                                      </p:to>
                                    </p:set>
                                    <p:animEffect transition="in" filter="wipe(up)">
                                      <p:cBhvr>
                                        <p:cTn id="7" dur="1000"/>
                                        <p:tgtEl>
                                          <p:spTgt spid="17">
                                            <p:graphicEl>
                                              <a:dgm id="{899BFD02-6057-C840-BF65-4182140BF816}"/>
                                            </p:graphicEl>
                                          </p:spTgt>
                                        </p:tgtEl>
                                      </p:cBhvr>
                                    </p:animEffect>
                                  </p:childTnLst>
                                </p:cTn>
                              </p:par>
                            </p:childTnLst>
                          </p:cTn>
                        </p:par>
                        <p:par>
                          <p:cTn id="8" fill="hold" nodeType="afterGroup">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7">
                                            <p:graphicEl>
                                              <a:dgm id="{68AF0DF7-E05D-9449-98AF-45530BA87CD7}"/>
                                            </p:graphicEl>
                                          </p:spTgt>
                                        </p:tgtEl>
                                        <p:attrNameLst>
                                          <p:attrName>style.visibility</p:attrName>
                                        </p:attrNameLst>
                                      </p:cBhvr>
                                      <p:to>
                                        <p:strVal val="visible"/>
                                      </p:to>
                                    </p:set>
                                    <p:animEffect transition="in" filter="wipe(up)">
                                      <p:cBhvr>
                                        <p:cTn id="11" dur="500"/>
                                        <p:tgtEl>
                                          <p:spTgt spid="17">
                                            <p:graphicEl>
                                              <a:dgm id="{68AF0DF7-E05D-9449-98AF-45530BA87CD7}"/>
                                            </p:graphicEl>
                                          </p:spTgt>
                                        </p:tgtEl>
                                      </p:cBhvr>
                                    </p:animEffect>
                                  </p:childTnLst>
                                </p:cTn>
                              </p:par>
                            </p:childTnLst>
                          </p:cTn>
                        </p:par>
                        <p:par>
                          <p:cTn id="12" fill="hold" nodeType="afterGroup">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7">
                                            <p:graphicEl>
                                              <a:dgm id="{A1C3F06C-0295-9E46-B2A1-DA09961A464D}"/>
                                            </p:graphicEl>
                                          </p:spTgt>
                                        </p:tgtEl>
                                        <p:attrNameLst>
                                          <p:attrName>style.visibility</p:attrName>
                                        </p:attrNameLst>
                                      </p:cBhvr>
                                      <p:to>
                                        <p:strVal val="visible"/>
                                      </p:to>
                                    </p:set>
                                    <p:animEffect transition="in" filter="wipe(up)">
                                      <p:cBhvr>
                                        <p:cTn id="15" dur="1000"/>
                                        <p:tgtEl>
                                          <p:spTgt spid="17">
                                            <p:graphicEl>
                                              <a:dgm id="{A1C3F06C-0295-9E46-B2A1-DA09961A464D}"/>
                                            </p:graphicEl>
                                          </p:spTgt>
                                        </p:tgtEl>
                                      </p:cBhvr>
                                    </p:animEffect>
                                  </p:childTnLst>
                                </p:cTn>
                              </p:par>
                            </p:childTnLst>
                          </p:cTn>
                        </p:par>
                      </p:childTnLst>
                    </p:cTn>
                  </p:par>
                  <p:par>
                    <p:cTn id="16" fill="hold" nodeType="clickPar">
                      <p:stCondLst>
                        <p:cond delay="indefinite"/>
                      </p:stCondLst>
                      <p:childTnLst>
                        <p:par>
                          <p:cTn id="17" fill="hold" nodeType="after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
                                            <p:graphicEl>
                                              <a:dgm id="{09D6EF50-AA43-A44E-A072-99D86701AFAD}"/>
                                            </p:graphicEl>
                                          </p:spTgt>
                                        </p:tgtEl>
                                        <p:attrNameLst>
                                          <p:attrName>style.visibility</p:attrName>
                                        </p:attrNameLst>
                                      </p:cBhvr>
                                      <p:to>
                                        <p:strVal val="visible"/>
                                      </p:to>
                                    </p:set>
                                    <p:animEffect transition="in" filter="wipe(up)">
                                      <p:cBhvr>
                                        <p:cTn id="20" dur="500"/>
                                        <p:tgtEl>
                                          <p:spTgt spid="17">
                                            <p:graphicEl>
                                              <a:dgm id="{09D6EF50-AA43-A44E-A072-99D86701AFAD}"/>
                                            </p:graphicEl>
                                          </p:spTgt>
                                        </p:tgtEl>
                                      </p:cBhvr>
                                    </p:animEffect>
                                  </p:childTnLst>
                                </p:cTn>
                              </p:par>
                            </p:childTnLst>
                          </p:cTn>
                        </p:par>
                        <p:par>
                          <p:cTn id="21" fill="hold" nodeType="afterGroup">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7">
                                            <p:graphicEl>
                                              <a:dgm id="{3C681853-2174-9542-8D1E-62F0FB2030EE}"/>
                                            </p:graphicEl>
                                          </p:spTgt>
                                        </p:tgtEl>
                                        <p:attrNameLst>
                                          <p:attrName>style.visibility</p:attrName>
                                        </p:attrNameLst>
                                      </p:cBhvr>
                                      <p:to>
                                        <p:strVal val="visible"/>
                                      </p:to>
                                    </p:set>
                                    <p:animEffect transition="in" filter="wipe(up)">
                                      <p:cBhvr>
                                        <p:cTn id="24" dur="1000"/>
                                        <p:tgtEl>
                                          <p:spTgt spid="17">
                                            <p:graphicEl>
                                              <a:dgm id="{3C681853-2174-9542-8D1E-62F0FB2030EE}"/>
                                            </p:graphicEl>
                                          </p:spTgt>
                                        </p:tgtEl>
                                      </p:cBhvr>
                                    </p:animEffect>
                                  </p:childTnLst>
                                </p:cTn>
                              </p:par>
                            </p:childTnLst>
                          </p:cTn>
                        </p:par>
                        <p:par>
                          <p:cTn id="25" fill="hold" nodeType="afterGroup">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1000"/>
                                        <p:tgtEl>
                                          <p:spTgt spid="3"/>
                                        </p:tgtEl>
                                      </p:cBhvr>
                                    </p:animEffect>
                                  </p:childTnLst>
                                </p:cTn>
                              </p:par>
                            </p:childTnLst>
                          </p:cTn>
                        </p:par>
                        <p:par>
                          <p:cTn id="29" fill="hold" nodeType="afterGroup">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par>
                          <p:cTn id="33" fill="hold" nodeType="afterGroup">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1000"/>
                                        <p:tgtEl>
                                          <p:spTgt spid="13"/>
                                        </p:tgtEl>
                                      </p:cBhvr>
                                    </p:animEffect>
                                  </p:childTnLst>
                                </p:cTn>
                              </p:par>
                            </p:childTnLst>
                          </p:cTn>
                        </p:par>
                        <p:par>
                          <p:cTn id="37" fill="hold" nodeType="afterGroup">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1000"/>
                                        <p:tgtEl>
                                          <p:spTgt spid="16"/>
                                        </p:tgtEl>
                                      </p:cBhvr>
                                    </p:animEffect>
                                  </p:childTnLst>
                                </p:cTn>
                              </p:par>
                            </p:childTnLst>
                          </p:cTn>
                        </p:par>
                        <p:par>
                          <p:cTn id="41" fill="hold" nodeType="afterGroup">
                            <p:stCondLst>
                              <p:cond delay="5500"/>
                            </p:stCondLst>
                            <p:childTnLst>
                              <p:par>
                                <p:cTn id="42" presetID="10" presetClass="entr" presetSubtype="0"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6" grpId="0" animBg="1"/>
      <p:bldP spid="4" grpId="0"/>
      <p:bldGraphic spid="1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6396356" y="0"/>
            <a:ext cx="12642470" cy="13549824"/>
          </a:xfrm>
          <a:prstGeom prst="rect">
            <a:avLst/>
          </a:prstGeom>
        </p:spPr>
      </p:pic>
      <p:sp>
        <p:nvSpPr>
          <p:cNvPr id="69" name="Shape 69"/>
          <p:cNvSpPr/>
          <p:nvPr/>
        </p:nvSpPr>
        <p:spPr>
          <a:xfrm>
            <a:off x="1957456" y="6939756"/>
            <a:ext cx="10452256" cy="4793500"/>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p>
            <a:endParaRPr lang="pl-PL"/>
          </a:p>
          <a:p>
            <a:endParaRPr lang="pl-PL"/>
          </a:p>
          <a:p>
            <a:endParaRPr lang="pl-PL"/>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8</a:t>
            </a:fld>
            <a:endParaRPr/>
          </a:p>
        </p:txBody>
      </p:sp>
      <p:sp>
        <p:nvSpPr>
          <p:cNvPr id="26" name="Prostokąt 25">
            <a:extLst>
              <a:ext uri="{FF2B5EF4-FFF2-40B4-BE49-F238E27FC236}">
                <a16:creationId xmlns:a16="http://schemas.microsoft.com/office/drawing/2014/main" id="{0350B674-A13D-2042-A3AD-5027A514B725}"/>
              </a:ext>
            </a:extLst>
          </p:cNvPr>
          <p:cNvSpPr/>
          <p:nvPr/>
        </p:nvSpPr>
        <p:spPr>
          <a:xfrm>
            <a:off x="1703833" y="5442124"/>
            <a:ext cx="21236453" cy="1754326"/>
          </a:xfrm>
          <a:prstGeom prst="rect">
            <a:avLst/>
          </a:prstGeom>
        </p:spPr>
        <p:txBody>
          <a:bodyPr wrap="square">
            <a:spAutoFit/>
          </a:bodyPr>
          <a:lstStyle/>
          <a:p>
            <a:pPr algn="ctr"/>
            <a:endParaRPr lang="pl-PL" sz="3600" b="1">
              <a:solidFill>
                <a:srgbClr val="496F63"/>
              </a:solidFill>
              <a:latin typeface="Arial" panose="020B0604020202020204" pitchFamily="34" charset="0"/>
              <a:cs typeface="Arial" panose="020B0604020202020204" pitchFamily="34" charset="0"/>
            </a:endParaRPr>
          </a:p>
          <a:p>
            <a:pPr algn="ctr"/>
            <a:endParaRPr lang="pl-PL" sz="3600">
              <a:solidFill>
                <a:srgbClr val="496F63"/>
              </a:solidFill>
              <a:latin typeface="Arial" panose="020B0604020202020204" pitchFamily="34" charset="0"/>
              <a:cs typeface="Arial" panose="020B0604020202020204" pitchFamily="34" charset="0"/>
            </a:endParaRPr>
          </a:p>
          <a:p>
            <a:endParaRPr lang="pl-PL" sz="3600" b="1">
              <a:latin typeface="Arial" panose="020B0604020202020204" pitchFamily="34" charset="0"/>
              <a:cs typeface="Arial" panose="020B0604020202020204" pitchFamily="34" charset="0"/>
            </a:endParaRPr>
          </a:p>
        </p:txBody>
      </p:sp>
      <p:sp>
        <p:nvSpPr>
          <p:cNvPr id="25" name="Prostokąt 24">
            <a:extLst>
              <a:ext uri="{FF2B5EF4-FFF2-40B4-BE49-F238E27FC236}">
                <a16:creationId xmlns:a16="http://schemas.microsoft.com/office/drawing/2014/main" id="{F6E68969-AE92-614A-A7BC-BD8FF342941A}"/>
              </a:ext>
            </a:extLst>
          </p:cNvPr>
          <p:cNvSpPr/>
          <p:nvPr/>
        </p:nvSpPr>
        <p:spPr>
          <a:xfrm>
            <a:off x="0" y="0"/>
            <a:ext cx="24318371" cy="3785652"/>
          </a:xfrm>
          <a:prstGeom prst="rect">
            <a:avLst/>
          </a:prstGeom>
        </p:spPr>
        <p:txBody>
          <a:bodyPr wrap="square">
            <a:spAutoFit/>
          </a:bodyPr>
          <a:lstStyle/>
          <a:p>
            <a:pPr algn="ctr"/>
            <a:r>
              <a:rPr lang="es" sz="8800" b="1" i="0" strike="noStrike" cap="none" spc="0" baseline="0" dirty="0">
                <a:solidFill>
                  <a:srgbClr val="496F63"/>
                </a:solidFill>
                <a:effectLst/>
                <a:latin typeface="Arial"/>
                <a:ea typeface="Arial"/>
                <a:cs typeface="Arial"/>
              </a:rPr>
              <a:t>¿Cómo saber lo que desean los clientes?</a:t>
            </a:r>
          </a:p>
          <a:p>
            <a:pPr algn="ctr"/>
            <a:endParaRPr lang="pl-PL" sz="3600" b="1" dirty="0">
              <a:solidFill>
                <a:srgbClr val="496F63"/>
              </a:solidFill>
              <a:latin typeface="Arial" panose="020B0604020202020204" pitchFamily="34" charset="0"/>
              <a:cs typeface="Arial" panose="020B0604020202020204" pitchFamily="34" charset="0"/>
            </a:endParaRPr>
          </a:p>
          <a:p>
            <a:pPr algn="ctr"/>
            <a:endParaRPr lang="pl-PL" sz="3600" b="1" dirty="0">
              <a:solidFill>
                <a:srgbClr val="496F63"/>
              </a:solidFill>
              <a:latin typeface="Arial" panose="020B0604020202020204" pitchFamily="34" charset="0"/>
              <a:cs typeface="Arial" panose="020B0604020202020204" pitchFamily="34" charset="0"/>
            </a:endParaRPr>
          </a:p>
          <a:p>
            <a:pPr algn="ctr"/>
            <a:endParaRPr lang="pl-PL" sz="3600" b="1" dirty="0">
              <a:solidFill>
                <a:srgbClr val="496F63"/>
              </a:solidFill>
              <a:latin typeface="Arial" panose="020B0604020202020204" pitchFamily="34" charset="0"/>
              <a:cs typeface="Arial" panose="020B0604020202020204" pitchFamily="34" charset="0"/>
            </a:endParaRPr>
          </a:p>
          <a:p>
            <a:endParaRPr lang="pl-PL" sz="3600" b="1" dirty="0">
              <a:latin typeface="Arial" panose="020B0604020202020204" pitchFamily="34" charset="0"/>
              <a:cs typeface="Arial" panose="020B0604020202020204" pitchFamily="34" charset="0"/>
            </a:endParaRPr>
          </a:p>
        </p:txBody>
      </p:sp>
      <p:graphicFrame>
        <p:nvGraphicFramePr>
          <p:cNvPr id="27" name="Diagram 26">
            <a:extLst>
              <a:ext uri="{FF2B5EF4-FFF2-40B4-BE49-F238E27FC236}">
                <a16:creationId xmlns:a16="http://schemas.microsoft.com/office/drawing/2014/main" id="{CD78E2B6-08E1-7649-A179-1539C071E8F2}"/>
              </a:ext>
            </a:extLst>
          </p:cNvPr>
          <p:cNvGraphicFramePr/>
          <p:nvPr>
            <p:extLst>
              <p:ext uri="{D42A27DB-BD31-4B8C-83A1-F6EECF244321}">
                <p14:modId xmlns:p14="http://schemas.microsoft.com/office/powerpoint/2010/main" val="2780635143"/>
              </p:ext>
            </p:extLst>
          </p:nvPr>
        </p:nvGraphicFramePr>
        <p:xfrm>
          <a:off x="3590540" y="4142697"/>
          <a:ext cx="17638344" cy="6107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Prostokąt 27"/>
          <p:cNvSpPr/>
          <p:nvPr/>
        </p:nvSpPr>
        <p:spPr>
          <a:xfrm>
            <a:off x="190140" y="0"/>
            <a:ext cx="807720"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a:solidFill>
                  <a:srgbClr val="496F63"/>
                </a:solidFill>
                <a:effectLst/>
                <a:latin typeface="Arial"/>
                <a:ea typeface="Arial"/>
                <a:cs typeface="Arial"/>
              </a:rPr>
              <a:t>2.  GENERACIÓN DE LA IDEA</a:t>
            </a:r>
          </a:p>
        </p:txBody>
      </p:sp>
    </p:spTree>
    <p:extLst>
      <p:ext uri="{BB962C8B-B14F-4D97-AF65-F5344CB8AC3E}">
        <p14:creationId xmlns:p14="http://schemas.microsoft.com/office/powerpoint/2010/main" val="177249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graphicEl>
                                              <a:dgm id="{899BFD02-6057-C840-BF65-4182140BF816}"/>
                                            </p:graphicEl>
                                          </p:spTgt>
                                        </p:tgtEl>
                                        <p:attrNameLst>
                                          <p:attrName>style.visibility</p:attrName>
                                        </p:attrNameLst>
                                      </p:cBhvr>
                                      <p:to>
                                        <p:strVal val="visible"/>
                                      </p:to>
                                    </p:set>
                                    <p:animEffect transition="in" filter="fade">
                                      <p:cBhvr>
                                        <p:cTn id="7" dur="1000"/>
                                        <p:tgtEl>
                                          <p:spTgt spid="27">
                                            <p:graphicEl>
                                              <a:dgm id="{899BFD02-6057-C840-BF65-4182140BF816}"/>
                                            </p:graphic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graphicEl>
                                              <a:dgm id="{C494CFF4-CD5F-D44B-84F5-55F3A1972531}"/>
                                            </p:graphicEl>
                                          </p:spTgt>
                                        </p:tgtEl>
                                        <p:attrNameLst>
                                          <p:attrName>style.visibility</p:attrName>
                                        </p:attrNameLst>
                                      </p:cBhvr>
                                      <p:to>
                                        <p:strVal val="visible"/>
                                      </p:to>
                                    </p:set>
                                    <p:animEffect transition="in" filter="fade">
                                      <p:cBhvr>
                                        <p:cTn id="12" dur="500"/>
                                        <p:tgtEl>
                                          <p:spTgt spid="27">
                                            <p:graphicEl>
                                              <a:dgm id="{C494CFF4-CD5F-D44B-84F5-55F3A1972531}"/>
                                            </p:graphicEl>
                                          </p:spTgt>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7">
                                            <p:graphicEl>
                                              <a:dgm id="{D764BD37-1498-A540-88A1-C42A587E3A6E}"/>
                                            </p:graphicEl>
                                          </p:spTgt>
                                        </p:tgtEl>
                                        <p:attrNameLst>
                                          <p:attrName>style.visibility</p:attrName>
                                        </p:attrNameLst>
                                      </p:cBhvr>
                                      <p:to>
                                        <p:strVal val="visible"/>
                                      </p:to>
                                    </p:set>
                                    <p:animEffect transition="in" filter="fade">
                                      <p:cBhvr>
                                        <p:cTn id="16" dur="1000"/>
                                        <p:tgtEl>
                                          <p:spTgt spid="27">
                                            <p:graphicEl>
                                              <a:dgm id="{D764BD37-1498-A540-88A1-C42A587E3A6E}"/>
                                            </p:graphicEl>
                                          </p:spTgt>
                                        </p:tgtEl>
                                      </p:cBhvr>
                                    </p:animEffect>
                                  </p:childTnLst>
                                </p:cTn>
                              </p:par>
                            </p:childTnLst>
                          </p:cTn>
                        </p:par>
                      </p:childTnLst>
                    </p:cTn>
                  </p:par>
                  <p:par>
                    <p:cTn id="17" fill="hold" nodeType="clickPar">
                      <p:stCondLst>
                        <p:cond delay="indefinite"/>
                      </p:stCondLst>
                      <p:childTnLst>
                        <p:par>
                          <p:cTn id="18" fill="hold" nodeType="after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graphicEl>
                                              <a:dgm id="{6596EAD8-C0E1-114A-B6C3-D1160F467436}"/>
                                            </p:graphicEl>
                                          </p:spTgt>
                                        </p:tgtEl>
                                        <p:attrNameLst>
                                          <p:attrName>style.visibility</p:attrName>
                                        </p:attrNameLst>
                                      </p:cBhvr>
                                      <p:to>
                                        <p:strVal val="visible"/>
                                      </p:to>
                                    </p:set>
                                    <p:animEffect transition="in" filter="fade">
                                      <p:cBhvr>
                                        <p:cTn id="21" dur="500"/>
                                        <p:tgtEl>
                                          <p:spTgt spid="27">
                                            <p:graphicEl>
                                              <a:dgm id="{6596EAD8-C0E1-114A-B6C3-D1160F467436}"/>
                                            </p:graphicEl>
                                          </p:spTgt>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7">
                                            <p:graphicEl>
                                              <a:dgm id="{052982E0-8DA1-2649-86FE-21C72DD749FA}"/>
                                            </p:graphicEl>
                                          </p:spTgt>
                                        </p:tgtEl>
                                        <p:attrNameLst>
                                          <p:attrName>style.visibility</p:attrName>
                                        </p:attrNameLst>
                                      </p:cBhvr>
                                      <p:to>
                                        <p:strVal val="visible"/>
                                      </p:to>
                                    </p:set>
                                    <p:animEffect transition="in" filter="fade">
                                      <p:cBhvr>
                                        <p:cTn id="25" dur="1000"/>
                                        <p:tgtEl>
                                          <p:spTgt spid="27">
                                            <p:graphicEl>
                                              <a:dgm id="{052982E0-8DA1-2649-86FE-21C72DD749F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7048073" y="49309"/>
            <a:ext cx="12642470" cy="13549824"/>
          </a:xfrm>
          <a:prstGeom prst="rect">
            <a:avLst/>
          </a:prstGeom>
        </p:spPr>
      </p:pic>
      <p:sp>
        <p:nvSpPr>
          <p:cNvPr id="69" name="Shape 69"/>
          <p:cNvSpPr/>
          <p:nvPr/>
        </p:nvSpPr>
        <p:spPr>
          <a:xfrm>
            <a:off x="1957456" y="6939756"/>
            <a:ext cx="10452256" cy="4793500"/>
          </a:xfrm>
          <a:prstGeom prst="rect">
            <a:avLst/>
          </a:prstGeom>
          <a:ln w="3175">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lIns="38100" tIns="38100" rIns="38100" bIns="38100">
            <a:normAutofit/>
          </a:bodyPr>
          <a:lstStyle/>
          <a:p>
            <a:endParaRPr lang="pl-PL"/>
          </a:p>
          <a:p>
            <a:endParaRPr lang="pl-PL"/>
          </a:p>
          <a:p>
            <a:endParaRPr lang="pl-PL"/>
          </a:p>
        </p:txBody>
      </p:sp>
      <p:sp>
        <p:nvSpPr>
          <p:cNvPr id="70" name="Shape 70"/>
          <p:cNvSpPr>
            <a:spLocks noGrp="1"/>
          </p:cNvSpPr>
          <p:nvPr>
            <p:ph type="sldNum" sz="quarter" idx="2"/>
          </p:nvPr>
        </p:nvSpPr>
        <p:spPr>
          <a:prstGeom prst="rect">
            <a:avLst/>
          </a:prstGeom>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Lst>
        </p:spPr>
        <p:txBody>
          <a:bodyPr/>
          <a:lstStyle/>
          <a:p>
            <a:fld id="{86CB4B4D-7CA3-9044-876B-883B54F8677D}" type="slidenum">
              <a:rPr/>
              <a:t>9</a:t>
            </a:fld>
            <a:endParaRPr/>
          </a:p>
        </p:txBody>
      </p:sp>
      <p:sp>
        <p:nvSpPr>
          <p:cNvPr id="26" name="Prostokąt 25">
            <a:extLst>
              <a:ext uri="{FF2B5EF4-FFF2-40B4-BE49-F238E27FC236}">
                <a16:creationId xmlns:a16="http://schemas.microsoft.com/office/drawing/2014/main" id="{0350B674-A13D-2042-A3AD-5027A514B725}"/>
              </a:ext>
            </a:extLst>
          </p:cNvPr>
          <p:cNvSpPr/>
          <p:nvPr/>
        </p:nvSpPr>
        <p:spPr>
          <a:xfrm>
            <a:off x="1703834" y="1143696"/>
            <a:ext cx="21236453" cy="3261360"/>
          </a:xfrm>
          <a:prstGeom prst="rect">
            <a:avLst/>
          </a:prstGeom>
        </p:spPr>
        <p:txBody>
          <a:bodyPr wrap="square">
            <a:spAutoFit/>
          </a:bodyPr>
          <a:lstStyle/>
          <a:p>
            <a:pPr algn="ctr"/>
            <a:endParaRPr lang="pl-PL" sz="3600" b="1">
              <a:solidFill>
                <a:srgbClr val="496F63"/>
              </a:solidFill>
              <a:latin typeface="Arial" panose="020B0604020202020204" pitchFamily="34" charset="0"/>
              <a:cs typeface="Arial" panose="020B0604020202020204" pitchFamily="34" charset="0"/>
            </a:endParaRPr>
          </a:p>
          <a:p>
            <a:pPr algn="ctr"/>
            <a:endParaRPr lang="pl-PL" sz="3600">
              <a:solidFill>
                <a:srgbClr val="496F63"/>
              </a:solidFill>
              <a:latin typeface="Arial" panose="020B0604020202020204" pitchFamily="34" charset="0"/>
              <a:cs typeface="Arial" panose="020B0604020202020204" pitchFamily="34" charset="0"/>
            </a:endParaRPr>
          </a:p>
          <a:p>
            <a:pPr algn="ctr"/>
            <a:r>
              <a:rPr lang="es" sz="10000" b="1" i="0" strike="noStrike" cap="none" spc="0" baseline="0">
                <a:solidFill>
                  <a:srgbClr val="496F63"/>
                </a:solidFill>
                <a:effectLst/>
                <a:latin typeface="Agency FB"/>
                <a:ea typeface="Agency FB"/>
                <a:cs typeface="Agency FB"/>
              </a:rPr>
              <a:t>Fuentes internas</a:t>
            </a:r>
            <a:endParaRPr lang="pl-PL" sz="10000" b="1">
              <a:solidFill>
                <a:srgbClr val="496F63"/>
              </a:solidFill>
              <a:latin typeface="Agency FB" panose="020B0503020202020204" pitchFamily="34" charset="0"/>
              <a:cs typeface="Apple Chancery" panose="03020702040506060504" pitchFamily="66" charset="-79"/>
            </a:endParaRPr>
          </a:p>
          <a:p>
            <a:endParaRPr lang="pl-PL" sz="3600" b="1">
              <a:latin typeface="Arial" panose="020B0604020202020204" pitchFamily="34" charset="0"/>
              <a:cs typeface="Arial" panose="020B0604020202020204" pitchFamily="34" charset="0"/>
            </a:endParaRPr>
          </a:p>
        </p:txBody>
      </p:sp>
      <p:sp>
        <p:nvSpPr>
          <p:cNvPr id="7" name="Strzałka w dół 6">
            <a:extLst>
              <a:ext uri="{FF2B5EF4-FFF2-40B4-BE49-F238E27FC236}">
                <a16:creationId xmlns:a16="http://schemas.microsoft.com/office/drawing/2014/main" id="{C59953AE-246E-5C45-BFC2-54AF29104D3D}"/>
              </a:ext>
            </a:extLst>
          </p:cNvPr>
          <p:cNvSpPr/>
          <p:nvPr/>
        </p:nvSpPr>
        <p:spPr>
          <a:xfrm>
            <a:off x="16897389" y="4554768"/>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Strzałka w dół 9">
            <a:extLst>
              <a:ext uri="{FF2B5EF4-FFF2-40B4-BE49-F238E27FC236}">
                <a16:creationId xmlns:a16="http://schemas.microsoft.com/office/drawing/2014/main" id="{389E609D-47A6-ED48-87B2-6A0E28EDBF2B}"/>
              </a:ext>
            </a:extLst>
          </p:cNvPr>
          <p:cNvSpPr/>
          <p:nvPr/>
        </p:nvSpPr>
        <p:spPr>
          <a:xfrm>
            <a:off x="2249398" y="4625842"/>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Strzałka w dół 12">
            <a:extLst>
              <a:ext uri="{FF2B5EF4-FFF2-40B4-BE49-F238E27FC236}">
                <a16:creationId xmlns:a16="http://schemas.microsoft.com/office/drawing/2014/main" id="{2684544B-3FD5-4742-A2A4-7093F563D14D}"/>
              </a:ext>
            </a:extLst>
          </p:cNvPr>
          <p:cNvSpPr/>
          <p:nvPr/>
        </p:nvSpPr>
        <p:spPr>
          <a:xfrm>
            <a:off x="5887396" y="4554768"/>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Strzałka w dół 13">
            <a:extLst>
              <a:ext uri="{FF2B5EF4-FFF2-40B4-BE49-F238E27FC236}">
                <a16:creationId xmlns:a16="http://schemas.microsoft.com/office/drawing/2014/main" id="{4192B973-53C8-D34F-A0E9-12F3ECA5E4CA}"/>
              </a:ext>
            </a:extLst>
          </p:cNvPr>
          <p:cNvSpPr/>
          <p:nvPr/>
        </p:nvSpPr>
        <p:spPr>
          <a:xfrm>
            <a:off x="9514190" y="4574393"/>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Strzałka w dół 14">
            <a:extLst>
              <a:ext uri="{FF2B5EF4-FFF2-40B4-BE49-F238E27FC236}">
                <a16:creationId xmlns:a16="http://schemas.microsoft.com/office/drawing/2014/main" id="{3348008F-26E9-EA4A-95E7-3D6135803A2A}"/>
              </a:ext>
            </a:extLst>
          </p:cNvPr>
          <p:cNvSpPr/>
          <p:nvPr/>
        </p:nvSpPr>
        <p:spPr>
          <a:xfrm>
            <a:off x="13323605" y="4600969"/>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Strzałka w dół 15">
            <a:extLst>
              <a:ext uri="{FF2B5EF4-FFF2-40B4-BE49-F238E27FC236}">
                <a16:creationId xmlns:a16="http://schemas.microsoft.com/office/drawing/2014/main" id="{D2062707-C813-F64E-A4EF-557D31F3FB5A}"/>
              </a:ext>
            </a:extLst>
          </p:cNvPr>
          <p:cNvSpPr/>
          <p:nvPr/>
        </p:nvSpPr>
        <p:spPr>
          <a:xfrm>
            <a:off x="20535385" y="4645610"/>
            <a:ext cx="1289539" cy="2438400"/>
          </a:xfrm>
          <a:prstGeom prst="downArrow">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pl-P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Prostokąt 16">
            <a:extLst>
              <a:ext uri="{FF2B5EF4-FFF2-40B4-BE49-F238E27FC236}">
                <a16:creationId xmlns:a16="http://schemas.microsoft.com/office/drawing/2014/main" id="{9B487D4F-7D9B-C24F-AE20-FDFF54F99745}"/>
              </a:ext>
            </a:extLst>
          </p:cNvPr>
          <p:cNvSpPr/>
          <p:nvPr/>
        </p:nvSpPr>
        <p:spPr>
          <a:xfrm>
            <a:off x="1703833" y="8368986"/>
            <a:ext cx="2686141" cy="1123384"/>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lang="es" sz="1400" b="1" i="0" strike="noStrike" cap="none" spc="0" baseline="0" dirty="0">
              <a:solidFill>
                <a:srgbClr val="FFFFFF"/>
              </a:solidFill>
              <a:effectLst/>
              <a:latin typeface="Helvetica Light"/>
              <a:ea typeface="Helvetica Light"/>
              <a:cs typeface="Helvetica Light"/>
            </a:endParaRPr>
          </a:p>
          <a:p>
            <a:pPr marL="0" marR="0" indent="0" algn="ctr" defTabSz="825500" rtl="0" fontAlgn="auto" latinLnBrk="0" hangingPunct="0">
              <a:lnSpc>
                <a:spcPct val="100000"/>
              </a:lnSpc>
              <a:spcBef>
                <a:spcPct val="0"/>
              </a:spcBef>
              <a:spcAft>
                <a:spcPct val="0"/>
              </a:spcAft>
              <a:buClrTx/>
              <a:buSzTx/>
              <a:buFontTx/>
              <a:buNone/>
            </a:pPr>
            <a:r>
              <a:rPr lang="es" sz="3600" b="1" i="0" strike="noStrike" cap="none" spc="0" baseline="0" dirty="0">
                <a:solidFill>
                  <a:srgbClr val="FFFFFF"/>
                </a:solidFill>
                <a:effectLst/>
                <a:latin typeface="Helvetica Light"/>
                <a:ea typeface="Helvetica Light"/>
                <a:cs typeface="Helvetica Light"/>
              </a:rPr>
              <a:t>Empleados</a:t>
            </a:r>
            <a:endParaRPr kumimoji="0" lang="pl-PL" sz="36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a:p>
            <a:pPr marL="0" marR="0" indent="0" algn="ctr" defTabSz="825500" rtl="0" fontAlgn="auto" latinLnBrk="0" hangingPunct="0">
              <a:lnSpc>
                <a:spcPct val="100000"/>
              </a:lnSpc>
              <a:spcBef>
                <a:spcPct val="0"/>
              </a:spcBef>
              <a:spcAft>
                <a:spcPct val="0"/>
              </a:spcAft>
              <a:buClrTx/>
              <a:buSzTx/>
              <a:buFontTx/>
              <a:buNone/>
            </a:pPr>
            <a:endParaRPr kumimoji="0" lang="pl-PL" sz="16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0" name="Prostokąt 19">
            <a:extLst>
              <a:ext uri="{FF2B5EF4-FFF2-40B4-BE49-F238E27FC236}">
                <a16:creationId xmlns:a16="http://schemas.microsoft.com/office/drawing/2014/main" id="{782740A5-B2F0-BA41-9038-6938359FB87E}"/>
              </a:ext>
            </a:extLst>
          </p:cNvPr>
          <p:cNvSpPr/>
          <p:nvPr/>
        </p:nvSpPr>
        <p:spPr>
          <a:xfrm>
            <a:off x="8530310" y="7790018"/>
            <a:ext cx="3376465" cy="2208297"/>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05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Ideas archivadas o pasadas</a:t>
            </a:r>
            <a:endParaRPr lang="en-GB" sz="3600" b="1" dirty="0">
              <a:solidFill>
                <a:srgbClr val="FFFFFF"/>
              </a:solidFill>
              <a:latin typeface="Helvetica Light"/>
              <a:ea typeface="Helvetica Light"/>
              <a:cs typeface="Helvetica Light"/>
              <a:sym typeface="Helvetica Light"/>
            </a:endParaRPr>
          </a:p>
          <a:p>
            <a:pPr algn="ctr"/>
            <a:endParaRPr kumimoji="0" lang="pl-PL" sz="18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1" name="Prostokąt 20">
            <a:extLst>
              <a:ext uri="{FF2B5EF4-FFF2-40B4-BE49-F238E27FC236}">
                <a16:creationId xmlns:a16="http://schemas.microsoft.com/office/drawing/2014/main" id="{1F4078D0-A36B-D946-AAAB-62686E2665EA}"/>
              </a:ext>
            </a:extLst>
          </p:cNvPr>
          <p:cNvSpPr/>
          <p:nvPr/>
        </p:nvSpPr>
        <p:spPr>
          <a:xfrm>
            <a:off x="12301400" y="7758787"/>
            <a:ext cx="3376465" cy="227076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3600" b="1" i="0" strike="noStrike" cap="none" spc="0" baseline="0" dirty="0">
                <a:solidFill>
                  <a:srgbClr val="FFFFFF"/>
                </a:solidFill>
                <a:effectLst/>
                <a:latin typeface="Helvetica Light"/>
                <a:ea typeface="Helvetica Light"/>
                <a:cs typeface="Helvetica Light"/>
              </a:rPr>
              <a:t>Clasificación de Reclamaciones</a:t>
            </a:r>
            <a:endParaRPr kumimoji="0" lang="pl-PL" sz="36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2" name="Prostokąt 21">
            <a:extLst>
              <a:ext uri="{FF2B5EF4-FFF2-40B4-BE49-F238E27FC236}">
                <a16:creationId xmlns:a16="http://schemas.microsoft.com/office/drawing/2014/main" id="{C6255AAA-C209-6344-BABD-8527A5140789}"/>
              </a:ext>
            </a:extLst>
          </p:cNvPr>
          <p:cNvSpPr/>
          <p:nvPr/>
        </p:nvSpPr>
        <p:spPr>
          <a:xfrm>
            <a:off x="15929835" y="8038844"/>
            <a:ext cx="3376465" cy="172212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3600" b="1" i="0" strike="noStrike" cap="none" spc="0" baseline="0" dirty="0">
                <a:solidFill>
                  <a:srgbClr val="FFFFFF"/>
                </a:solidFill>
                <a:effectLst/>
                <a:latin typeface="Helvetica Light"/>
                <a:ea typeface="Helvetica Light"/>
                <a:cs typeface="Helvetica Light"/>
              </a:rPr>
              <a:t>Servicio de atención al cliente</a:t>
            </a:r>
            <a:endParaRPr kumimoji="0" lang="pl-PL" sz="36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3" name="Prostokąt 22">
            <a:extLst>
              <a:ext uri="{FF2B5EF4-FFF2-40B4-BE49-F238E27FC236}">
                <a16:creationId xmlns:a16="http://schemas.microsoft.com/office/drawing/2014/main" id="{D18D421C-50CA-0B45-9857-0772E844C768}"/>
              </a:ext>
            </a:extLst>
          </p:cNvPr>
          <p:cNvSpPr/>
          <p:nvPr/>
        </p:nvSpPr>
        <p:spPr>
          <a:xfrm>
            <a:off x="19547787" y="8086251"/>
            <a:ext cx="3376465" cy="1615827"/>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endParaRPr lang="es" sz="1100" b="1" i="0" strike="noStrike" cap="none" spc="0" baseline="0" dirty="0">
              <a:solidFill>
                <a:srgbClr val="FFFFFF"/>
              </a:solidFill>
              <a:effectLst/>
              <a:latin typeface="Helvetica Light"/>
              <a:ea typeface="Helvetica Light"/>
              <a:cs typeface="Helvetica Light"/>
            </a:endParaRPr>
          </a:p>
          <a:p>
            <a:pPr algn="ctr"/>
            <a:r>
              <a:rPr lang="es" sz="3600" b="1" i="0" strike="noStrike" cap="none" spc="0" baseline="0" dirty="0">
                <a:solidFill>
                  <a:srgbClr val="FFFFFF"/>
                </a:solidFill>
                <a:effectLst/>
                <a:latin typeface="Helvetica Light"/>
                <a:ea typeface="Helvetica Light"/>
                <a:cs typeface="Helvetica Light"/>
              </a:rPr>
              <a:t>Departamento Comercial</a:t>
            </a:r>
            <a:endParaRPr lang="en-GB" sz="3600" b="1" dirty="0">
              <a:solidFill>
                <a:srgbClr val="FFFFFF"/>
              </a:solidFill>
              <a:latin typeface="Helvetica Light"/>
              <a:ea typeface="Helvetica Light"/>
              <a:cs typeface="Helvetica Light"/>
              <a:sym typeface="Helvetica Light"/>
            </a:endParaRPr>
          </a:p>
          <a:p>
            <a:pPr algn="ctr"/>
            <a:endParaRPr kumimoji="0" lang="pl-PL" sz="1400" b="1"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4" name="Prostokąt 23">
            <a:extLst>
              <a:ext uri="{FF2B5EF4-FFF2-40B4-BE49-F238E27FC236}">
                <a16:creationId xmlns:a16="http://schemas.microsoft.com/office/drawing/2014/main" id="{52A960F6-7406-EF4C-BBB9-5CEB722B2D65}"/>
              </a:ext>
            </a:extLst>
          </p:cNvPr>
          <p:cNvSpPr/>
          <p:nvPr/>
        </p:nvSpPr>
        <p:spPr>
          <a:xfrm>
            <a:off x="4869313" y="7764524"/>
            <a:ext cx="3325704" cy="2270760"/>
          </a:xfrm>
          <a:prstGeom prst="rect">
            <a:avLst/>
          </a:prstGeom>
          <a:solidFill>
            <a:srgbClr val="496F63"/>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 sz="3600" b="1" i="0" strike="noStrike" cap="none" spc="0" baseline="0">
                <a:solidFill>
                  <a:srgbClr val="FFFFFF"/>
                </a:solidFill>
                <a:effectLst/>
                <a:latin typeface="Helvetica Light"/>
                <a:ea typeface="Helvetica Light"/>
                <a:cs typeface="Helvetica Light"/>
              </a:rPr>
              <a:t>Equipo de Diseño/</a:t>
            </a:r>
          </a:p>
          <a:p>
            <a:pPr algn="ctr"/>
            <a:r>
              <a:rPr lang="es" sz="3600" b="1" i="0" strike="noStrike" cap="none" spc="0" baseline="0">
                <a:solidFill>
                  <a:srgbClr val="FFFFFF"/>
                </a:solidFill>
                <a:effectLst/>
                <a:latin typeface="Helvetica Light"/>
                <a:ea typeface="Helvetica Light"/>
                <a:cs typeface="Helvetica Light"/>
              </a:rPr>
              <a:t>Departamento Informático</a:t>
            </a:r>
            <a:endParaRPr kumimoji="0" lang="pl-PL" sz="3600" b="1"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8" name="Prostokąt 27"/>
          <p:cNvSpPr/>
          <p:nvPr/>
        </p:nvSpPr>
        <p:spPr>
          <a:xfrm>
            <a:off x="190140" y="0"/>
            <a:ext cx="807720" cy="13716000"/>
          </a:xfrm>
          <a:prstGeom prst="rect">
            <a:avLst/>
          </a:prstGeom>
          <a:solidFill>
            <a:srgbClr val="84CAC5"/>
          </a:solidFill>
          <a:ln w="3175" cap="flat">
            <a:noFill/>
            <a:miter lim="400000"/>
          </a:ln>
          <a:effectLst>
            <a:outerShdw blurRad="127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r>
              <a:rPr lang="es" sz="4800" b="1" i="0" strike="noStrike" cap="none" spc="0" baseline="0">
                <a:solidFill>
                  <a:srgbClr val="496F63"/>
                </a:solidFill>
                <a:effectLst/>
                <a:latin typeface="Arial"/>
                <a:ea typeface="Arial"/>
                <a:cs typeface="Arial"/>
              </a:rPr>
              <a:t>2.  GENERACIÓN DE LA IDEA</a:t>
            </a:r>
          </a:p>
        </p:txBody>
      </p:sp>
    </p:spTree>
    <p:extLst>
      <p:ext uri="{BB962C8B-B14F-4D97-AF65-F5344CB8AC3E}">
        <p14:creationId xmlns:p14="http://schemas.microsoft.com/office/powerpoint/2010/main" val="177249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nodeType="after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nodeType="afterGroup">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000"/>
                                        <p:tgtEl>
                                          <p:spTgt spid="17"/>
                                        </p:tgtEl>
                                      </p:cBhvr>
                                    </p:animEffect>
                                  </p:childTnLst>
                                </p:cTn>
                              </p:par>
                            </p:childTnLst>
                          </p:cTn>
                        </p:par>
                      </p:childTnLst>
                    </p:cTn>
                  </p:par>
                  <p:par>
                    <p:cTn id="18" fill="hold" nodeType="clickPar">
                      <p:stCondLst>
                        <p:cond delay="indefinite"/>
                        <p:cond evt="onBegin" delay="0">
                          <p:tn val="17"/>
                        </p:cond>
                      </p:stCondLst>
                      <p:childTnLst>
                        <p:par>
                          <p:cTn id="19" fill="hold" nodeType="after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nodeType="afterGroup">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1000"/>
                                        <p:tgtEl>
                                          <p:spTgt spid="24"/>
                                        </p:tgtEl>
                                      </p:cBhvr>
                                    </p:animEffect>
                                  </p:childTnLst>
                                </p:cTn>
                              </p:par>
                            </p:childTnLst>
                          </p:cTn>
                        </p:par>
                      </p:childTnLst>
                    </p:cTn>
                  </p:par>
                  <p:par>
                    <p:cTn id="27" fill="hold" nodeType="clickPar">
                      <p:stCondLst>
                        <p:cond delay="indefinite"/>
                        <p:cond evt="onBegin" delay="0">
                          <p:tn val="26"/>
                        </p:cond>
                      </p:stCondLst>
                      <p:childTnLst>
                        <p:par>
                          <p:cTn id="28" fill="hold" nodeType="after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nodeType="afterGroup">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1000"/>
                                        <p:tgtEl>
                                          <p:spTgt spid="20"/>
                                        </p:tgtEl>
                                      </p:cBhvr>
                                    </p:animEffect>
                                  </p:childTnLst>
                                </p:cTn>
                              </p:par>
                            </p:childTnLst>
                          </p:cTn>
                        </p:par>
                      </p:childTnLst>
                    </p:cTn>
                  </p:par>
                  <p:par>
                    <p:cTn id="36" fill="hold" nodeType="clickPar">
                      <p:stCondLst>
                        <p:cond delay="indefinite"/>
                        <p:cond evt="onBegin" delay="0">
                          <p:tn val="35"/>
                        </p:cond>
                      </p:stCondLst>
                      <p:childTnLst>
                        <p:par>
                          <p:cTn id="37" fill="hold" nodeType="after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childTnLst>
                          </p:cTn>
                        </p:par>
                        <p:par>
                          <p:cTn id="41" fill="hold" nodeType="afterGroup">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1000"/>
                                        <p:tgtEl>
                                          <p:spTgt spid="21"/>
                                        </p:tgtEl>
                                      </p:cBhvr>
                                    </p:animEffect>
                                  </p:childTnLst>
                                </p:cTn>
                              </p:par>
                            </p:childTnLst>
                          </p:cTn>
                        </p:par>
                      </p:childTnLst>
                    </p:cTn>
                  </p:par>
                  <p:par>
                    <p:cTn id="45" fill="hold" nodeType="clickPar">
                      <p:stCondLst>
                        <p:cond delay="indefinite"/>
                        <p:cond evt="onBegin" delay="0">
                          <p:tn val="44"/>
                        </p:cond>
                      </p:stCondLst>
                      <p:childTnLst>
                        <p:par>
                          <p:cTn id="46" fill="hold" nodeType="afterGroup">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par>
                          <p:cTn id="50" fill="hold" nodeType="afterGroup">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1000"/>
                                        <p:tgtEl>
                                          <p:spTgt spid="22"/>
                                        </p:tgtEl>
                                      </p:cBhvr>
                                    </p:animEffect>
                                  </p:childTnLst>
                                </p:cTn>
                              </p:par>
                            </p:childTnLst>
                          </p:cTn>
                        </p:par>
                      </p:childTnLst>
                    </p:cTn>
                  </p:par>
                  <p:par>
                    <p:cTn id="54" fill="hold" nodeType="clickPar">
                      <p:stCondLst>
                        <p:cond delay="indefinite"/>
                        <p:cond evt="onBegin" delay="0">
                          <p:tn val="53"/>
                        </p:cond>
                      </p:stCondLst>
                      <p:childTnLst>
                        <p:par>
                          <p:cTn id="55" fill="hold" nodeType="after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up)">
                                      <p:cBhvr>
                                        <p:cTn id="58" dur="500"/>
                                        <p:tgtEl>
                                          <p:spTgt spid="16"/>
                                        </p:tgtEl>
                                      </p:cBhvr>
                                    </p:animEffect>
                                  </p:childTnLst>
                                </p:cTn>
                              </p:par>
                            </p:childTnLst>
                          </p:cTn>
                        </p:par>
                        <p:par>
                          <p:cTn id="59" fill="hold" nodeType="afterGroup">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animBg="1"/>
      <p:bldP spid="10" grpId="0" animBg="1"/>
      <p:bldP spid="13" grpId="0" animBg="1"/>
      <p:bldP spid="14" grpId="0" animBg="1"/>
      <p:bldP spid="15" grpId="0" animBg="1"/>
      <p:bldP spid="16" grpId="0" animBg="1"/>
      <p:bldP spid="17" grpId="0" animBg="1"/>
      <p:bldP spid="20" grpId="0" animBg="1"/>
      <p:bldP spid="21"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1.02.28"/>
  <p:tag name="AS_TITLE" val="Aspose.Slides for Java"/>
  <p:tag name="AS_VERSION" val="21.2"/>
</p:tagLst>
</file>

<file path=ppt/theme/theme1.xml><?xml version="1.0" encoding="utf-8"?>
<a:theme xmlns:a="http://schemas.openxmlformats.org/drawingml/2006/main" name="White">
  <a:themeElements>
    <a:clrScheme name="White">
      <a:dk1>
        <a:srgbClr val="AC9006"/>
      </a:dk1>
      <a:lt1>
        <a:srgbClr val="A6A7AC"/>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E2B2E9F57E254297E8C520F6AB90CA" ma:contentTypeVersion="12" ma:contentTypeDescription="Create a new document." ma:contentTypeScope="" ma:versionID="3f009222ecc1b50588429d0ef9412405">
  <xsd:schema xmlns:xsd="http://www.w3.org/2001/XMLSchema" xmlns:xs="http://www.w3.org/2001/XMLSchema" xmlns:p="http://schemas.microsoft.com/office/2006/metadata/properties" xmlns:ns2="ab4fe050-19d9-48c3-b326-e65a64e40524" xmlns:ns3="6b3bd29d-add5-404f-a16a-9650d8295be1" targetNamespace="http://schemas.microsoft.com/office/2006/metadata/properties" ma:root="true" ma:fieldsID="fbf852c0455c59998d6fcd484772ef4d" ns2:_="" ns3:_="">
    <xsd:import namespace="ab4fe050-19d9-48c3-b326-e65a64e40524"/>
    <xsd:import namespace="6b3bd29d-add5-404f-a16a-9650d8295b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4fe050-19d9-48c3-b326-e65a64e405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3bd29d-add5-404f-a16a-9650d8295be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461A7D-02EB-44B0-9603-5FCFCA53D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4fe050-19d9-48c3-b326-e65a64e40524"/>
    <ds:schemaRef ds:uri="6b3bd29d-add5-404f-a16a-9650d8295b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FBF6B4-0332-4F38-8C66-B1A1FEFBCBE9}">
  <ds:schemaRefs>
    <ds:schemaRef ds:uri="http://schemas.microsoft.com/sharepoint/v3/contenttype/forms"/>
  </ds:schemaRefs>
</ds:datastoreItem>
</file>

<file path=customXml/itemProps3.xml><?xml version="1.0" encoding="utf-8"?>
<ds:datastoreItem xmlns:ds="http://schemas.openxmlformats.org/officeDocument/2006/customXml" ds:itemID="{A68F267E-2BA4-4331-BA7F-31DBE896EBD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b3bd29d-add5-404f-a16a-9650d8295be1"/>
    <ds:schemaRef ds:uri="ab4fe050-19d9-48c3-b326-e65a64e4052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59298</TotalTime>
  <Words>2743</Words>
  <Application>Microsoft Office PowerPoint</Application>
  <PresentationFormat>Custom</PresentationFormat>
  <Paragraphs>363</Paragraphs>
  <Slides>33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Agency FB</vt:lpstr>
      <vt:lpstr>Apple Chancery</vt:lpstr>
      <vt:lpstr>Arial</vt:lpstr>
      <vt:lpstr>Helvetica Light</vt:lpstr>
      <vt:lpstr>Helvetica Neue</vt:lpstr>
      <vt:lpstr>Montserrat-Regular</vt:lpstr>
      <vt:lpstr>Montserrat-SemiBold</vt:lpstr>
      <vt:lpstr>Open Sans</vt:lpstr>
      <vt:lpstr>PT Sans</vt:lpstr>
      <vt:lpstr>Roboto Regular</vt:lpstr>
      <vt:lpstr>Times New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c:creator>
  <cp:lastModifiedBy>David Montgomery</cp:lastModifiedBy>
  <cp:revision>350</cp:revision>
  <dcterms:modified xsi:type="dcterms:W3CDTF">2022-04-05T11:48:02Z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0x01010082E2B2E9F57E254297E8C520F6AB90CA</vt:lpwstr>
  </property>
</Properties>
</file>